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26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9226400b87_1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9226400b87_1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9226400b87_1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9226400b87_1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8fbb63e9d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8fbb63e9d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8fbb63e9d8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8fbb63e9d8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9226400b87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9226400b87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9226400b87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9226400b87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9226400b87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9226400b87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9226400b87_1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9226400b87_1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9226400b87_1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9226400b87_1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9226400b87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9226400b87_1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5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54643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8528257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11084"/>
            <a:ext cx="1971675" cy="43180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11083"/>
            <a:ext cx="5800725" cy="4318067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07757823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162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33361303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918345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384301"/>
            <a:ext cx="3703320" cy="3017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82062158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53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53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03780990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26372367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58979374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4844839"/>
            <a:ext cx="1963883" cy="273844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4839"/>
            <a:ext cx="348615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7341509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14750"/>
            <a:ext cx="9141619" cy="142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368630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4948" cy="61722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7"/>
            <a:ext cx="7584948" cy="44577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05790893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4750737"/>
            <a:ext cx="9144001" cy="49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8/20/2020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4844839"/>
            <a:ext cx="36171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4844839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811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nevnik.ru/soc/moderation/abuse.aspx?link=https%3A%2F%2Fresh.edu.ru%2Fsubject%2Flesson%2F7638%2Fstart%2F269334%2F&amp;referer=https%3A%2F%2Fschools.dnevnik.ru%2Fhomework.aspx%3Fschool%3D1000000380722%26work%3D1663250828886761681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08917"/>
            <a:ext cx="8520600" cy="19109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 b="1" dirty="0"/>
              <a:t>Особенности подготовки и проведения учебных занятий с использованием дистанционных образовательных технологий</a:t>
            </a:r>
            <a:endParaRPr sz="3200" b="1"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5101900" y="3318553"/>
            <a:ext cx="3730200" cy="17094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Романова М.В</a:t>
            </a:r>
            <a:r>
              <a:rPr lang="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учитель русского языка и литературы высшей категории  МАОУ “Школа №28 </a:t>
            </a:r>
            <a:r>
              <a:rPr lang="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г.Благовещенска</a:t>
            </a:r>
            <a:r>
              <a:rPr lang="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9" y="89920"/>
            <a:ext cx="1323815" cy="1050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>
            <a:spLocks noGrp="1"/>
          </p:cNvSpPr>
          <p:nvPr>
            <p:ph type="body" idx="1"/>
          </p:nvPr>
        </p:nvSpPr>
        <p:spPr>
          <a:xfrm>
            <a:off x="513708" y="102237"/>
            <a:ext cx="8318591" cy="50413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1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</a:t>
            </a:r>
            <a:r>
              <a:rPr lang="ru" sz="2100" b="1" u="sng" dirty="0" smtClean="0">
                <a:solidFill>
                  <a:schemeClr val="tx1"/>
                </a:solidFill>
                <a:latin typeface="+mj-lt"/>
                <a:ea typeface="Times New Roman"/>
                <a:cs typeface="Times New Roman"/>
                <a:sym typeface="Times New Roman"/>
              </a:rPr>
              <a:t>Кейс </a:t>
            </a:r>
            <a:r>
              <a:rPr lang="ru" sz="2100" b="1" u="sng" dirty="0">
                <a:solidFill>
                  <a:schemeClr val="tx1"/>
                </a:solidFill>
                <a:latin typeface="+mj-lt"/>
                <a:ea typeface="Times New Roman"/>
                <a:cs typeface="Times New Roman"/>
                <a:sym typeface="Times New Roman"/>
              </a:rPr>
              <a:t>по теме «Обращение»</a:t>
            </a:r>
            <a:endParaRPr sz="2100" b="1" u="sng" dirty="0">
              <a:solidFill>
                <a:schemeClr val="tx1"/>
              </a:solidFill>
              <a:latin typeface="+mj-lt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 b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           </a:t>
            </a:r>
            <a:r>
              <a:rPr lang="ru" sz="1600" b="1" u="sng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Кейс-задача:</a:t>
            </a:r>
            <a:r>
              <a:rPr lang="ru" sz="1600" b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600" b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</a:t>
            </a:r>
            <a:r>
              <a:rPr lang="ru" sz="1600" b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омогите </a:t>
            </a:r>
            <a:r>
              <a:rPr lang="ru" sz="1600" b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товарищу исправить пунктуационные </a:t>
            </a:r>
            <a:r>
              <a:rPr lang="ru" sz="1600" b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ошибки, </a:t>
            </a:r>
            <a:r>
              <a:rPr lang="ru" sz="1600" b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</a:t>
            </a:r>
            <a:r>
              <a:rPr lang="ru" sz="1600" b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бъясните </a:t>
            </a:r>
            <a:r>
              <a:rPr lang="ru" sz="1600" b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ему причину </a:t>
            </a:r>
            <a:r>
              <a:rPr lang="ru" sz="1600" b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ошибок и помогите составить </a:t>
            </a:r>
            <a:r>
              <a:rPr lang="ru" sz="1600" b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схемы предложений.</a:t>
            </a:r>
            <a:endParaRPr sz="1600" b="1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 b="1" u="sng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Соберите материал по кейс-задаче</a:t>
            </a:r>
            <a:endParaRPr sz="1600" b="1" u="sng" dirty="0" smtClean="0">
              <a:solidFill>
                <a:schemeClr val="dk1"/>
              </a:solidFill>
              <a:highlight>
                <a:srgbClr val="FFFFFF"/>
              </a:highligh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1.     Изучите п.70, сформулируйте правило.</a:t>
            </a:r>
            <a:endParaRPr sz="1400" dirty="0" smtClean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45720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2</a:t>
            </a:r>
            <a:r>
              <a:rPr lang="ru" sz="1400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.    </a:t>
            </a:r>
            <a:r>
              <a:rPr lang="ru" sz="1400" dirty="0">
                <a:solidFill>
                  <a:schemeClr val="dk1"/>
                </a:solidFill>
                <a:uFill>
                  <a:noFill/>
                </a:u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  <a:hlinkClick r:id="rId3"/>
              </a:rPr>
              <a:t> </a:t>
            </a:r>
            <a:r>
              <a:rPr lang="ru" sz="1400" u="sng" dirty="0">
                <a:solidFill>
                  <a:srgbClr val="1281AE"/>
                </a:solidFill>
                <a:highlight>
                  <a:srgbClr val="F4F8FE"/>
                </a:highligh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https://resh.edu.ru/subject/lesson/7638/start/269334/</a:t>
            </a:r>
            <a:r>
              <a:rPr lang="ru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" sz="1400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Изучите материал на платформе РЭШ и </a:t>
            </a:r>
            <a:r>
              <a:rPr lang="ru" sz="1400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выполните </a:t>
            </a:r>
            <a:r>
              <a:rPr lang="ru" sz="1400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контрольные задания.</a:t>
            </a:r>
            <a:endParaRPr sz="1400"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457200" lvl="0" indent="-228600" algn="l" rtl="0">
              <a:lnSpc>
                <a:spcPct val="13363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dirty="0">
                <a:solidFill>
                  <a:schemeClr val="dk1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3.     Проверьте себя:</a:t>
            </a:r>
            <a:endParaRPr sz="1400" dirty="0">
              <a:solidFill>
                <a:schemeClr val="dk1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rtl="0">
              <a:lnSpc>
                <a:spcPct val="13363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dirty="0">
                <a:solidFill>
                  <a:schemeClr val="dk1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– это ________ или _________________________, которые называют того, к кому ______________________________.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rtl="0">
              <a:lnSpc>
                <a:spcPct val="13363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Обращение выражается именем _____________________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0" lvl="0" indent="0" algn="just" rtl="0">
              <a:lnSpc>
                <a:spcPct val="13363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в _________________________ падеже.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0" lvl="0" indent="0" algn="just" rtl="0">
              <a:lnSpc>
                <a:spcPct val="13363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Обращение произносится со ___________________ интонацией</a:t>
            </a:r>
            <a:r>
              <a:rPr lang="ru" sz="12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2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400" b="1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61" y="129911"/>
            <a:ext cx="976045" cy="77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"/>
          <p:cNvSpPr txBox="1">
            <a:spLocks noGrp="1"/>
          </p:cNvSpPr>
          <p:nvPr>
            <p:ph type="title"/>
          </p:nvPr>
        </p:nvSpPr>
        <p:spPr>
          <a:xfrm>
            <a:off x="1335640" y="445025"/>
            <a:ext cx="749665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 b="1" u="sng" dirty="0" smtClean="0">
                <a:solidFill>
                  <a:schemeClr val="tx1"/>
                </a:solidFill>
                <a:ea typeface="Times New Roman"/>
                <a:cs typeface="Times New Roman"/>
                <a:sym typeface="Times New Roman"/>
              </a:rPr>
              <a:t>  Перевернутый </a:t>
            </a:r>
            <a:r>
              <a:rPr lang="ru" sz="3200" b="1" u="sng" dirty="0">
                <a:solidFill>
                  <a:schemeClr val="tx1"/>
                </a:solidFill>
                <a:ea typeface="Times New Roman"/>
                <a:cs typeface="Times New Roman"/>
                <a:sym typeface="Times New Roman"/>
              </a:rPr>
              <a:t>класс (Flipped Class) </a:t>
            </a:r>
            <a:endParaRPr sz="3200" b="1" u="sng" dirty="0">
              <a:solidFill>
                <a:schemeClr val="tx1"/>
              </a:solidFill>
            </a:endParaRPr>
          </a:p>
        </p:txBody>
      </p:sp>
      <p:sp>
        <p:nvSpPr>
          <p:cNvPr id="128" name="Google Shape;128;p23"/>
          <p:cNvSpPr txBox="1">
            <a:spLocks noGrp="1"/>
          </p:cNvSpPr>
          <p:nvPr>
            <p:ph type="body" idx="1"/>
          </p:nvPr>
        </p:nvSpPr>
        <p:spPr>
          <a:xfrm>
            <a:off x="1191802" y="1571946"/>
            <a:ext cx="6811767" cy="24657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Основное отличие такого урока </a:t>
            </a:r>
            <a:r>
              <a:rPr lang="ru" sz="2400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заключается  </a:t>
            </a:r>
            <a:r>
              <a:rPr lang="ru" sz="24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в том, что учебная деятельность ученика </a:t>
            </a:r>
            <a:r>
              <a:rPr lang="ru" sz="2400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как бы переворачивается: на </a:t>
            </a:r>
            <a:r>
              <a:rPr lang="ru" sz="24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занятие он приходит, чтобы применить самостоятельно добытые знания.</a:t>
            </a:r>
            <a:endParaRPr sz="2400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spcBef>
                <a:spcPts val="1700"/>
              </a:spcBef>
              <a:spcAft>
                <a:spcPts val="1600"/>
              </a:spcAft>
              <a:buNone/>
            </a:pPr>
            <a:endParaRPr sz="1200" dirty="0">
              <a:solidFill>
                <a:srgbClr val="000000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30" y="137195"/>
            <a:ext cx="1109610" cy="88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5640" y="246580"/>
            <a:ext cx="6832315" cy="77114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дистанционным занятиям:</a:t>
            </a:r>
            <a:endParaRPr lang="ru-RU" sz="32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63721" y="1438382"/>
            <a:ext cx="6996702" cy="29105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1148715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тщательно готовиться к уроку,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148715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соблюдать структуру урока,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148715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производить оптимальный выбор обучающих платформ и сервисов,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148715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использовать современные образовательные технологии,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148715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соблюдать нормы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СанПиН,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148715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инициировать обратную связь с учениками.</a:t>
            </a:r>
            <a:endParaRPr lang="ru-RU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11" y="137195"/>
            <a:ext cx="1109610" cy="88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07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1736332" y="445025"/>
            <a:ext cx="613367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 dirty="0"/>
              <a:t> </a:t>
            </a:r>
            <a:r>
              <a:rPr lang="ru" sz="3000" dirty="0" smtClean="0"/>
              <a:t>   </a:t>
            </a:r>
            <a:r>
              <a:rPr lang="ru" sz="3400" b="1" dirty="0" smtClean="0">
                <a:solidFill>
                  <a:schemeClr val="tx1"/>
                </a:solidFill>
              </a:rPr>
              <a:t>Дистанционное </a:t>
            </a:r>
            <a:r>
              <a:rPr lang="ru" sz="3400" b="1" dirty="0">
                <a:solidFill>
                  <a:schemeClr val="tx1"/>
                </a:solidFill>
              </a:rPr>
              <a:t>обучение</a:t>
            </a:r>
            <a:endParaRPr sz="3400" b="1" dirty="0">
              <a:solidFill>
                <a:schemeClr val="tx1"/>
              </a:solidFill>
            </a:endParaRPr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810850" y="1391775"/>
            <a:ext cx="7356000" cy="3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25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Дистанционное обучение – способ организации процесса обучения, основанный на использовании современных информационных и телекоммуникационных технологий, позволяющих осуществлять обучение на расстоянии без непосредственного контакта между преподавателем и учащимся. </a:t>
            </a:r>
            <a:endParaRPr sz="3000" dirty="0">
              <a:solidFill>
                <a:schemeClr val="tx1"/>
              </a:solidFill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72" y="56800"/>
            <a:ext cx="1339555" cy="106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           </a:t>
            </a:r>
            <a:r>
              <a:rPr lang="ru" dirty="0" smtClean="0"/>
              <a:t>    </a:t>
            </a:r>
            <a:r>
              <a:rPr lang="ru" sz="3400" b="1" dirty="0" smtClean="0">
                <a:solidFill>
                  <a:schemeClr val="tx1"/>
                </a:solidFill>
              </a:rPr>
              <a:t>Виды </a:t>
            </a:r>
            <a:r>
              <a:rPr lang="ru" sz="3400" b="1" dirty="0">
                <a:solidFill>
                  <a:schemeClr val="tx1"/>
                </a:solidFill>
              </a:rPr>
              <a:t>дистанционного обучения</a:t>
            </a:r>
            <a:endParaRPr sz="3400" b="1" dirty="0">
              <a:solidFill>
                <a:schemeClr val="tx1"/>
              </a:solidFill>
            </a:endParaRPr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69" name="Google Shape;69;p15"/>
          <p:cNvSpPr/>
          <p:nvPr/>
        </p:nvSpPr>
        <p:spPr>
          <a:xfrm>
            <a:off x="967494" y="1845750"/>
            <a:ext cx="2952900" cy="22872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5"/>
          <p:cNvSpPr/>
          <p:nvPr/>
        </p:nvSpPr>
        <p:spPr>
          <a:xfrm>
            <a:off x="5131400" y="1827450"/>
            <a:ext cx="3158400" cy="22872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5"/>
          <p:cNvSpPr txBox="1"/>
          <p:nvPr/>
        </p:nvSpPr>
        <p:spPr>
          <a:xfrm>
            <a:off x="967495" y="1845750"/>
            <a:ext cx="2952900" cy="22872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dirty="0" smtClean="0"/>
              <a:t>     Синхронное -</a:t>
            </a:r>
            <a:endParaRPr sz="2800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dirty="0"/>
              <a:t>одновременный приём и передача информации</a:t>
            </a:r>
            <a:endParaRPr sz="23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/>
          </a:p>
        </p:txBody>
      </p:sp>
      <p:sp>
        <p:nvSpPr>
          <p:cNvPr id="72" name="Google Shape;72;p15"/>
          <p:cNvSpPr txBox="1"/>
          <p:nvPr/>
        </p:nvSpPr>
        <p:spPr>
          <a:xfrm>
            <a:off x="5131400" y="1845750"/>
            <a:ext cx="3158400" cy="22872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dirty="0"/>
              <a:t>   </a:t>
            </a:r>
            <a:r>
              <a:rPr lang="ru" sz="2800" b="1" dirty="0" smtClean="0"/>
              <a:t>  Асинхронное-</a:t>
            </a:r>
            <a:endParaRPr sz="2800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dirty="0"/>
              <a:t>отсроченность приёма </a:t>
            </a:r>
            <a:endParaRPr sz="23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dirty="0"/>
              <a:t>информации</a:t>
            </a:r>
            <a:endParaRPr sz="23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3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0" y="87634"/>
            <a:ext cx="1262170" cy="1001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title"/>
          </p:nvPr>
        </p:nvSpPr>
        <p:spPr>
          <a:xfrm>
            <a:off x="945222" y="513708"/>
            <a:ext cx="7479587" cy="5040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300" dirty="0"/>
              <a:t>   </a:t>
            </a:r>
            <a:r>
              <a:rPr lang="ru" b="1" u="sng" dirty="0">
                <a:solidFill>
                  <a:schemeClr val="tx1"/>
                </a:solidFill>
              </a:rPr>
              <a:t>Средства дистанционного обучения</a:t>
            </a:r>
            <a:endParaRPr b="1" u="sng" dirty="0">
              <a:solidFill>
                <a:schemeClr val="tx1"/>
              </a:solidFill>
            </a:endParaRPr>
          </a:p>
        </p:txBody>
      </p:sp>
      <p:sp>
        <p:nvSpPr>
          <p:cNvPr id="78" name="Google Shape;78;p1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</a:t>
            </a:r>
            <a:endParaRPr lang="ru" sz="3700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 smtClean="0">
                <a:solidFill>
                  <a:schemeClr val="dk1"/>
                </a:solidFill>
                <a:latin typeface="+mj-lt"/>
                <a:ea typeface="Times New Roman"/>
                <a:cs typeface="Times New Roman"/>
                <a:sym typeface="Times New Roman"/>
              </a:rPr>
              <a:t>                   </a:t>
            </a:r>
            <a:r>
              <a:rPr lang="ru" sz="2800" b="1" dirty="0" smtClean="0">
                <a:solidFill>
                  <a:schemeClr val="dk1"/>
                </a:solidFill>
                <a:latin typeface="+mj-lt"/>
                <a:ea typeface="Times New Roman"/>
                <a:cs typeface="Times New Roman"/>
                <a:sym typeface="Times New Roman"/>
              </a:rPr>
              <a:t>Электронная </a:t>
            </a:r>
            <a:r>
              <a:rPr lang="ru" sz="2800" b="1" dirty="0">
                <a:solidFill>
                  <a:schemeClr val="dk1"/>
                </a:solidFill>
                <a:latin typeface="+mj-lt"/>
                <a:ea typeface="Times New Roman"/>
                <a:cs typeface="Times New Roman"/>
                <a:sym typeface="Times New Roman"/>
              </a:rPr>
              <a:t>почта</a:t>
            </a:r>
            <a:endParaRPr sz="2800" b="1" dirty="0">
              <a:solidFill>
                <a:schemeClr val="dk1"/>
              </a:solidFill>
              <a:latin typeface="+mj-lt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800" b="1" dirty="0">
                <a:solidFill>
                  <a:schemeClr val="dk1"/>
                </a:solidFill>
                <a:highlight>
                  <a:srgbClr val="FFFFFF"/>
                </a:highlight>
                <a:latin typeface="+mj-lt"/>
              </a:rPr>
              <a:t>                  </a:t>
            </a:r>
            <a:r>
              <a:rPr lang="ru" sz="2800" b="1" dirty="0" smtClean="0">
                <a:solidFill>
                  <a:schemeClr val="dk1"/>
                </a:solidFill>
                <a:highlight>
                  <a:srgbClr val="FFFFFF"/>
                </a:highlight>
                <a:latin typeface="+mj-lt"/>
              </a:rPr>
              <a:t>              </a:t>
            </a:r>
            <a:r>
              <a:rPr lang="ru" sz="2800" b="1" dirty="0" smtClean="0">
                <a:solidFill>
                  <a:schemeClr val="dk1"/>
                </a:solidFill>
                <a:highlight>
                  <a:srgbClr val="FFFFFF"/>
                </a:highlight>
                <a:latin typeface="+mj-lt"/>
                <a:ea typeface="Times New Roman"/>
                <a:cs typeface="Times New Roman"/>
                <a:sym typeface="Times New Roman"/>
              </a:rPr>
              <a:t>Дневник</a:t>
            </a:r>
            <a:r>
              <a:rPr lang="ru" sz="2800" b="1" dirty="0">
                <a:solidFill>
                  <a:schemeClr val="dk1"/>
                </a:solidFill>
                <a:highlight>
                  <a:srgbClr val="FFFFFF"/>
                </a:highlight>
                <a:latin typeface="+mj-lt"/>
                <a:ea typeface="Times New Roman"/>
                <a:cs typeface="Times New Roman"/>
                <a:sym typeface="Times New Roman"/>
              </a:rPr>
              <a:t>. ru</a:t>
            </a:r>
            <a:endParaRPr sz="2800" b="1" dirty="0">
              <a:solidFill>
                <a:schemeClr val="dk1"/>
              </a:solidFill>
              <a:highlight>
                <a:srgbClr val="FFFFFF"/>
              </a:highlight>
              <a:latin typeface="+mj-lt"/>
              <a:ea typeface="Times New Roman"/>
              <a:cs typeface="Times New Roman"/>
              <a:sym typeface="Times New Roman"/>
            </a:endParaRPr>
          </a:p>
          <a:p>
            <a:pPr marL="44450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           </a:t>
            </a:r>
            <a:r>
              <a:rPr lang="ru" sz="1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</a:t>
            </a:r>
            <a:endParaRPr sz="1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045" y="1782545"/>
            <a:ext cx="3104508" cy="2328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0" y="57938"/>
            <a:ext cx="1231346" cy="977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>
            <a:spLocks noGrp="1"/>
          </p:cNvSpPr>
          <p:nvPr>
            <p:ph type="title"/>
          </p:nvPr>
        </p:nvSpPr>
        <p:spPr>
          <a:xfrm>
            <a:off x="311700" y="229950"/>
            <a:ext cx="8520600" cy="78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 dirty="0">
                <a:ea typeface="Times New Roman"/>
                <a:cs typeface="Times New Roman"/>
                <a:sym typeface="Times New Roman"/>
              </a:rPr>
              <a:t>             </a:t>
            </a:r>
            <a:r>
              <a:rPr lang="ru" sz="3400" b="1" dirty="0" smtClean="0">
                <a:ea typeface="Times New Roman"/>
                <a:cs typeface="Times New Roman"/>
                <a:sym typeface="Times New Roman"/>
              </a:rPr>
              <a:t>   </a:t>
            </a:r>
            <a:r>
              <a:rPr lang="ru" sz="3400" b="1" u="sng" dirty="0" smtClean="0">
                <a:ea typeface="Times New Roman"/>
                <a:cs typeface="Times New Roman"/>
                <a:sym typeface="Times New Roman"/>
              </a:rPr>
              <a:t>Мессенджеры </a:t>
            </a:r>
            <a:r>
              <a:rPr lang="ru" sz="3400" b="1" u="sng" dirty="0">
                <a:ea typeface="Times New Roman"/>
                <a:cs typeface="Times New Roman"/>
                <a:sym typeface="Times New Roman"/>
              </a:rPr>
              <a:t>Skype, Discord</a:t>
            </a:r>
            <a:endParaRPr sz="5300" b="1" u="sng" dirty="0"/>
          </a:p>
        </p:txBody>
      </p:sp>
      <p:sp>
        <p:nvSpPr>
          <p:cNvPr id="85" name="Google Shape;85;p17"/>
          <p:cNvSpPr txBox="1">
            <a:spLocks noGrp="1"/>
          </p:cNvSpPr>
          <p:nvPr>
            <p:ph type="body" idx="1"/>
          </p:nvPr>
        </p:nvSpPr>
        <p:spPr>
          <a:xfrm>
            <a:off x="384300" y="1017750"/>
            <a:ext cx="8520600" cy="3637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/>
              <a:t> </a:t>
            </a:r>
            <a:endParaRPr/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922" y="1233112"/>
            <a:ext cx="4095233" cy="3671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19876" y="1140324"/>
            <a:ext cx="5519312" cy="164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0" y="2874562"/>
            <a:ext cx="3801438" cy="2029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311700" y="266250"/>
            <a:ext cx="8520600" cy="7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>
                <a:latin typeface="Times New Roman"/>
                <a:ea typeface="Times New Roman"/>
                <a:cs typeface="Times New Roman"/>
                <a:sym typeface="Times New Roman"/>
              </a:rPr>
              <a:t>Электронный образовательный ресурс «Российская электронная школа»</a:t>
            </a:r>
            <a:endParaRPr sz="3400" b="1"/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4450" y="1544800"/>
            <a:ext cx="6547675" cy="359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>
            <a:spLocks noGrp="1"/>
          </p:cNvSpPr>
          <p:nvPr>
            <p:ph type="title"/>
          </p:nvPr>
        </p:nvSpPr>
        <p:spPr>
          <a:xfrm>
            <a:off x="311700" y="157325"/>
            <a:ext cx="8520600" cy="7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 dirty="0">
                <a:latin typeface="Times New Roman"/>
                <a:ea typeface="Times New Roman"/>
                <a:cs typeface="Times New Roman"/>
                <a:sym typeface="Times New Roman"/>
              </a:rPr>
              <a:t>                     </a:t>
            </a:r>
            <a:r>
              <a:rPr lang="ru" sz="3400" b="1" u="sng" dirty="0">
                <a:latin typeface="Times New Roman"/>
                <a:ea typeface="Times New Roman"/>
                <a:cs typeface="Times New Roman"/>
                <a:sym typeface="Times New Roman"/>
              </a:rPr>
              <a:t>Гугл-документы</a:t>
            </a:r>
            <a:endParaRPr sz="3400" b="1" u="sng" dirty="0"/>
          </a:p>
        </p:txBody>
      </p:sp>
      <p:sp>
        <p:nvSpPr>
          <p:cNvPr id="100" name="Google Shape;100;p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200" y="1152465"/>
            <a:ext cx="8245600" cy="375281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2" name="Google Shape;102;p19"/>
          <p:cNvCxnSpPr/>
          <p:nvPr/>
        </p:nvCxnSpPr>
        <p:spPr>
          <a:xfrm flipH="1">
            <a:off x="8241850" y="798750"/>
            <a:ext cx="266100" cy="327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 b="1" dirty="0">
                <a:latin typeface="Times New Roman"/>
                <a:ea typeface="Times New Roman"/>
                <a:cs typeface="Times New Roman"/>
                <a:sym typeface="Times New Roman"/>
              </a:rPr>
              <a:t>           </a:t>
            </a:r>
            <a:r>
              <a:rPr lang="ru" sz="34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   </a:t>
            </a:r>
            <a:r>
              <a:rPr lang="ru" sz="3400" b="1" u="sng" dirty="0">
                <a:latin typeface="Times New Roman"/>
                <a:ea typeface="Times New Roman"/>
                <a:cs typeface="Times New Roman"/>
                <a:sym typeface="Times New Roman"/>
              </a:rPr>
              <a:t>Видеохостинг «You Tube» </a:t>
            </a:r>
            <a:endParaRPr sz="4800" b="1" u="sng" dirty="0"/>
          </a:p>
        </p:txBody>
      </p:sp>
      <p:sp>
        <p:nvSpPr>
          <p:cNvPr id="108" name="Google Shape;108;p2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255" y="1152475"/>
            <a:ext cx="6510839" cy="315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79151" y="1605425"/>
            <a:ext cx="5864849" cy="309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400" b="1" dirty="0">
                <a:latin typeface="Times New Roman"/>
                <a:ea typeface="Times New Roman"/>
                <a:cs typeface="Times New Roman"/>
                <a:sym typeface="Times New Roman"/>
              </a:rPr>
              <a:t>                </a:t>
            </a:r>
            <a:r>
              <a:rPr lang="ru" sz="3400" b="1" u="sng" dirty="0">
                <a:solidFill>
                  <a:schemeClr val="tx1"/>
                </a:solidFill>
                <a:ea typeface="Times New Roman"/>
                <a:cs typeface="Times New Roman"/>
                <a:sym typeface="Times New Roman"/>
              </a:rPr>
              <a:t>Дистанционный урок -</a:t>
            </a:r>
            <a:endParaRPr sz="3800" b="1" u="sng" dirty="0">
              <a:solidFill>
                <a:schemeClr val="tx1"/>
              </a:solidFill>
            </a:endParaRPr>
          </a:p>
        </p:txBody>
      </p:sp>
      <p:sp>
        <p:nvSpPr>
          <p:cNvPr id="116" name="Google Shape;116;p2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это форма организации дистанционного занятия, проводимая в определенных временных рамках, при которой педагог руководит индивидуальной и групповой деятельностью учащихся по созданию собственного образовательного продукта, с целью освоения учащимися основ изучаемого материала, воспитания и развития творческих способностей</a:t>
            </a:r>
            <a:r>
              <a:rPr lang="ru" sz="2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40" y="40592"/>
            <a:ext cx="1231346" cy="977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72</TotalTime>
  <Words>323</Words>
  <Application>Microsoft Office PowerPoint</Application>
  <PresentationFormat>Экран (16:9)</PresentationFormat>
  <Paragraphs>41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Ретро</vt:lpstr>
      <vt:lpstr>Особенности подготовки и проведения учебных занятий с использованием дистанционных образовательных технологий</vt:lpstr>
      <vt:lpstr>    Дистанционное обучение</vt:lpstr>
      <vt:lpstr>               Виды дистанционного обучения</vt:lpstr>
      <vt:lpstr>   Средства дистанционного обучения</vt:lpstr>
      <vt:lpstr>                Мессенджеры Skype, Discord</vt:lpstr>
      <vt:lpstr>Электронный образовательный ресурс «Российская электронная школа»</vt:lpstr>
      <vt:lpstr>                     Гугл-документы</vt:lpstr>
      <vt:lpstr>              Видеохостинг «You Tube» </vt:lpstr>
      <vt:lpstr>                Дистанционный урок -</vt:lpstr>
      <vt:lpstr>Презентация PowerPoint</vt:lpstr>
      <vt:lpstr>  Перевернутый класс (Flipped Class) </vt:lpstr>
      <vt:lpstr>  Требования к дистанционным занятиям: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подготовки и проведения учебных занятий с использованием дистанционных образовательных технологий</dc:title>
  <cp:lastModifiedBy>User</cp:lastModifiedBy>
  <cp:revision>9</cp:revision>
  <dcterms:modified xsi:type="dcterms:W3CDTF">2020-08-20T13:32:37Z</dcterms:modified>
</cp:coreProperties>
</file>