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98" r:id="rId5"/>
    <p:sldId id="299" r:id="rId6"/>
    <p:sldId id="300" r:id="rId7"/>
    <p:sldId id="301" r:id="rId8"/>
    <p:sldId id="290" r:id="rId9"/>
    <p:sldId id="289" r:id="rId10"/>
    <p:sldId id="285" r:id="rId11"/>
    <p:sldId id="297" r:id="rId12"/>
    <p:sldId id="288" r:id="rId13"/>
    <p:sldId id="286" r:id="rId14"/>
    <p:sldId id="292" r:id="rId15"/>
    <p:sldId id="260" r:id="rId16"/>
    <p:sldId id="272" r:id="rId17"/>
    <p:sldId id="271" r:id="rId18"/>
    <p:sldId id="293" r:id="rId19"/>
    <p:sldId id="273" r:id="rId20"/>
    <p:sldId id="287" r:id="rId21"/>
    <p:sldId id="261" r:id="rId22"/>
    <p:sldId id="264" r:id="rId23"/>
    <p:sldId id="294" r:id="rId24"/>
    <p:sldId id="280" r:id="rId25"/>
    <p:sldId id="281" r:id="rId26"/>
    <p:sldId id="265" r:id="rId27"/>
    <p:sldId id="274" r:id="rId28"/>
    <p:sldId id="275" r:id="rId29"/>
    <p:sldId id="295" r:id="rId30"/>
    <p:sldId id="276" r:id="rId31"/>
    <p:sldId id="277" r:id="rId32"/>
    <p:sldId id="282" r:id="rId33"/>
    <p:sldId id="296" r:id="rId34"/>
    <p:sldId id="283" r:id="rId35"/>
    <p:sldId id="302" r:id="rId36"/>
    <p:sldId id="303" r:id="rId37"/>
    <p:sldId id="304" r:id="rId38"/>
    <p:sldId id="284" r:id="rId39"/>
    <p:sldId id="278" r:id="rId40"/>
    <p:sldId id="291" r:id="rId41"/>
    <p:sldId id="266" r:id="rId42"/>
    <p:sldId id="267" r:id="rId4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19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052737"/>
            <a:ext cx="7702624" cy="2016223"/>
          </a:xfrm>
        </p:spPr>
        <p:txBody>
          <a:bodyPr>
            <a:normAutofit fontScale="90000"/>
          </a:bodyPr>
          <a:lstStyle/>
          <a:p>
            <a:r>
              <a:rPr lang="ru-RU" sz="3100" b="1" dirty="0"/>
              <a:t>ФОРМИРОВАНИЕ ФУНКЦИОНАЛЬНОЙ ГРАМОТНОСТИ КАК СРЕДСТВО ПОВЫШЕНИЯ КАЧЕСТВА ОБРАЗОВАТЕЛЬНЫХ РЕЗУЛЬТАТОВ УЧАЩИХСЯ 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sz="31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652120" y="3789040"/>
            <a:ext cx="2664296" cy="1851192"/>
          </a:xfrm>
        </p:spPr>
        <p:txBody>
          <a:bodyPr>
            <a:normAutofit fontScale="70000" lnSpcReduction="20000"/>
          </a:bodyPr>
          <a:lstStyle/>
          <a:p>
            <a:r>
              <a:rPr lang="ru-RU" dirty="0" err="1" smtClean="0"/>
              <a:t>Чебакина</a:t>
            </a:r>
            <a:r>
              <a:rPr lang="ru-RU" dirty="0" smtClean="0"/>
              <a:t> Татьяна Эдуардовна, учитель русского языка и литературы, МБОУ «СОШ № 34», </a:t>
            </a:r>
            <a:r>
              <a:rPr lang="ru-RU" dirty="0" err="1" smtClean="0"/>
              <a:t>г.Братск</a:t>
            </a:r>
            <a:endParaRPr lang="ru-RU" dirty="0"/>
          </a:p>
        </p:txBody>
      </p:sp>
      <p:pic>
        <p:nvPicPr>
          <p:cNvPr id="1026" name="Picture 2" descr="C:\Users\ТАТЬЯНА\Downloads\IFIWJYMj5xw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212976"/>
            <a:ext cx="4632960" cy="3101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9147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ТАТЬЯНА\Downloads\235984102_368039898.pdf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48680"/>
            <a:ext cx="8161020" cy="6120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7135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ТАТЬЯНА\Downloads\222086604_443532081.pdf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2880" y="471945"/>
            <a:ext cx="9509760" cy="5349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5050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ТАТЬЯНА\Downloads\og_og_15821100092877914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2576" y="438150"/>
            <a:ext cx="11430000" cy="5981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1364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ТАТЬЯНА\Downloads\full_size_1580726643-74e344506dc8ac5b75e5c303ee5af35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374552"/>
            <a:ext cx="7673637" cy="4145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9562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ТАТЬЯНА\Downloads\488_conten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100"/>
            <a:ext cx="6000750" cy="6500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7802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Работа мозга и цифровой контент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Мозг при работе потребляет  80% энергии нашего организма;</a:t>
            </a:r>
          </a:p>
          <a:p>
            <a:r>
              <a:rPr lang="ru-RU" dirty="0" smtClean="0"/>
              <a:t>Между </a:t>
            </a:r>
            <a:r>
              <a:rPr lang="ru-RU" dirty="0"/>
              <a:t>сложной и простой задачей человеческий мозг выберет простую, потому что он экономит потребляемую энергию. Поэтому у среднестатистического пользователя фотографии </a:t>
            </a:r>
            <a:r>
              <a:rPr lang="ru-RU" dirty="0" smtClean="0"/>
              <a:t>котиков и игры в шарики вызывают </a:t>
            </a:r>
            <a:r>
              <a:rPr lang="ru-RU" dirty="0"/>
              <a:t>больший интерес, чем статьи по нейрофизиологии</a:t>
            </a:r>
            <a:r>
              <a:rPr lang="ru-RU" dirty="0" smtClean="0"/>
              <a:t>.</a:t>
            </a:r>
          </a:p>
          <a:p>
            <a:r>
              <a:rPr lang="ru-RU" dirty="0" smtClean="0"/>
              <a:t> </a:t>
            </a:r>
            <a:r>
              <a:rPr lang="ru-RU" dirty="0"/>
              <a:t>Производители контента осознали «экономику мозга» и запустили переход к цивилизации зрительных образов, в которой нет аналитического и системного мышления. Иными словами: контент стал тупее и проще. </a:t>
            </a:r>
          </a:p>
        </p:txBody>
      </p:sp>
    </p:spTree>
    <p:extLst>
      <p:ext uri="{BB962C8B-B14F-4D97-AF65-F5344CB8AC3E}">
        <p14:creationId xmlns:p14="http://schemas.microsoft.com/office/powerpoint/2010/main" val="3808324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«Спящий режим»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dirty="0" smtClean="0"/>
              <a:t>Человеческий </a:t>
            </a:r>
            <a:r>
              <a:rPr lang="ru-RU" dirty="0"/>
              <a:t>мозг работает в трёх базовых режимах: </a:t>
            </a:r>
            <a:endParaRPr lang="ru-RU" dirty="0" smtClean="0"/>
          </a:p>
          <a:p>
            <a:r>
              <a:rPr lang="ru-RU" dirty="0" smtClean="0"/>
              <a:t>Центральная </a:t>
            </a:r>
            <a:r>
              <a:rPr lang="ru-RU" dirty="0"/>
              <a:t>исполнительская сеть (CEN) — отвечает за потребление информации</a:t>
            </a:r>
            <a:r>
              <a:rPr lang="ru-RU" dirty="0" smtClean="0"/>
              <a:t>.</a:t>
            </a:r>
          </a:p>
          <a:p>
            <a:r>
              <a:rPr lang="ru-RU" dirty="0" smtClean="0"/>
              <a:t> </a:t>
            </a:r>
            <a:r>
              <a:rPr lang="ru-RU" dirty="0"/>
              <a:t>Сеть выявления значимости (SN) — помогает ориентироваться в различных ситуациях. </a:t>
            </a:r>
            <a:endParaRPr lang="ru-RU" dirty="0" smtClean="0"/>
          </a:p>
          <a:p>
            <a:r>
              <a:rPr lang="ru-RU" dirty="0" smtClean="0"/>
              <a:t>Дефолт-система </a:t>
            </a:r>
            <a:r>
              <a:rPr lang="ru-RU" dirty="0"/>
              <a:t>(DMN), с которой мозг думает «ни о чём». Последний режим представляет наибольший интерес, поскольку он отвечает за нестандартное мышление, озарения и дистальное видение — способность мозга конструировать образ будущего для создания целей и получения мотивации. </a:t>
            </a:r>
          </a:p>
        </p:txBody>
      </p:sp>
    </p:spTree>
    <p:extLst>
      <p:ext uri="{BB962C8B-B14F-4D97-AF65-F5344CB8AC3E}">
        <p14:creationId xmlns:p14="http://schemas.microsoft.com/office/powerpoint/2010/main" val="3011942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332656"/>
            <a:ext cx="756084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При </a:t>
            </a:r>
            <a:r>
              <a:rPr lang="ru-RU" sz="2400" dirty="0"/>
              <a:t>активации центральной исполнительской сети и сети выявления значимостей подавляется дефолт-система, отвечающая за мышление. Чтобы активизировать дефолт-систему, необходимо, наоборот, отключить центральную исполнительскую сеть и сеть выявления значимостей. Это значит, что при регулярном потреблении контента вы не даёте энергию зонам головного мозга, отвечающим за мышление, так как всё время активна центральная исполнительская сеть.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4221088"/>
            <a:ext cx="774177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Д</a:t>
            </a:r>
            <a:r>
              <a:rPr lang="ru-RU" sz="2400" dirty="0" smtClean="0"/>
              <a:t>ля </a:t>
            </a:r>
            <a:r>
              <a:rPr lang="ru-RU" sz="2400" dirty="0"/>
              <a:t>активации дефолт-системы потребуются 23 минуты. То есть полминуты внимания на новый </a:t>
            </a:r>
            <a:r>
              <a:rPr lang="ru-RU" sz="2400" dirty="0" err="1"/>
              <a:t>мем</a:t>
            </a:r>
            <a:r>
              <a:rPr lang="ru-RU" sz="2400" dirty="0"/>
              <a:t> во «</a:t>
            </a:r>
            <a:r>
              <a:rPr lang="ru-RU" sz="2400" dirty="0" err="1"/>
              <a:t>Вконтакте</a:t>
            </a:r>
            <a:r>
              <a:rPr lang="ru-RU" sz="2400" dirty="0"/>
              <a:t>» или сообщение в </a:t>
            </a:r>
            <a:r>
              <a:rPr lang="ru-RU" sz="2400" dirty="0" err="1"/>
              <a:t>Twitter</a:t>
            </a:r>
            <a:r>
              <a:rPr lang="ru-RU" sz="2400" dirty="0"/>
              <a:t> будут стоить вам 23 минуты и 30 секунд концентрации. Кроме того, </a:t>
            </a:r>
            <a:r>
              <a:rPr lang="ru-RU" sz="2400" dirty="0" smtClean="0"/>
              <a:t>помимо </a:t>
            </a:r>
            <a:r>
              <a:rPr lang="ru-RU" sz="2400" dirty="0"/>
              <a:t>снижения производительности, отвлечение внимания приводит к увеличению стресса и плохого настроения. </a:t>
            </a:r>
          </a:p>
        </p:txBody>
      </p:sp>
    </p:spTree>
    <p:extLst>
      <p:ext uri="{BB962C8B-B14F-4D97-AF65-F5344CB8AC3E}">
        <p14:creationId xmlns:p14="http://schemas.microsoft.com/office/powerpoint/2010/main" val="921189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ТАТЬЯНА\Downloads\FEISbMvrG5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4584" y="404664"/>
            <a:ext cx="9997440" cy="5631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5005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исследование 2016 </a:t>
            </a:r>
            <a:r>
              <a:rPr lang="ru-RU" dirty="0" smtClean="0"/>
              <a:t>года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Пять лет </a:t>
            </a:r>
            <a:r>
              <a:rPr lang="ru-RU" dirty="0"/>
              <a:t>назад среднестатистический пользователь смартфона прерывался каждые 15 минут, проводя в смартфоне по 76 сессий в сутки. </a:t>
            </a:r>
            <a:endParaRPr lang="ru-RU" dirty="0" smtClean="0"/>
          </a:p>
          <a:p>
            <a:r>
              <a:rPr lang="ru-RU" dirty="0" smtClean="0"/>
              <a:t>При </a:t>
            </a:r>
            <a:r>
              <a:rPr lang="ru-RU" dirty="0"/>
              <a:t>этом активные пользователи отвлекаются каждый 8,5 минут, проводя по 132 сессии в день. </a:t>
            </a:r>
          </a:p>
        </p:txBody>
      </p:sp>
    </p:spTree>
    <p:extLst>
      <p:ext uri="{BB962C8B-B14F-4D97-AF65-F5344CB8AC3E}">
        <p14:creationId xmlns:p14="http://schemas.microsoft.com/office/powerpoint/2010/main" val="2324245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/>
              <a:t>Ответы родителей на вопросы анкеты:</a:t>
            </a:r>
            <a:br>
              <a:rPr lang="ru-RU" sz="2800" dirty="0" smtClean="0"/>
            </a:br>
            <a:r>
              <a:rPr lang="ru-RU" sz="2800" dirty="0" smtClean="0"/>
              <a:t>1.Как </a:t>
            </a:r>
            <a:r>
              <a:rPr lang="ru-RU" sz="2800" dirty="0"/>
              <a:t>вы считаете, положительное или отрицательное влияние оказывают гаджеты на современных школьников?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5% - положительное (но не во время уроков)</a:t>
            </a:r>
          </a:p>
          <a:p>
            <a:r>
              <a:rPr lang="ru-RU" dirty="0" smtClean="0"/>
              <a:t>22% - есть плюсы и минусы</a:t>
            </a:r>
          </a:p>
          <a:p>
            <a:r>
              <a:rPr lang="ru-RU" dirty="0" smtClean="0"/>
              <a:t>73% - отрицательное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9181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ТАТЬЯНА\Downloads\maxresdefault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2656"/>
            <a:ext cx="11338560" cy="6377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1823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Убрать телефон — это выход?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/>
              <a:t>Адриан Ф. Уорд и </a:t>
            </a:r>
            <a:r>
              <a:rPr lang="ru-RU" dirty="0" err="1"/>
              <a:t>Марфит</a:t>
            </a:r>
            <a:r>
              <a:rPr lang="ru-RU" dirty="0"/>
              <a:t> В. </a:t>
            </a:r>
            <a:r>
              <a:rPr lang="ru-RU" dirty="0" err="1"/>
              <a:t>Брос</a:t>
            </a:r>
            <a:r>
              <a:rPr lang="ru-RU" dirty="0"/>
              <a:t> провели эксперимент с тремя группами людей. Все группы проходили по два теста: первый на «оперативную» </a:t>
            </a:r>
            <a:r>
              <a:rPr lang="ru-RU" dirty="0" smtClean="0"/>
              <a:t>память, </a:t>
            </a:r>
            <a:r>
              <a:rPr lang="ru-RU" dirty="0"/>
              <a:t>а второй — на подвижный </a:t>
            </a:r>
            <a:r>
              <a:rPr lang="ru-RU" dirty="0" smtClean="0"/>
              <a:t>интеллект.</a:t>
            </a:r>
          </a:p>
          <a:p>
            <a:pPr marL="0" indent="0">
              <a:buNone/>
            </a:pPr>
            <a:r>
              <a:rPr lang="ru-RU" dirty="0" smtClean="0"/>
              <a:t>Условия </a:t>
            </a:r>
            <a:r>
              <a:rPr lang="ru-RU" dirty="0"/>
              <a:t>тестирования таковы: Первая группа кладёт телефон на стол экраном вниз. Вторая группа держит телефон рядом с собой в кармане или сумке. Третья группа оставляет телефон в другой комнате.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Оказалось</a:t>
            </a:r>
            <a:r>
              <a:rPr lang="ru-RU" dirty="0"/>
              <a:t>, что человек глупеет, когда рядом с ним лежит телефон. Наилучшие результаты в тестах получила группа, чьи телефоны были в другой комнате. </a:t>
            </a:r>
          </a:p>
        </p:txBody>
      </p:sp>
    </p:spTree>
    <p:extLst>
      <p:ext uri="{BB962C8B-B14F-4D97-AF65-F5344CB8AC3E}">
        <p14:creationId xmlns:p14="http://schemas.microsoft.com/office/powerpoint/2010/main" val="428648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Пути выхода из кризисной ситуации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00200"/>
            <a:ext cx="8435280" cy="4997152"/>
          </a:xfrm>
        </p:spPr>
        <p:txBody>
          <a:bodyPr>
            <a:normAutofit fontScale="85000" lnSpcReduction="10000"/>
          </a:bodyPr>
          <a:lstStyle/>
          <a:p>
            <a:r>
              <a:rPr lang="ru-RU" dirty="0"/>
              <a:t>Цифровая гигиена (до 3 лет </a:t>
            </a:r>
            <a:r>
              <a:rPr lang="ru-RU" dirty="0" smtClean="0"/>
              <a:t>ребенок </a:t>
            </a:r>
            <a:r>
              <a:rPr lang="ru-RU" dirty="0"/>
              <a:t>не должен иметь никакого экранного времени </a:t>
            </a:r>
            <a:r>
              <a:rPr lang="ru-RU" dirty="0" smtClean="0"/>
              <a:t>вообще, дошкольники – вместе со старшими, школьники – делая перерывы по 15-20 минут после 30-40 минут работы с гаджетом);</a:t>
            </a:r>
          </a:p>
          <a:p>
            <a:r>
              <a:rPr lang="ru-RU" dirty="0" smtClean="0"/>
              <a:t>Социальное </a:t>
            </a:r>
            <a:r>
              <a:rPr lang="ru-RU" b="1" dirty="0" smtClean="0"/>
              <a:t>общение</a:t>
            </a:r>
            <a:r>
              <a:rPr lang="ru-RU" dirty="0" smtClean="0"/>
              <a:t> (совместная деятельность, игры, спорт, прогулки);</a:t>
            </a:r>
          </a:p>
          <a:p>
            <a:r>
              <a:rPr lang="ru-RU" dirty="0" smtClean="0"/>
              <a:t>Эстетические и этические впечатления (</a:t>
            </a:r>
            <a:r>
              <a:rPr lang="ru-RU" b="1" dirty="0" smtClean="0"/>
              <a:t>развивающая среда</a:t>
            </a:r>
            <a:r>
              <a:rPr lang="ru-RU" dirty="0" smtClean="0"/>
              <a:t>, путешествия, общение с искусством)</a:t>
            </a:r>
          </a:p>
          <a:p>
            <a:r>
              <a:rPr lang="ru-RU" b="1" dirty="0" smtClean="0"/>
              <a:t>Дело, занятие</a:t>
            </a:r>
            <a:r>
              <a:rPr lang="ru-RU" dirty="0" smtClean="0"/>
              <a:t>, в которое ребенок вкладывает собственные силы,  несет ответственность за результат, достигает поставленных целей.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13545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ТАТЬЯНА\Downloads\jZ8e08k7wB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10241280" cy="5768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1407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ИЗМЕНЕНИЕ ЗАПРОСА</a:t>
            </a:r>
            <a:br>
              <a:rPr lang="ru-RU" dirty="0"/>
            </a:br>
            <a:r>
              <a:rPr lang="ru-RU" dirty="0"/>
              <a:t>НА КАЧЕСТВО ОБЩЕГО</a:t>
            </a:r>
            <a:br>
              <a:rPr lang="ru-RU" dirty="0"/>
            </a:br>
            <a:r>
              <a:rPr lang="ru-RU" dirty="0"/>
              <a:t>ОБРАЗОВАНИЯ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628800"/>
            <a:ext cx="8579296" cy="4497363"/>
          </a:xfrm>
        </p:spPr>
        <p:txBody>
          <a:bodyPr>
            <a:normAutofit fontScale="92500"/>
          </a:bodyPr>
          <a:lstStyle/>
          <a:p>
            <a:r>
              <a:rPr lang="ru-RU" dirty="0"/>
              <a:t>Приоритетной целью </a:t>
            </a:r>
            <a:r>
              <a:rPr lang="ru-RU" dirty="0" smtClean="0"/>
              <a:t>становится формирование </a:t>
            </a:r>
            <a:r>
              <a:rPr lang="ru-RU" b="1" dirty="0" smtClean="0"/>
              <a:t>функциональной грамотности </a:t>
            </a:r>
            <a:r>
              <a:rPr lang="ru-RU" dirty="0"/>
              <a:t>в системе </a:t>
            </a:r>
            <a:r>
              <a:rPr lang="ru-RU" dirty="0" smtClean="0"/>
              <a:t>общего образования (математическая, естественнонаучная</a:t>
            </a:r>
            <a:r>
              <a:rPr lang="ru-RU" dirty="0"/>
              <a:t>, читательская </a:t>
            </a:r>
            <a:r>
              <a:rPr lang="ru-RU" dirty="0" smtClean="0"/>
              <a:t>и др.)</a:t>
            </a:r>
          </a:p>
          <a:p>
            <a:r>
              <a:rPr lang="ru-RU" b="1" dirty="0"/>
              <a:t>Создание </a:t>
            </a:r>
            <a:r>
              <a:rPr lang="ru-RU" b="1" dirty="0" smtClean="0"/>
              <a:t>поддерживающей позитивной </a:t>
            </a:r>
            <a:r>
              <a:rPr lang="ru-RU" b="1" dirty="0"/>
              <a:t>образовательной </a:t>
            </a:r>
            <a:r>
              <a:rPr lang="ru-RU" b="1" dirty="0" smtClean="0"/>
              <a:t>среды </a:t>
            </a:r>
            <a:r>
              <a:rPr lang="ru-RU" dirty="0" smtClean="0"/>
              <a:t>за </a:t>
            </a:r>
            <a:r>
              <a:rPr lang="ru-RU" dirty="0"/>
              <a:t>счет изменения </a:t>
            </a:r>
            <a:r>
              <a:rPr lang="ru-RU" dirty="0" smtClean="0"/>
              <a:t>содержания образовательных </a:t>
            </a:r>
            <a:r>
              <a:rPr lang="ru-RU" dirty="0"/>
              <a:t>программ для </a:t>
            </a:r>
            <a:r>
              <a:rPr lang="ru-RU" dirty="0" smtClean="0"/>
              <a:t>более полного </a:t>
            </a:r>
            <a:r>
              <a:rPr lang="ru-RU" dirty="0"/>
              <a:t>учета интересов учащихся </a:t>
            </a:r>
            <a:r>
              <a:rPr lang="ru-RU" dirty="0" smtClean="0"/>
              <a:t>и требований </a:t>
            </a:r>
            <a:r>
              <a:rPr lang="ru-RU" dirty="0"/>
              <a:t>XXI века</a:t>
            </a:r>
          </a:p>
        </p:txBody>
      </p:sp>
    </p:spTree>
    <p:extLst>
      <p:ext uri="{BB962C8B-B14F-4D97-AF65-F5344CB8AC3E}">
        <p14:creationId xmlns:p14="http://schemas.microsoft.com/office/powerpoint/2010/main" val="2119201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Направления совершенствования</a:t>
            </a: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/>
              <a:t>общего </a:t>
            </a:r>
            <a:r>
              <a:rPr lang="ru-RU" sz="3600" dirty="0" smtClean="0"/>
              <a:t>образования в </a:t>
            </a:r>
            <a:r>
              <a:rPr lang="ru-RU" sz="3600" dirty="0"/>
              <a:t>России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00200"/>
            <a:ext cx="8435280" cy="5141168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dirty="0"/>
              <a:t>1. Усиление внимания к </a:t>
            </a:r>
            <a:r>
              <a:rPr lang="ru-RU" dirty="0" smtClean="0"/>
              <a:t>формированию </a:t>
            </a:r>
            <a:r>
              <a:rPr lang="ru-RU" b="1" dirty="0" smtClean="0"/>
              <a:t>функциональной </a:t>
            </a:r>
            <a:r>
              <a:rPr lang="ru-RU" b="1" dirty="0"/>
              <a:t>грамотности</a:t>
            </a:r>
          </a:p>
          <a:p>
            <a:pPr marL="0" indent="0">
              <a:buNone/>
            </a:pPr>
            <a:r>
              <a:rPr lang="ru-RU" dirty="0"/>
              <a:t>2. Повышение уровня </a:t>
            </a:r>
            <a:r>
              <a:rPr lang="ru-RU" b="1" dirty="0" smtClean="0"/>
              <a:t>познавательной самостоятельности</a:t>
            </a:r>
            <a:r>
              <a:rPr lang="ru-RU" dirty="0" smtClean="0"/>
              <a:t> </a:t>
            </a:r>
            <a:r>
              <a:rPr lang="ru-RU" dirty="0"/>
              <a:t>учащихся</a:t>
            </a:r>
          </a:p>
          <a:p>
            <a:pPr marL="0" indent="0">
              <a:buNone/>
            </a:pPr>
            <a:r>
              <a:rPr lang="ru-RU" dirty="0"/>
              <a:t>3. Формирование </a:t>
            </a:r>
            <a:r>
              <a:rPr lang="ru-RU" b="1" dirty="0" err="1" smtClean="0"/>
              <a:t>метапредметных</a:t>
            </a:r>
            <a:r>
              <a:rPr lang="ru-RU" b="1" dirty="0" smtClean="0"/>
              <a:t> результатов</a:t>
            </a:r>
            <a:endParaRPr lang="ru-RU" b="1" dirty="0"/>
          </a:p>
          <a:p>
            <a:pPr marL="0" indent="0">
              <a:buNone/>
            </a:pPr>
            <a:r>
              <a:rPr lang="ru-RU" dirty="0"/>
              <a:t>4. Повышение интереса учащихся </a:t>
            </a:r>
            <a:r>
              <a:rPr lang="ru-RU" dirty="0" smtClean="0"/>
              <a:t>к изучению </a:t>
            </a:r>
            <a:r>
              <a:rPr lang="ru-RU" b="1" dirty="0"/>
              <a:t>математики </a:t>
            </a:r>
            <a:r>
              <a:rPr lang="ru-RU" b="1" dirty="0" smtClean="0"/>
              <a:t>и естественнонаучных </a:t>
            </a:r>
            <a:r>
              <a:rPr lang="ru-RU" b="1" dirty="0"/>
              <a:t>предметов</a:t>
            </a:r>
          </a:p>
          <a:p>
            <a:pPr marL="0" indent="0">
              <a:buNone/>
            </a:pPr>
            <a:r>
              <a:rPr lang="ru-RU" dirty="0"/>
              <a:t>5. Повышение эффективности работы </a:t>
            </a:r>
            <a:r>
              <a:rPr lang="ru-RU" dirty="0" smtClean="0"/>
              <a:t>с </a:t>
            </a:r>
            <a:r>
              <a:rPr lang="ru-RU" b="1" dirty="0" smtClean="0"/>
              <a:t>одаренными </a:t>
            </a:r>
            <a:r>
              <a:rPr lang="ru-RU" b="1" dirty="0"/>
              <a:t>и успешными учащихся</a:t>
            </a:r>
          </a:p>
          <a:p>
            <a:pPr marL="0" indent="0">
              <a:buNone/>
            </a:pPr>
            <a:r>
              <a:rPr lang="ru-RU" dirty="0"/>
              <a:t>6. </a:t>
            </a:r>
            <a:r>
              <a:rPr lang="ru-RU" dirty="0" smtClean="0"/>
              <a:t>Улучшение </a:t>
            </a:r>
            <a:r>
              <a:rPr lang="ru-RU" b="1" dirty="0"/>
              <a:t>образовательной среды </a:t>
            </a:r>
            <a:r>
              <a:rPr lang="ru-RU" dirty="0" smtClean="0"/>
              <a:t>в школе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1975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Ключевые понятия: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b="1" dirty="0"/>
              <a:t>Качество образования </a:t>
            </a:r>
            <a:r>
              <a:rPr lang="ru-RU" dirty="0"/>
              <a:t>— это комплексная характеристика методов, форм и условий обучения, а также степень достижения школьниками планируемых результатов. Требования к нему в России прописаны в законе № 273-ФЗ (статьи № 2, 59, 95, 97). </a:t>
            </a:r>
            <a:endParaRPr lang="ru-RU" dirty="0" smtClean="0"/>
          </a:p>
          <a:p>
            <a:pPr marL="0" indent="0">
              <a:buNone/>
            </a:pPr>
            <a:r>
              <a:rPr lang="ru-RU" b="1" dirty="0" smtClean="0"/>
              <a:t>Функциональная </a:t>
            </a:r>
            <a:r>
              <a:rPr lang="ru-RU" b="1" dirty="0"/>
              <a:t>грамотность </a:t>
            </a:r>
            <a:r>
              <a:rPr lang="ru-RU" dirty="0"/>
              <a:t>— это интегративное качество личности, предполагающее наличие опыта и универсальных навыков, способность развиваться и, самое главное, способность использовать свои знания на практике. Основы закладываются в школе, и потом человек применяет, проявляет ее на протяжении всей жизни. Поэтому создаются такие тесты как PISA, нацеленные на проверку практических навыков детей и подростков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3405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Функционально </a:t>
            </a:r>
            <a:r>
              <a:rPr lang="ru-RU" dirty="0"/>
              <a:t>грамотная личность – это человек: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412776"/>
            <a:ext cx="9036496" cy="5445224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sz="3600" dirty="0"/>
              <a:t>– ориентирующийся в мире и действующий в соответствии с общественными ценностями, ожиданиями и интересами (в частности, умеющий соотносить и координировать свои действия с действиями других людей; </a:t>
            </a:r>
          </a:p>
          <a:p>
            <a:pPr marL="0" indent="0">
              <a:buNone/>
            </a:pPr>
            <a:r>
              <a:rPr lang="ru-RU" sz="3600" dirty="0"/>
              <a:t>– способный быть самостоятельным в ситуации выбора и принятия решений; </a:t>
            </a:r>
          </a:p>
          <a:p>
            <a:pPr marL="0" indent="0">
              <a:buNone/>
            </a:pPr>
            <a:r>
              <a:rPr lang="ru-RU" sz="3600" dirty="0"/>
              <a:t>– умеющий отвечать за свои </a:t>
            </a:r>
            <a:r>
              <a:rPr lang="ru-RU" sz="3600" dirty="0" smtClean="0"/>
              <a:t>решения,  </a:t>
            </a:r>
            <a:r>
              <a:rPr lang="ru-RU" sz="3600" dirty="0"/>
              <a:t>способный нести ответственность за себя и своих близких; </a:t>
            </a:r>
          </a:p>
          <a:p>
            <a:pPr marL="0" indent="0">
              <a:buNone/>
            </a:pPr>
            <a:r>
              <a:rPr lang="ru-RU" sz="3600" dirty="0"/>
              <a:t>– владеющий приемами учения и готовый к постоянной переподготовке;</a:t>
            </a:r>
          </a:p>
          <a:p>
            <a:pPr marL="0" indent="0">
              <a:buNone/>
            </a:pPr>
            <a:r>
              <a:rPr lang="ru-RU" sz="3600" dirty="0"/>
              <a:t>– обладающий набором компетенций, как ключевых, так и по различным областям знаний;</a:t>
            </a:r>
          </a:p>
          <a:p>
            <a:pPr marL="0" indent="0">
              <a:buNone/>
            </a:pPr>
            <a:r>
              <a:rPr lang="ru-RU" sz="3600" dirty="0"/>
              <a:t> – для которого поиск решения в нестандартной ситуации – привычное явление;</a:t>
            </a:r>
          </a:p>
          <a:p>
            <a:pPr marL="0" indent="0">
              <a:buNone/>
            </a:pPr>
            <a:r>
              <a:rPr lang="ru-RU" sz="3600" dirty="0"/>
              <a:t> – легко адаптирующийся в любом социуме и умеющий активно влиять на него;</a:t>
            </a:r>
          </a:p>
          <a:p>
            <a:pPr marL="0" indent="0">
              <a:buNone/>
            </a:pPr>
            <a:r>
              <a:rPr lang="ru-RU" sz="3600" dirty="0"/>
              <a:t> – понимающий, что жизнь среди </a:t>
            </a:r>
            <a:r>
              <a:rPr lang="ru-RU" sz="3600" dirty="0" smtClean="0"/>
              <a:t>людей </a:t>
            </a:r>
            <a:r>
              <a:rPr lang="ru-RU" sz="3600" dirty="0"/>
              <a:t>– это поиск постоянных компромиссов и необходимость искать общие решения; </a:t>
            </a:r>
          </a:p>
          <a:p>
            <a:pPr marL="0" indent="0">
              <a:buNone/>
            </a:pPr>
            <a:r>
              <a:rPr lang="ru-RU" sz="3600" dirty="0"/>
              <a:t>– хорошо владеющий устной и письменной речью как средством взаимодействия между людьми; </a:t>
            </a:r>
          </a:p>
          <a:p>
            <a:pPr marL="0" indent="0">
              <a:buNone/>
            </a:pPr>
            <a:r>
              <a:rPr lang="ru-RU" sz="3600" dirty="0"/>
              <a:t>– владеющий современными информационными технологиями.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935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Цель учителя - развить </a:t>
            </a:r>
            <a:r>
              <a:rPr lang="ru-RU" dirty="0" smtClean="0"/>
              <a:t>ребёнка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600200"/>
            <a:ext cx="8363272" cy="506916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/>
              <a:t>-Развить мышление- из наглядно-действенного перевести его в абстрактно-логическое.</a:t>
            </a:r>
          </a:p>
          <a:p>
            <a:pPr marL="0" indent="0">
              <a:buNone/>
            </a:pPr>
            <a:r>
              <a:rPr lang="ru-RU" dirty="0"/>
              <a:t>-Развить речь, аналитико-синтетические способности, развить память и внимание, фантазию и воображение, пространственное восприятие.</a:t>
            </a:r>
          </a:p>
          <a:p>
            <a:pPr marL="0" indent="0">
              <a:buNone/>
            </a:pPr>
            <a:r>
              <a:rPr lang="ru-RU" dirty="0"/>
              <a:t>-Развить моторную функцию, способность контролировать свои движения, а также мелкую моторику</a:t>
            </a:r>
          </a:p>
          <a:p>
            <a:pPr marL="0" indent="0">
              <a:buNone/>
            </a:pPr>
            <a:r>
              <a:rPr lang="ru-RU" dirty="0" smtClean="0"/>
              <a:t>- </a:t>
            </a:r>
            <a:r>
              <a:rPr lang="ru-RU" dirty="0"/>
              <a:t>Развить коммуникативные способности, способность общаться,    контролировать эмоции, управлять своим поведением.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4798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ТАТЬЯНА\Downloads\OyNVWwFkbz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04664" y="544639"/>
            <a:ext cx="10241280" cy="5768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3180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/>
              <a:t>2. Каким навыкам должна учить школа?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/>
              <a:t>«умение учиться», «умение обучаться, ведение дискуссий и переговоров», «умение сформировать мысль»;</a:t>
            </a:r>
          </a:p>
          <a:p>
            <a:r>
              <a:rPr lang="ru-RU" dirty="0" smtClean="0"/>
              <a:t>«трудолюбию, дисциплине, внимательности», «умение работать в команде», «быть ответственным, самостоятельным», «усидчивости»,</a:t>
            </a:r>
          </a:p>
          <a:p>
            <a:r>
              <a:rPr lang="ru-RU" dirty="0" smtClean="0"/>
              <a:t>«креативному мышлению», «развитие памяти, ума»</a:t>
            </a:r>
          </a:p>
          <a:p>
            <a:r>
              <a:rPr lang="ru-RU" dirty="0" smtClean="0"/>
              <a:t>«компьютерная грамотность, умение управлять своим временем, минимальная финансовая грамотность, навыкам социализации, умение вести переговоры, душевное здоровье»……………..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64765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Условия достижения данной цели: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/>
              <a:t>- обучение носит </a:t>
            </a:r>
            <a:r>
              <a:rPr lang="ru-RU" dirty="0" err="1"/>
              <a:t>деятельностный</a:t>
            </a:r>
            <a:r>
              <a:rPr lang="ru-RU" dirty="0"/>
              <a:t> </a:t>
            </a:r>
            <a:r>
              <a:rPr lang="ru-RU" dirty="0" smtClean="0"/>
              <a:t>характер;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- учебный процесс ориентирован на развитие самостоятельности и ответственности за результаты </a:t>
            </a:r>
            <a:r>
              <a:rPr lang="ru-RU" dirty="0" smtClean="0"/>
              <a:t>деятельности;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- представляется возможность, для приобретения опыта достижения </a:t>
            </a:r>
            <a:r>
              <a:rPr lang="ru-RU" dirty="0" smtClean="0"/>
              <a:t>цели;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- правила оценивания отличаются чёткостью и понятны всем участникам учебного </a:t>
            </a:r>
            <a:r>
              <a:rPr lang="ru-RU" dirty="0" smtClean="0"/>
              <a:t>процесса.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3331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Приемы: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-Технология </a:t>
            </a:r>
            <a:r>
              <a:rPr lang="ru-RU" b="1" dirty="0"/>
              <a:t>проектной деятельности.</a:t>
            </a:r>
          </a:p>
          <a:p>
            <a:pPr marL="0" indent="0">
              <a:buNone/>
            </a:pPr>
            <a:r>
              <a:rPr lang="ru-RU" dirty="0"/>
              <a:t>-Технология </a:t>
            </a:r>
            <a:r>
              <a:rPr lang="ru-RU" b="1" dirty="0"/>
              <a:t>критического мышления</a:t>
            </a:r>
            <a:r>
              <a:rPr lang="ru-RU" dirty="0"/>
              <a:t>, на основе построения проблемной ситуации: работа над деформированным текстом.</a:t>
            </a:r>
          </a:p>
          <a:p>
            <a:pPr marL="0" indent="0">
              <a:buNone/>
            </a:pPr>
            <a:r>
              <a:rPr lang="ru-RU" dirty="0"/>
              <a:t>-</a:t>
            </a:r>
            <a:r>
              <a:rPr lang="ru-RU" b="1" dirty="0"/>
              <a:t>Уровневая дифференциация </a:t>
            </a:r>
            <a:r>
              <a:rPr lang="ru-RU" dirty="0"/>
              <a:t>обучения.</a:t>
            </a:r>
          </a:p>
          <a:p>
            <a:pPr marL="0" indent="0">
              <a:buNone/>
            </a:pPr>
            <a:r>
              <a:rPr lang="ru-RU" dirty="0"/>
              <a:t>-</a:t>
            </a:r>
            <a:r>
              <a:rPr lang="ru-RU" b="1" dirty="0"/>
              <a:t>Информационные и коммуникативные технологии </a:t>
            </a:r>
            <a:r>
              <a:rPr lang="ru-RU" dirty="0"/>
              <a:t>(Интернет, </a:t>
            </a:r>
            <a:r>
              <a:rPr lang="ru-RU" dirty="0" smtClean="0"/>
              <a:t>карты, видео, иллюстрации, библиотека</a:t>
            </a:r>
            <a:r>
              <a:rPr lang="ru-RU" dirty="0"/>
              <a:t>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51254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ЭФФЕКТИВНЫЕ    ПЕДАГОГИЧЕСКИЕ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ПРАКТИКИ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412776"/>
            <a:ext cx="8784976" cy="5361459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 smtClean="0"/>
              <a:t>Приобретение опыта разрешения проблем</a:t>
            </a:r>
            <a:r>
              <a:rPr lang="ru-RU" dirty="0"/>
              <a:t>, </a:t>
            </a:r>
            <a:r>
              <a:rPr lang="ru-RU" dirty="0" smtClean="0"/>
              <a:t>принятие решений, позитивное поведение</a:t>
            </a:r>
            <a:endParaRPr lang="ru-RU" dirty="0"/>
          </a:p>
          <a:p>
            <a:r>
              <a:rPr lang="ru-RU" b="1" dirty="0"/>
              <a:t>Создание </a:t>
            </a:r>
            <a:r>
              <a:rPr lang="ru-RU" b="1" dirty="0" smtClean="0"/>
              <a:t>учебных ситуаций</a:t>
            </a:r>
            <a:r>
              <a:rPr lang="ru-RU" b="1" dirty="0"/>
              <a:t>, </a:t>
            </a:r>
            <a:r>
              <a:rPr lang="ru-RU" b="1" dirty="0" smtClean="0"/>
              <a:t>инициирующих учебную деятельность </a:t>
            </a:r>
            <a:r>
              <a:rPr lang="ru-RU" dirty="0" smtClean="0"/>
              <a:t>учащихся</a:t>
            </a:r>
            <a:r>
              <a:rPr lang="ru-RU" dirty="0"/>
              <a:t>, </a:t>
            </a:r>
            <a:r>
              <a:rPr lang="ru-RU" dirty="0" smtClean="0"/>
              <a:t>мотивирующих их на </a:t>
            </a:r>
            <a:r>
              <a:rPr lang="ru-RU" dirty="0"/>
              <a:t>учебную деятельность </a:t>
            </a:r>
            <a:r>
              <a:rPr lang="ru-RU" dirty="0" smtClean="0"/>
              <a:t>и проясняющих </a:t>
            </a:r>
            <a:r>
              <a:rPr lang="ru-RU" dirty="0"/>
              <a:t>смыслы </a:t>
            </a:r>
            <a:r>
              <a:rPr lang="ru-RU" dirty="0" smtClean="0"/>
              <a:t>этой деятельности</a:t>
            </a:r>
          </a:p>
          <a:p>
            <a:r>
              <a:rPr lang="ru-RU" b="1" dirty="0"/>
              <a:t>Учение в общении</a:t>
            </a:r>
            <a:r>
              <a:rPr lang="ru-RU" b="1" dirty="0" smtClean="0"/>
              <a:t>, или учебное сотрудничество</a:t>
            </a:r>
            <a:r>
              <a:rPr lang="ru-RU" dirty="0" smtClean="0"/>
              <a:t>, задания </a:t>
            </a:r>
            <a:r>
              <a:rPr lang="ru-RU" dirty="0"/>
              <a:t>на работу </a:t>
            </a:r>
            <a:r>
              <a:rPr lang="ru-RU" dirty="0" smtClean="0"/>
              <a:t>в парах </a:t>
            </a:r>
            <a:r>
              <a:rPr lang="ru-RU" dirty="0"/>
              <a:t>и малых </a:t>
            </a:r>
            <a:r>
              <a:rPr lang="ru-RU" dirty="0" smtClean="0"/>
              <a:t>группах</a:t>
            </a:r>
          </a:p>
          <a:p>
            <a:r>
              <a:rPr lang="ru-RU" b="1" dirty="0"/>
              <a:t>Поисковая </a:t>
            </a:r>
            <a:r>
              <a:rPr lang="ru-RU" b="1" dirty="0" smtClean="0"/>
              <a:t>активность </a:t>
            </a:r>
            <a:r>
              <a:rPr lang="ru-RU" dirty="0" smtClean="0"/>
              <a:t>– </a:t>
            </a:r>
            <a:r>
              <a:rPr lang="ru-RU" dirty="0"/>
              <a:t>задания </a:t>
            </a:r>
            <a:r>
              <a:rPr lang="ru-RU" dirty="0" smtClean="0"/>
              <a:t>поискового характера</a:t>
            </a:r>
            <a:r>
              <a:rPr lang="ru-RU" dirty="0"/>
              <a:t>, </a:t>
            </a:r>
            <a:r>
              <a:rPr lang="ru-RU" dirty="0" smtClean="0"/>
              <a:t>учебные исследования</a:t>
            </a:r>
            <a:r>
              <a:rPr lang="ru-RU" dirty="0"/>
              <a:t>, </a:t>
            </a:r>
            <a:r>
              <a:rPr lang="ru-RU" dirty="0" smtClean="0"/>
              <a:t>проекты</a:t>
            </a:r>
          </a:p>
          <a:p>
            <a:r>
              <a:rPr lang="ru-RU" b="1" dirty="0" smtClean="0"/>
              <a:t>Оценочная самостоятельность </a:t>
            </a:r>
            <a:r>
              <a:rPr lang="ru-RU" dirty="0" smtClean="0"/>
              <a:t>школьников</a:t>
            </a:r>
            <a:r>
              <a:rPr lang="ru-RU" dirty="0"/>
              <a:t>, </a:t>
            </a:r>
            <a:r>
              <a:rPr lang="ru-RU" dirty="0" smtClean="0"/>
              <a:t>задания на </a:t>
            </a:r>
            <a:r>
              <a:rPr lang="ru-RU" dirty="0"/>
              <a:t>само- </a:t>
            </a:r>
            <a:r>
              <a:rPr lang="ru-RU" dirty="0" smtClean="0"/>
              <a:t>и </a:t>
            </a:r>
            <a:r>
              <a:rPr lang="ru-RU" dirty="0" err="1" smtClean="0"/>
              <a:t>взаимооценку</a:t>
            </a:r>
            <a:r>
              <a:rPr lang="ru-RU" dirty="0" smtClean="0"/>
              <a:t>: кейсы</a:t>
            </a:r>
            <a:r>
              <a:rPr lang="ru-RU" dirty="0"/>
              <a:t>, </a:t>
            </a:r>
            <a:r>
              <a:rPr lang="ru-RU" dirty="0" smtClean="0"/>
              <a:t>ролевые игры</a:t>
            </a:r>
            <a:r>
              <a:rPr lang="ru-RU" dirty="0"/>
              <a:t>, диспуты и др.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62259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ТАТЬЯНА\Downloads\_tt2KzDD0L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56592" y="404664"/>
            <a:ext cx="10241280" cy="5768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4007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/>
              <a:t>СЕРИЯ «ФГОС: </a:t>
            </a:r>
            <a:r>
              <a:rPr lang="ru-RU" sz="3600" dirty="0" smtClean="0"/>
              <a:t>ОЦЕНКА ОБРАЗОВАТЕЛЬНЫХ</a:t>
            </a: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/>
              <a:t>ДОСТИЖЕНИЙ</a:t>
            </a:r>
            <a:r>
              <a:rPr lang="ru-RU" sz="3600" dirty="0" smtClean="0"/>
              <a:t>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dirty="0"/>
              <a:t>• Оценка читательской грамотности 5 – 9 классы.</a:t>
            </a:r>
          </a:p>
          <a:p>
            <a:pPr marL="0" indent="0">
              <a:buNone/>
            </a:pPr>
            <a:r>
              <a:rPr lang="ru-RU" dirty="0"/>
              <a:t>• 4 варианта тестов, в каждом из которых даются</a:t>
            </a:r>
          </a:p>
          <a:p>
            <a:pPr marL="0" indent="0">
              <a:buNone/>
            </a:pPr>
            <a:r>
              <a:rPr lang="ru-RU" dirty="0"/>
              <a:t>тексты по 4 предметным областям (математике,</a:t>
            </a:r>
          </a:p>
          <a:p>
            <a:pPr marL="0" indent="0">
              <a:buNone/>
            </a:pPr>
            <a:r>
              <a:rPr lang="ru-RU" dirty="0"/>
              <a:t>русскому языку, естественнонаучным предметам и</a:t>
            </a:r>
          </a:p>
          <a:p>
            <a:pPr marL="0" indent="0">
              <a:buNone/>
            </a:pPr>
            <a:r>
              <a:rPr lang="ru-RU" dirty="0"/>
              <a:t>общественно-научным предметам) с заданиями </a:t>
            </a:r>
            <a:r>
              <a:rPr lang="ru-RU" dirty="0" smtClean="0"/>
              <a:t>к ним</a:t>
            </a:r>
            <a:r>
              <a:rPr lang="ru-RU" dirty="0"/>
              <a:t>.</a:t>
            </a:r>
          </a:p>
          <a:p>
            <a:pPr marL="0" indent="0">
              <a:buNone/>
            </a:pPr>
            <a:r>
              <a:rPr lang="ru-RU" dirty="0"/>
              <a:t>• Для проведения </a:t>
            </a:r>
            <a:r>
              <a:rPr lang="ru-RU" dirty="0" err="1"/>
              <a:t>внутришкольного</a:t>
            </a:r>
            <a:r>
              <a:rPr lang="ru-RU" dirty="0"/>
              <a:t> мониторинга в</a:t>
            </a:r>
          </a:p>
          <a:p>
            <a:pPr marL="0" indent="0">
              <a:buNone/>
            </a:pPr>
            <a:r>
              <a:rPr lang="ru-RU" dirty="0"/>
              <a:t>5 – 9 классах</a:t>
            </a:r>
            <a:r>
              <a:rPr lang="ru-RU" dirty="0" smtClean="0"/>
              <a:t>: (ежегодно,  </a:t>
            </a:r>
            <a:r>
              <a:rPr lang="ru-RU" dirty="0"/>
              <a:t>2 раза в год (входная и итоговая диагностика</a:t>
            </a:r>
            <a:r>
              <a:rPr lang="ru-RU" dirty="0" smtClean="0"/>
              <a:t>),  </a:t>
            </a:r>
            <a:r>
              <a:rPr lang="ru-RU" dirty="0"/>
              <a:t>по четвертям с изменением предметной </a:t>
            </a:r>
            <a:r>
              <a:rPr lang="ru-RU" dirty="0" smtClean="0"/>
              <a:t>области).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21315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100" dirty="0"/>
              <a:t>Анализ выполнения диагностической работы </a:t>
            </a:r>
            <a:br>
              <a:rPr lang="ru-RU" sz="3100" dirty="0"/>
            </a:br>
            <a:r>
              <a:rPr lang="ru-RU" sz="3100" dirty="0"/>
              <a:t>по контролируемым читательским </a:t>
            </a:r>
            <a:r>
              <a:rPr lang="ru-RU" sz="3100" dirty="0" smtClean="0"/>
              <a:t>умениям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39188790"/>
              </p:ext>
            </p:extLst>
          </p:nvPr>
        </p:nvGraphicFramePr>
        <p:xfrm>
          <a:off x="323528" y="1556792"/>
          <a:ext cx="8640960" cy="480948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64838"/>
                <a:gridCol w="5805148"/>
                <a:gridCol w="856955"/>
                <a:gridCol w="1214019"/>
              </a:tblGrid>
              <a:tr h="8756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№ задания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Познавательные действия по работе с информацией и чтению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выполнения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Кол-во выполн.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Средний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процент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78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1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понимать коммуникативное намерение автора, назначение текста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38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88%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567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2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понимать смысловую структуру текста (определять тему, главную мысль/идею текста)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32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74,5%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567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3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понимать	авторскую	позицию	по	отношению	к обсуждаемой проблеме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35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81%;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567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4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оценивать форму текста (структуру, стиль и т.д.), целесообразность использованных автором приемов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22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51%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09459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5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устанавливать связи между событиями или утверждениями (причинно-следственные отношения, отношения аргумент – контраргумент, тезис – пример, сходство – различие и др.)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30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70%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1194534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476672"/>
            <a:ext cx="7416824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В блоке заданий на явное извлечение информации был достигнут уровень освоения в среднем у 70-90 % учащихся. Однако задание на оценку формы текста, способов и приемов передачи мысли вызвало затруднение у половины ребят. Ответы были даны по вопросу заданий 1-3 (о чем текст), т.е. для пятиклассников любой текст – это его содержание прежде всего. Вызвали затруднения задания с открытым ответом, требующие формулировки самостоятельного высказывания,  даже когда необходимо просто интерпретировать или обобщить явно заданную информацию из текста. Некоторые ребята отказались от выполнения заданий 7-8, что можно расценить как ограниченность во времени (долго читали, низкая техника чтения) или неумение составлять короткие тексты – рассуждения.</a:t>
            </a:r>
          </a:p>
        </p:txBody>
      </p:sp>
    </p:spTree>
    <p:extLst>
      <p:ext uri="{BB962C8B-B14F-4D97-AF65-F5344CB8AC3E}">
        <p14:creationId xmlns:p14="http://schemas.microsoft.com/office/powerpoint/2010/main" val="230334539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0"/>
            <a:ext cx="8424936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Выводы и рекомендации:</a:t>
            </a:r>
            <a:endParaRPr lang="ru-RU" sz="2000" dirty="0"/>
          </a:p>
          <a:p>
            <a:r>
              <a:rPr lang="ru-RU" sz="2000" dirty="0"/>
              <a:t>1. По итогам выполнения диагностической работы учащиеся 5 класса владеют </a:t>
            </a:r>
            <a:r>
              <a:rPr lang="ru-RU" sz="2000" dirty="0" smtClean="0"/>
              <a:t>контролируемыми читательскими </a:t>
            </a:r>
            <a:r>
              <a:rPr lang="ru-RU" sz="2000" dirty="0"/>
              <a:t>умениями, а 42% учащихся выявили повышенный и высокий </a:t>
            </a:r>
            <a:r>
              <a:rPr lang="ru-RU" sz="2000" dirty="0" smtClean="0"/>
              <a:t>уровень </a:t>
            </a:r>
            <a:r>
              <a:rPr lang="ru-RU" sz="2000" dirty="0" err="1" smtClean="0"/>
              <a:t>сформированности</a:t>
            </a:r>
            <a:r>
              <a:rPr lang="ru-RU" sz="2000" dirty="0" smtClean="0"/>
              <a:t> </a:t>
            </a:r>
            <a:r>
              <a:rPr lang="ru-RU" sz="2000" dirty="0"/>
              <a:t>читательской грамотности.</a:t>
            </a:r>
          </a:p>
          <a:p>
            <a:r>
              <a:rPr lang="ru-RU" sz="2000" dirty="0"/>
              <a:t>2. Уровень освоения в среднем достигнут для группы заданий, контролирующих умение </a:t>
            </a:r>
            <a:r>
              <a:rPr lang="ru-RU" sz="2000" dirty="0" smtClean="0"/>
              <a:t>находить информацию</a:t>
            </a:r>
            <a:r>
              <a:rPr lang="ru-RU" sz="2000" dirty="0"/>
              <a:t>, явно заданную в тексте.</a:t>
            </a:r>
          </a:p>
          <a:p>
            <a:r>
              <a:rPr lang="ru-RU" sz="2000" dirty="0"/>
              <a:t>3. Серьезные дефициты выявлены у пятиклассников с выполнением заданий, </a:t>
            </a:r>
            <a:r>
              <a:rPr lang="ru-RU" sz="2000" dirty="0" smtClean="0"/>
              <a:t>требующих самостоятельно </a:t>
            </a:r>
            <a:r>
              <a:rPr lang="ru-RU" sz="2000" dirty="0"/>
              <a:t>формулировать оценочные суждения на основе текста или применять информацию из текста в измененной ситуации</a:t>
            </a:r>
            <a:r>
              <a:rPr lang="ru-RU" sz="2000" dirty="0" smtClean="0"/>
              <a:t>.</a:t>
            </a:r>
          </a:p>
          <a:p>
            <a:r>
              <a:rPr lang="ru-RU" sz="2000" dirty="0" smtClean="0"/>
              <a:t>По </a:t>
            </a:r>
            <a:r>
              <a:rPr lang="ru-RU" sz="2000" dirty="0"/>
              <a:t>итогам проведенной проверочной работы можно сформулировать следующие </a:t>
            </a:r>
            <a:r>
              <a:rPr lang="ru-RU" sz="2000" b="1" dirty="0"/>
              <a:t>рекомендации</a:t>
            </a:r>
          </a:p>
          <a:p>
            <a:r>
              <a:rPr lang="ru-RU" sz="2000" dirty="0"/>
              <a:t>для учителей параллели 5 классов:</a:t>
            </a:r>
          </a:p>
          <a:p>
            <a:r>
              <a:rPr lang="ru-RU" sz="2000" dirty="0"/>
              <a:t>1. Организовывать работу с текстовой информацией при изучении всех предметов,</a:t>
            </a:r>
          </a:p>
          <a:p>
            <a:r>
              <a:rPr lang="ru-RU" sz="2000" dirty="0"/>
              <a:t>2. Подбирать вопросы не только на извлечение явно заданной информации, но и </a:t>
            </a:r>
            <a:r>
              <a:rPr lang="ru-RU" sz="2000" dirty="0" smtClean="0"/>
              <a:t>на интерпретацию</a:t>
            </a:r>
            <a:r>
              <a:rPr lang="ru-RU" sz="2000" dirty="0"/>
              <a:t>, структурирование и применение информации;</a:t>
            </a:r>
          </a:p>
          <a:p>
            <a:r>
              <a:rPr lang="ru-RU" sz="2000" dirty="0"/>
              <a:t>3. В самостоятельные и контрольные работы как можно чаще включать задания, </a:t>
            </a:r>
            <a:r>
              <a:rPr lang="ru-RU" sz="2000" dirty="0" smtClean="0"/>
              <a:t>требующие от </a:t>
            </a:r>
            <a:r>
              <a:rPr lang="ru-RU" sz="2000" dirty="0"/>
              <a:t>учащегося создавать собственные тексты.</a:t>
            </a:r>
          </a:p>
        </p:txBody>
      </p:sp>
    </p:spTree>
    <p:extLst>
      <p:ext uri="{BB962C8B-B14F-4D97-AF65-F5344CB8AC3E}">
        <p14:creationId xmlns:p14="http://schemas.microsoft.com/office/powerpoint/2010/main" val="150275327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СЕРИЯ «ФУНКЦИОНАЛЬНАЯ ГРАМОТНОСТЬ. ТРЕНАЖЁРЫ»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00200"/>
            <a:ext cx="8435280" cy="4997152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/>
              <a:t>• Помогают формировать умение </a:t>
            </a:r>
            <a:r>
              <a:rPr lang="ru-RU" dirty="0" smtClean="0"/>
              <a:t>осознанно использовать </a:t>
            </a:r>
            <a:r>
              <a:rPr lang="ru-RU" dirty="0"/>
              <a:t>полученные в ходе </a:t>
            </a:r>
            <a:r>
              <a:rPr lang="ru-RU" dirty="0" smtClean="0"/>
              <a:t>обучения знания </a:t>
            </a:r>
            <a:r>
              <a:rPr lang="ru-RU" dirty="0"/>
              <a:t>для решения жизненных задач, </a:t>
            </a:r>
            <a:r>
              <a:rPr lang="ru-RU" dirty="0" smtClean="0"/>
              <a:t>развивают активность </a:t>
            </a:r>
            <a:r>
              <a:rPr lang="ru-RU" dirty="0"/>
              <a:t>и самостоятельность </a:t>
            </a:r>
            <a:r>
              <a:rPr lang="ru-RU" dirty="0" smtClean="0"/>
              <a:t>учащихся, вовлекают </a:t>
            </a:r>
            <a:r>
              <a:rPr lang="ru-RU" dirty="0"/>
              <a:t>их в поисковую и </a:t>
            </a:r>
            <a:r>
              <a:rPr lang="ru-RU" dirty="0" smtClean="0"/>
              <a:t>познавательную деятельность</a:t>
            </a:r>
            <a:r>
              <a:rPr lang="ru-RU" dirty="0"/>
              <a:t>.</a:t>
            </a:r>
          </a:p>
          <a:p>
            <a:pPr marL="0" indent="0">
              <a:buNone/>
            </a:pPr>
            <a:r>
              <a:rPr lang="ru-RU" dirty="0"/>
              <a:t>• Содержат разнообразные </a:t>
            </a:r>
            <a:r>
              <a:rPr lang="ru-RU" dirty="0" err="1"/>
              <a:t>практикоориентированные</a:t>
            </a:r>
            <a:r>
              <a:rPr lang="ru-RU" dirty="0"/>
              <a:t> задания, </a:t>
            </a:r>
            <a:r>
              <a:rPr lang="ru-RU" dirty="0" smtClean="0"/>
              <a:t>позволяющие школьникам </a:t>
            </a:r>
            <a:r>
              <a:rPr lang="ru-RU" dirty="0"/>
              <a:t>подготовиться к участию </a:t>
            </a:r>
            <a:r>
              <a:rPr lang="ru-RU" dirty="0" smtClean="0"/>
              <a:t>в международных </a:t>
            </a:r>
            <a:r>
              <a:rPr lang="ru-RU" dirty="0"/>
              <a:t>исследованиях </a:t>
            </a:r>
            <a:r>
              <a:rPr lang="ru-RU" dirty="0" smtClean="0"/>
              <a:t>качества образования</a:t>
            </a:r>
            <a:r>
              <a:rPr lang="ru-RU" dirty="0"/>
              <a:t>. Приведены примеры их решений </a:t>
            </a:r>
            <a:r>
              <a:rPr lang="ru-RU" dirty="0" smtClean="0"/>
              <a:t>и ответы</a:t>
            </a:r>
            <a:r>
              <a:rPr lang="ru-RU" dirty="0"/>
              <a:t>.</a:t>
            </a:r>
          </a:p>
          <a:p>
            <a:pPr marL="0" indent="0">
              <a:buNone/>
            </a:pPr>
            <a:r>
              <a:rPr lang="ru-RU" dirty="0"/>
              <a:t>• Могут использоваться учителями математики</a:t>
            </a:r>
            <a:r>
              <a:rPr lang="ru-RU" dirty="0" smtClean="0"/>
              <a:t>, русского </a:t>
            </a:r>
            <a:r>
              <a:rPr lang="ru-RU" dirty="0"/>
              <a:t>языка, обществознания, биологии</a:t>
            </a:r>
            <a:r>
              <a:rPr lang="ru-RU" dirty="0" smtClean="0"/>
              <a:t>, физики </a:t>
            </a:r>
            <a:r>
              <a:rPr lang="ru-RU" dirty="0"/>
              <a:t>и химии на уроках, во </a:t>
            </a:r>
            <a:r>
              <a:rPr lang="ru-RU" dirty="0" smtClean="0"/>
              <a:t>внеурочной деятельности</a:t>
            </a:r>
          </a:p>
          <a:p>
            <a:pPr marL="0" indent="0">
              <a:buNone/>
            </a:pPr>
            <a:r>
              <a:rPr lang="ru-RU" dirty="0" smtClean="0"/>
              <a:t>(Издательство «Просвещение»)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68729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Роль учителя: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00200"/>
            <a:ext cx="8435280" cy="4925144"/>
          </a:xfrm>
        </p:spPr>
        <p:txBody>
          <a:bodyPr>
            <a:normAutofit fontScale="92500"/>
          </a:bodyPr>
          <a:lstStyle/>
          <a:p>
            <a:r>
              <a:rPr lang="ru-RU" dirty="0"/>
              <a:t>Учитель является организатором самостоятельной активной познавательной деятельности учащихся, компетентным консультантом и помощником.</a:t>
            </a:r>
          </a:p>
          <a:p>
            <a:r>
              <a:rPr lang="ru-RU" dirty="0"/>
              <a:t>Его профессиональные умения направляются не просто на контроль знаний и умений школьников, а на диагностику их деятельности, чтобы вовремя помочь квалифицированными действиями, устранить намечающиеся трудности в познании и применении знаний. </a:t>
            </a:r>
          </a:p>
        </p:txBody>
      </p:sp>
    </p:spTree>
    <p:extLst>
      <p:ext uri="{BB962C8B-B14F-4D97-AF65-F5344CB8AC3E}">
        <p14:creationId xmlns:p14="http://schemas.microsoft.com/office/powerpoint/2010/main" val="646025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3. Какова роль учителя в современной школе?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«Учитель определяет потребность учеников, их образовательные цели и в соответствии с этим выстраивает учебный процесс»</a:t>
            </a:r>
          </a:p>
          <a:p>
            <a:r>
              <a:rPr lang="ru-RU" dirty="0" smtClean="0"/>
              <a:t>«должен уметь привить любовь к своему предмету»</a:t>
            </a:r>
          </a:p>
          <a:p>
            <a:r>
              <a:rPr lang="ru-RU" dirty="0" smtClean="0"/>
              <a:t>«помогать ученику раскрыть его собственный потенциал и характер»</a:t>
            </a:r>
          </a:p>
          <a:p>
            <a:r>
              <a:rPr lang="ru-RU" dirty="0" smtClean="0"/>
              <a:t>«дать детям знания по определенной программе»</a:t>
            </a:r>
          </a:p>
          <a:p>
            <a:r>
              <a:rPr lang="ru-RU" dirty="0" smtClean="0"/>
              <a:t>«наблюдается упадок авторитета учителя»</a:t>
            </a:r>
          </a:p>
          <a:p>
            <a:r>
              <a:rPr lang="ru-RU" dirty="0" smtClean="0"/>
              <a:t>«все зависит от умения заинтересовать учеников»</a:t>
            </a:r>
          </a:p>
          <a:p>
            <a:r>
              <a:rPr lang="ru-RU" dirty="0" smtClean="0"/>
              <a:t>«использовать такой подход, чтобы вызывать интерес у всех учеников»….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31398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ТАТЬЯНА\Downloads\494_conten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0175" y="-19193"/>
            <a:ext cx="6343650" cy="687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3563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Как это пригодится мне в жизни?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00200"/>
            <a:ext cx="8435280" cy="4997152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 smtClean="0"/>
              <a:t>Не </a:t>
            </a:r>
            <a:r>
              <a:rPr lang="ru-RU" dirty="0"/>
              <a:t>бойтесь ошибок, бойтесь того, что вы не попробуете использовать свои знания на практике.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Говорят, что отрицательный результат — это тоже результат, однако эту формулу надо понимать шире.</a:t>
            </a:r>
          </a:p>
          <a:p>
            <a:pPr marL="0" indent="0">
              <a:buNone/>
            </a:pPr>
            <a:r>
              <a:rPr lang="ru-RU" dirty="0"/>
              <a:t>⠀</a:t>
            </a:r>
          </a:p>
          <a:p>
            <a:pPr marL="0" indent="0">
              <a:buNone/>
            </a:pPr>
            <a:r>
              <a:rPr lang="ru-RU" dirty="0"/>
              <a:t>Произведя какое-то нововведение и не получив ожидаемого результата, вы начинаете понимать что-то новое о том деле, которым занимаетесь, чего не понимали прежде. Иными словами, обретения, даже в случае "неудачных выстрелов", оказываются куда большими, нежели ожидаемые в случае "удачного выстрела".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136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Почему знания и навыки — это самый ликвидный капитал</a:t>
            </a:r>
            <a:r>
              <a:rPr lang="ru-RU" dirty="0" smtClean="0"/>
              <a:t>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268760"/>
            <a:ext cx="8712968" cy="5589240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Мы </a:t>
            </a:r>
            <a:r>
              <a:rPr lang="ru-RU" dirty="0"/>
              <a:t>живём в эру информационной экономики, где знания, т. е. информация и технологии, т. е. опыт, являются краеугольными камнями всей системы.</a:t>
            </a:r>
          </a:p>
          <a:p>
            <a:r>
              <a:rPr lang="ru-RU" dirty="0" smtClean="0"/>
              <a:t>⠀Примерно </a:t>
            </a:r>
            <a:r>
              <a:rPr lang="ru-RU" dirty="0"/>
              <a:t>то же самое можно сказать и об отдельно взятом человеке: он ценен своим опытом и информированностью, точнее говоря, разносторонностью опыта и многоплановостью информированности.</a:t>
            </a:r>
          </a:p>
          <a:p>
            <a:r>
              <a:rPr lang="ru-RU" dirty="0" smtClean="0"/>
              <a:t>Хороши </a:t>
            </a:r>
            <a:r>
              <a:rPr lang="ru-RU" dirty="0"/>
              <a:t>любые возможности, потому что они как раз и развивают нас в этом направлении. Вот почему держаться за старое и привычное в нынешних обстоятельствах в буквальном смысле смерти подобно.</a:t>
            </a:r>
          </a:p>
          <a:p>
            <a:r>
              <a:rPr lang="ru-RU" dirty="0" smtClean="0"/>
              <a:t>Помните</a:t>
            </a:r>
            <a:r>
              <a:rPr lang="ru-RU" dirty="0"/>
              <a:t>, что ценным является образование, полученное в процессе работы, поскольку это значительно увеличивает скорость освоения материала и качество подготовки, ведь здесь теория и практика взаимно усиливают друг </a:t>
            </a:r>
            <a:r>
              <a:rPr lang="ru-RU" dirty="0" smtClean="0"/>
              <a:t>друга. Так </a:t>
            </a:r>
            <a:r>
              <a:rPr lang="ru-RU" dirty="0"/>
              <a:t>что не готовьтесь образованием к работе, а образовывайтесь, работая. Такой подход и интенсифицирует, и значительно облегчит ваше обучение</a:t>
            </a:r>
            <a:r>
              <a:rPr lang="ru-RU" dirty="0" smtClean="0"/>
              <a:t>. </a:t>
            </a:r>
          </a:p>
          <a:p>
            <a:pPr marL="0" indent="0">
              <a:buNone/>
            </a:pPr>
            <a:r>
              <a:rPr lang="ru-RU" i="1" dirty="0" smtClean="0"/>
              <a:t>( психолог, бизнес-тренер </a:t>
            </a:r>
            <a:r>
              <a:rPr lang="ru-RU" i="1" dirty="0" err="1" smtClean="0"/>
              <a:t>А.Курпатов</a:t>
            </a:r>
            <a:r>
              <a:rPr lang="ru-RU" i="1" dirty="0" smtClean="0"/>
              <a:t>)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272125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4. Какой может стать роль учителя в будущем?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/>
              <a:t>«Роль наставника»</a:t>
            </a:r>
          </a:p>
          <a:p>
            <a:r>
              <a:rPr lang="ru-RU" dirty="0" smtClean="0"/>
              <a:t>«Быть на одной волне с современными детьми»</a:t>
            </a:r>
          </a:p>
          <a:p>
            <a:r>
              <a:rPr lang="ru-RU" dirty="0" smtClean="0"/>
              <a:t>«Быть авторитетом для учеников»</a:t>
            </a:r>
          </a:p>
          <a:p>
            <a:r>
              <a:rPr lang="ru-RU" dirty="0" smtClean="0"/>
              <a:t>«Основываться на нововведениях»</a:t>
            </a:r>
          </a:p>
          <a:p>
            <a:r>
              <a:rPr lang="ru-RU" dirty="0" smtClean="0"/>
              <a:t>«Посредственной, формальной»</a:t>
            </a:r>
          </a:p>
          <a:p>
            <a:r>
              <a:rPr lang="ru-RU" dirty="0" smtClean="0"/>
              <a:t>«Стимулом для получения знаний должен стать </a:t>
            </a:r>
            <a:r>
              <a:rPr lang="ru-RU" u="sng" dirty="0" smtClean="0"/>
              <a:t>интерес</a:t>
            </a:r>
            <a:r>
              <a:rPr lang="ru-RU" dirty="0" smtClean="0"/>
              <a:t>, желание </a:t>
            </a:r>
            <a:r>
              <a:rPr lang="ru-RU" dirty="0" err="1" smtClean="0"/>
              <a:t>узновать</a:t>
            </a:r>
            <a:r>
              <a:rPr lang="ru-RU" dirty="0" smtClean="0"/>
              <a:t>, </a:t>
            </a:r>
            <a:r>
              <a:rPr lang="ru-RU" dirty="0" err="1" smtClean="0"/>
              <a:t>соморазвиваться</a:t>
            </a:r>
            <a:r>
              <a:rPr lang="ru-RU" dirty="0" smtClean="0"/>
              <a:t>, стремление к </a:t>
            </a:r>
            <a:r>
              <a:rPr lang="ru-RU" dirty="0" err="1" smtClean="0"/>
              <a:t>духомному</a:t>
            </a:r>
            <a:r>
              <a:rPr lang="ru-RU" dirty="0" smtClean="0"/>
              <a:t> росту»</a:t>
            </a:r>
          </a:p>
          <a:p>
            <a:r>
              <a:rPr lang="ru-RU" dirty="0" smtClean="0"/>
              <a:t>«будут обучающие образовательные программы»</a:t>
            </a:r>
          </a:p>
          <a:p>
            <a:r>
              <a:rPr lang="ru-RU" dirty="0" smtClean="0"/>
              <a:t>«усовершенствование способов обучения»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49045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5. Что от «традиционной» школы хотелось бы сохранить на будущее?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«Сохранить подходы традиционной школы»</a:t>
            </a:r>
          </a:p>
          <a:p>
            <a:r>
              <a:rPr lang="ru-RU" dirty="0" smtClean="0"/>
              <a:t>«Прививать семейные ценности и дружбу»</a:t>
            </a:r>
          </a:p>
          <a:p>
            <a:r>
              <a:rPr lang="ru-RU" dirty="0" smtClean="0"/>
              <a:t>«Дети должны вживую общаться»</a:t>
            </a:r>
          </a:p>
          <a:p>
            <a:r>
              <a:rPr lang="ru-RU" dirty="0" smtClean="0"/>
              <a:t>«Человечность, общение»</a:t>
            </a:r>
          </a:p>
          <a:p>
            <a:r>
              <a:rPr lang="ru-RU" dirty="0" smtClean="0"/>
              <a:t>«Занятия в школе, общение, походы, экскурсии»</a:t>
            </a:r>
          </a:p>
          <a:p>
            <a:r>
              <a:rPr lang="ru-RU" dirty="0" smtClean="0"/>
              <a:t>«Образование как в советские времена, при этом не забывать о ФГОС»</a:t>
            </a:r>
          </a:p>
          <a:p>
            <a:r>
              <a:rPr lang="ru-RU" dirty="0" smtClean="0"/>
              <a:t>«Учебники старой школы»</a:t>
            </a:r>
          </a:p>
          <a:p>
            <a:r>
              <a:rPr lang="ru-RU" dirty="0" smtClean="0"/>
              <a:t>«Вернуть </a:t>
            </a:r>
            <a:r>
              <a:rPr lang="ru-RU" dirty="0" err="1" smtClean="0"/>
              <a:t>прежнию</a:t>
            </a:r>
            <a:r>
              <a:rPr lang="ru-RU" dirty="0" smtClean="0"/>
              <a:t> систему образования»</a:t>
            </a:r>
          </a:p>
          <a:p>
            <a:r>
              <a:rPr lang="ru-RU" dirty="0" smtClean="0"/>
              <a:t>«Советская» школа в сочетании с современными технологиями»</a:t>
            </a:r>
          </a:p>
          <a:p>
            <a:r>
              <a:rPr lang="ru-RU" dirty="0" smtClean="0"/>
              <a:t>«От «традиционной» </a:t>
            </a:r>
            <a:r>
              <a:rPr lang="ru-RU" smtClean="0"/>
              <a:t>школы – ничего»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1042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Каковы особенности развития детей «цифровой эпохи» ?</a:t>
            </a:r>
            <a:endParaRPr lang="ru-RU" dirty="0"/>
          </a:p>
        </p:txBody>
      </p:sp>
      <p:pic>
        <p:nvPicPr>
          <p:cNvPr id="1026" name="Picture 2" descr="C:\Users\ТАТЬЯНА\Downloads\74963da1c2171cc8e584c0da84cdb1cf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780928"/>
            <a:ext cx="4416552" cy="2483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9317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ТАТЬЯНА\Downloads\maxres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87680" y="720090"/>
            <a:ext cx="9631680" cy="5417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2809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ТАТЬЯНА\Downloads\299652_origina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35176" y="384175"/>
            <a:ext cx="11179176" cy="6089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4487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</TotalTime>
  <Words>2313</Words>
  <Application>Microsoft Office PowerPoint</Application>
  <PresentationFormat>Экран (4:3)</PresentationFormat>
  <Paragraphs>174</Paragraphs>
  <Slides>42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3" baseType="lpstr">
      <vt:lpstr>Тема Office</vt:lpstr>
      <vt:lpstr>ФОРМИРОВАНИЕ ФУНКЦИОНАЛЬНОЙ ГРАМОТНОСТИ КАК СРЕДСТВО ПОВЫШЕНИЯ КАЧЕСТВА ОБРАЗОВАТЕЛЬНЫХ РЕЗУЛЬТАТОВ УЧАЩИХСЯ  </vt:lpstr>
      <vt:lpstr>Ответы родителей на вопросы анкеты: 1.Как вы считаете, положительное или отрицательное влияние оказывают гаджеты на современных школьников?</vt:lpstr>
      <vt:lpstr>2. Каким навыкам должна учить школа?</vt:lpstr>
      <vt:lpstr>3. Какова роль учителя в современной школе?</vt:lpstr>
      <vt:lpstr>4. Какой может стать роль учителя в будущем?</vt:lpstr>
      <vt:lpstr>5. Что от «традиционной» школы хотелось бы сохранить на будущее?</vt:lpstr>
      <vt:lpstr>Каковы особенности развития детей «цифровой эпохи» 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Работа мозга и цифровой контент</vt:lpstr>
      <vt:lpstr>«Спящий режим»</vt:lpstr>
      <vt:lpstr>Презентация PowerPoint</vt:lpstr>
      <vt:lpstr>Презентация PowerPoint</vt:lpstr>
      <vt:lpstr>исследование 2016 года</vt:lpstr>
      <vt:lpstr>Презентация PowerPoint</vt:lpstr>
      <vt:lpstr>Убрать телефон — это выход?</vt:lpstr>
      <vt:lpstr>Пути выхода из кризисной ситуации</vt:lpstr>
      <vt:lpstr>Презентация PowerPoint</vt:lpstr>
      <vt:lpstr>ИЗМЕНЕНИЕ ЗАПРОСА НА КАЧЕСТВО ОБЩЕГО ОБРАЗОВАНИЯ</vt:lpstr>
      <vt:lpstr>Направления совершенствования общего образования в России</vt:lpstr>
      <vt:lpstr>Ключевые понятия:</vt:lpstr>
      <vt:lpstr>Функционально грамотная личность – это человек:</vt:lpstr>
      <vt:lpstr>Цель учителя - развить ребёнка</vt:lpstr>
      <vt:lpstr>Презентация PowerPoint</vt:lpstr>
      <vt:lpstr>Условия достижения данной цели:</vt:lpstr>
      <vt:lpstr>Приемы:</vt:lpstr>
      <vt:lpstr>ЭФФЕКТИВНЫЕ    ПЕДАГОГИЧЕСКИЕ ПРАКТИКИ</vt:lpstr>
      <vt:lpstr>Презентация PowerPoint</vt:lpstr>
      <vt:lpstr>СЕРИЯ «ФГОС: ОЦЕНКА ОБРАЗОВАТЕЛЬНЫХ ДОСТИЖЕНИЙ»</vt:lpstr>
      <vt:lpstr>Анализ выполнения диагностической работы  по контролируемым читательским умениям</vt:lpstr>
      <vt:lpstr>Презентация PowerPoint</vt:lpstr>
      <vt:lpstr>Презентация PowerPoint</vt:lpstr>
      <vt:lpstr>СЕРИЯ «ФУНКЦИОНАЛЬНАЯ ГРАМОТНОСТЬ. ТРЕНАЖЁРЫ» </vt:lpstr>
      <vt:lpstr>Роль учителя:</vt:lpstr>
      <vt:lpstr>Презентация PowerPoint</vt:lpstr>
      <vt:lpstr>Как это пригодится мне в жизни?</vt:lpstr>
      <vt:lpstr>Почему знания и навыки — это самый ликвидный капитал?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ФОРМИРОВАНИЕ ФУНКЦИОНАЛЬНОЙ ГРАМОТНОСТИ КАК СРЕДСТВО ПОВЫШЕНИЯ КАЧЕСТВА ОБРАЗОВАТЕЛЬНЫХ РЕЗУЛЬТАТОВ УЧАЩИХСЯ  педагогический совет МБОУ «СОШ №34» 6.12.2021</dc:title>
  <dc:creator>ТАТЬЯНА</dc:creator>
  <cp:lastModifiedBy>ТАТЬЯНА</cp:lastModifiedBy>
  <cp:revision>18</cp:revision>
  <dcterms:created xsi:type="dcterms:W3CDTF">2021-12-05T06:17:45Z</dcterms:created>
  <dcterms:modified xsi:type="dcterms:W3CDTF">2023-10-02T09:41:37Z</dcterms:modified>
</cp:coreProperties>
</file>