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6" r:id="rId2"/>
    <p:sldId id="257" r:id="rId3"/>
    <p:sldId id="258" r:id="rId4"/>
    <p:sldId id="259" r:id="rId5"/>
    <p:sldId id="260" r:id="rId6"/>
    <p:sldId id="261" r:id="rId7"/>
    <p:sldId id="262" r:id="rId8"/>
    <p:sldId id="263" r:id="rId9"/>
    <p:sldId id="270" r:id="rId10"/>
    <p:sldId id="265" r:id="rId11"/>
    <p:sldId id="264" r:id="rId12"/>
    <p:sldId id="266" r:id="rId13"/>
    <p:sldId id="271" r:id="rId14"/>
    <p:sldId id="267" r:id="rId15"/>
    <p:sldId id="268" r:id="rId16"/>
    <p:sldId id="269" r:id="rId1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618" autoAdjust="0"/>
    <p:restoredTop sz="94660"/>
  </p:normalViewPr>
  <p:slideViewPr>
    <p:cSldViewPr>
      <p:cViewPr varScale="1">
        <p:scale>
          <a:sx n="69" d="100"/>
          <a:sy n="69" d="100"/>
        </p:scale>
        <p:origin x="-1374"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A0E2504-EE5C-4938-A5A7-E1F5098A863E}" type="datetimeFigureOut">
              <a:rPr lang="ru-RU" smtClean="0"/>
              <a:t>14.02.2023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F3B3445-3C6B-48A5-BFBD-2498CD12E1BB}" type="slidenum">
              <a:rPr lang="ru-RU" smtClean="0"/>
              <a:t>‹#›</a:t>
            </a:fld>
            <a:endParaRPr lang="ru-RU"/>
          </a:p>
        </p:txBody>
      </p:sp>
    </p:spTree>
    <p:extLst>
      <p:ext uri="{BB962C8B-B14F-4D97-AF65-F5344CB8AC3E}">
        <p14:creationId xmlns:p14="http://schemas.microsoft.com/office/powerpoint/2010/main" val="25320221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noResize="1"/>
          </p:cNvSpPr>
          <p:nvPr>
            <p:ph type="sldImg"/>
          </p:nvPr>
        </p:nvSpPr>
        <p:spPr>
          <a:xfrm>
            <a:off x="1143000" y="695325"/>
            <a:ext cx="4570413" cy="3427413"/>
          </a:xfrm>
          <a:solidFill>
            <a:schemeClr val="accent1"/>
          </a:solidFill>
          <a:ln w="25400">
            <a:solidFill>
              <a:schemeClr val="accent1">
                <a:shade val="50000"/>
              </a:schemeClr>
            </a:solidFill>
            <a:prstDash val="solid"/>
          </a:ln>
        </p:spPr>
      </p:sp>
      <p:sp>
        <p:nvSpPr>
          <p:cNvPr id="3" name="Заметки 2"/>
          <p:cNvSpPr txBox="1">
            <a:spLocks noGrp="1"/>
          </p:cNvSpPr>
          <p:nvPr>
            <p:ph type="body" sz="quarter" idx="1"/>
          </p:nvPr>
        </p:nvSpPr>
        <p:spPr/>
        <p:txBody>
          <a:bodyPr/>
          <a:lstStyle/>
          <a:p>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noResize="1"/>
          </p:cNvSpPr>
          <p:nvPr>
            <p:ph type="sldImg"/>
          </p:nvPr>
        </p:nvSpPr>
        <p:spPr>
          <a:xfrm>
            <a:off x="1143000" y="695325"/>
            <a:ext cx="4570413" cy="3427413"/>
          </a:xfrm>
          <a:solidFill>
            <a:schemeClr val="accent1"/>
          </a:solidFill>
          <a:ln w="25400">
            <a:solidFill>
              <a:schemeClr val="accent1">
                <a:shade val="50000"/>
              </a:schemeClr>
            </a:solidFill>
            <a:prstDash val="solid"/>
          </a:ln>
        </p:spPr>
      </p:sp>
      <p:sp>
        <p:nvSpPr>
          <p:cNvPr id="3" name="Заметки 2"/>
          <p:cNvSpPr txBox="1">
            <a:spLocks noGrp="1"/>
          </p:cNvSpPr>
          <p:nvPr>
            <p:ph type="body" sz="quarter" idx="1"/>
          </p:nvPr>
        </p:nvSpPr>
        <p:spPr/>
        <p:txBody>
          <a:bodyPr/>
          <a:lstStyle/>
          <a:p>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noResize="1"/>
          </p:cNvSpPr>
          <p:nvPr>
            <p:ph type="sldImg"/>
          </p:nvPr>
        </p:nvSpPr>
        <p:spPr>
          <a:xfrm>
            <a:off x="1143000" y="695325"/>
            <a:ext cx="4570413" cy="3427413"/>
          </a:xfrm>
          <a:solidFill>
            <a:schemeClr val="accent1"/>
          </a:solidFill>
          <a:ln w="25400">
            <a:solidFill>
              <a:schemeClr val="accent1">
                <a:shade val="50000"/>
              </a:schemeClr>
            </a:solidFill>
            <a:prstDash val="solid"/>
          </a:ln>
        </p:spPr>
      </p:sp>
      <p:sp>
        <p:nvSpPr>
          <p:cNvPr id="3" name="Заметки 2"/>
          <p:cNvSpPr txBox="1">
            <a:spLocks noGrp="1"/>
          </p:cNvSpPr>
          <p:nvPr>
            <p:ph type="body" sz="quarter" idx="1"/>
          </p:nvPr>
        </p:nvSpPr>
        <p:spPr/>
        <p:txBody>
          <a:bodyPr/>
          <a:lstStyle/>
          <a:p>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noResize="1"/>
          </p:cNvSpPr>
          <p:nvPr>
            <p:ph type="sldImg"/>
          </p:nvPr>
        </p:nvSpPr>
        <p:spPr>
          <a:xfrm>
            <a:off x="1143000" y="695325"/>
            <a:ext cx="4570413" cy="3427413"/>
          </a:xfrm>
          <a:solidFill>
            <a:schemeClr val="accent1"/>
          </a:solidFill>
          <a:ln w="25400">
            <a:solidFill>
              <a:schemeClr val="accent1">
                <a:shade val="50000"/>
              </a:schemeClr>
            </a:solidFill>
            <a:prstDash val="solid"/>
          </a:ln>
        </p:spPr>
      </p:sp>
      <p:sp>
        <p:nvSpPr>
          <p:cNvPr id="3" name="Заметки 2"/>
          <p:cNvSpPr txBox="1">
            <a:spLocks noGrp="1"/>
          </p:cNvSpPr>
          <p:nvPr>
            <p:ph type="body" sz="quarter" idx="1"/>
          </p:nvPr>
        </p:nvSpPr>
        <p:spPr/>
        <p:txBody>
          <a:bodyPr/>
          <a:lstStyle/>
          <a:p>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noResize="1"/>
          </p:cNvSpPr>
          <p:nvPr>
            <p:ph type="sldImg"/>
          </p:nvPr>
        </p:nvSpPr>
        <p:spPr>
          <a:xfrm>
            <a:off x="1143000" y="695325"/>
            <a:ext cx="4570413" cy="3427413"/>
          </a:xfrm>
          <a:solidFill>
            <a:schemeClr val="accent1"/>
          </a:solidFill>
          <a:ln w="25400">
            <a:solidFill>
              <a:schemeClr val="accent1">
                <a:shade val="50000"/>
              </a:schemeClr>
            </a:solidFill>
            <a:prstDash val="solid"/>
          </a:ln>
        </p:spPr>
      </p:sp>
      <p:sp>
        <p:nvSpPr>
          <p:cNvPr id="3" name="Заметки 2"/>
          <p:cNvSpPr txBox="1">
            <a:spLocks noGrp="1"/>
          </p:cNvSpPr>
          <p:nvPr>
            <p:ph type="body" sz="quarter" idx="1"/>
          </p:nvPr>
        </p:nvSpPr>
        <p:spPr/>
        <p:txBody>
          <a:bodyPr/>
          <a:lstStyle/>
          <a:p>
            <a:endParaRPr lang="ru-RU"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noResize="1"/>
          </p:cNvSpPr>
          <p:nvPr>
            <p:ph type="sldImg"/>
          </p:nvPr>
        </p:nvSpPr>
        <p:spPr>
          <a:xfrm>
            <a:off x="1143000" y="695325"/>
            <a:ext cx="4570413" cy="3427413"/>
          </a:xfrm>
          <a:solidFill>
            <a:schemeClr val="accent1"/>
          </a:solidFill>
          <a:ln w="25400">
            <a:solidFill>
              <a:schemeClr val="accent1">
                <a:shade val="50000"/>
              </a:schemeClr>
            </a:solidFill>
            <a:prstDash val="solid"/>
          </a:ln>
        </p:spPr>
      </p:sp>
      <p:sp>
        <p:nvSpPr>
          <p:cNvPr id="3" name="Заметки 2"/>
          <p:cNvSpPr txBox="1">
            <a:spLocks noGrp="1"/>
          </p:cNvSpPr>
          <p:nvPr>
            <p:ph type="body" sz="quarter" idx="1"/>
          </p:nvPr>
        </p:nvSpPr>
        <p:spPr/>
        <p:txBody>
          <a:bodyPr/>
          <a:lstStyle/>
          <a:p>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14.02.2023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14.02.2023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14.02.2023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14.02.2023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14.02.2023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t>14.02.2023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t>14.02.2023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t>14.02.2023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14.02.2023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14.02.2023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14.02.2023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t>14.02.2023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0.jpg"/></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11560" y="332656"/>
            <a:ext cx="7772400" cy="1470025"/>
          </a:xfrm>
        </p:spPr>
        <p:txBody>
          <a:bodyPr>
            <a:normAutofit fontScale="90000"/>
          </a:bodyPr>
          <a:lstStyle/>
          <a:p>
            <a:pPr lvl="0" hangingPunct="0">
              <a:spcBef>
                <a:spcPts val="0"/>
              </a:spcBef>
            </a:pPr>
            <a:r>
              <a:rPr lang="ru-RU" b="1" dirty="0">
                <a:latin typeface="Arial" pitchFamily="18"/>
                <a:ea typeface="Microsoft YaHei" pitchFamily="2"/>
                <a:cs typeface="Arial" pitchFamily="2"/>
              </a:rPr>
              <a:t>Газированные напитки</a:t>
            </a:r>
            <a:br>
              <a:rPr lang="ru-RU" b="1" dirty="0">
                <a:latin typeface="Arial" pitchFamily="18"/>
                <a:ea typeface="Microsoft YaHei" pitchFamily="2"/>
                <a:cs typeface="Arial" pitchFamily="2"/>
              </a:rPr>
            </a:br>
            <a:r>
              <a:rPr lang="ru-RU" b="1" dirty="0">
                <a:solidFill>
                  <a:srgbClr val="00B050"/>
                </a:solidFill>
                <a:latin typeface="Arial" pitchFamily="18"/>
                <a:ea typeface="Microsoft YaHei" pitchFamily="2"/>
                <a:cs typeface="Arial" pitchFamily="2"/>
              </a:rPr>
              <a:t>польза</a:t>
            </a:r>
            <a:r>
              <a:rPr lang="ru-RU" b="1" dirty="0">
                <a:latin typeface="Arial" pitchFamily="18"/>
                <a:ea typeface="Microsoft YaHei" pitchFamily="2"/>
                <a:cs typeface="Arial" pitchFamily="2"/>
              </a:rPr>
              <a:t> или </a:t>
            </a:r>
            <a:r>
              <a:rPr lang="ru-RU" b="1" dirty="0">
                <a:solidFill>
                  <a:srgbClr val="FF0000"/>
                </a:solidFill>
                <a:latin typeface="Arial" pitchFamily="18"/>
                <a:ea typeface="Microsoft YaHei" pitchFamily="2"/>
                <a:cs typeface="Arial" pitchFamily="2"/>
              </a:rPr>
              <a:t>вред</a:t>
            </a:r>
            <a:r>
              <a:rPr lang="ru-RU" b="1" dirty="0">
                <a:latin typeface="Arial" pitchFamily="18"/>
                <a:ea typeface="Microsoft YaHei" pitchFamily="2"/>
                <a:cs typeface="Arial" pitchFamily="2"/>
              </a:rPr>
              <a:t>...</a:t>
            </a:r>
            <a:br>
              <a:rPr lang="ru-RU" b="1" dirty="0">
                <a:latin typeface="Arial" pitchFamily="18"/>
                <a:ea typeface="Microsoft YaHei" pitchFamily="2"/>
                <a:cs typeface="Arial" pitchFamily="2"/>
              </a:rPr>
            </a:br>
            <a:endParaRPr lang="ru-RU" dirty="0"/>
          </a:p>
        </p:txBody>
      </p:sp>
      <p:pic>
        <p:nvPicPr>
          <p:cNvPr id="4" name="Рисунок 3"/>
          <p:cNvPicPr>
            <a:picLocks noChangeAspect="1"/>
          </p:cNvPicPr>
          <p:nvPr/>
        </p:nvPicPr>
        <p:blipFill>
          <a:blip r:embed="rId2">
            <a:lum/>
            <a:alphaModFix/>
          </a:blip>
          <a:srcRect/>
          <a:stretch>
            <a:fillRect/>
          </a:stretch>
        </p:blipFill>
        <p:spPr>
          <a:xfrm>
            <a:off x="368400" y="1736400"/>
            <a:ext cx="8380064" cy="4932960"/>
          </a:xfrm>
          <a:prstGeom prst="rect">
            <a:avLst/>
          </a:prstGeom>
          <a:noFill/>
          <a:ln>
            <a:noFill/>
          </a:ln>
        </p:spPr>
      </p:pic>
    </p:spTree>
    <p:extLst>
      <p:ext uri="{BB962C8B-B14F-4D97-AF65-F5344CB8AC3E}">
        <p14:creationId xmlns:p14="http://schemas.microsoft.com/office/powerpoint/2010/main" val="8874521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116632"/>
            <a:ext cx="8352928" cy="6463308"/>
          </a:xfrm>
          <a:prstGeom prst="rect">
            <a:avLst/>
          </a:prstGeom>
        </p:spPr>
        <p:txBody>
          <a:bodyPr wrap="square">
            <a:spAutoFit/>
          </a:bodyPr>
          <a:lstStyle/>
          <a:p>
            <a:r>
              <a:rPr lang="ru-RU" sz="2300" b="1" u="sng" dirty="0">
                <a:solidFill>
                  <a:srgbClr val="FF0000"/>
                </a:solidFill>
              </a:rPr>
              <a:t>Автор</a:t>
            </a:r>
            <a:r>
              <a:rPr lang="ru-RU" sz="2300" b="1" u="sng" dirty="0"/>
              <a:t>:</a:t>
            </a:r>
            <a:r>
              <a:rPr lang="ru-RU" sz="2300" dirty="0"/>
              <a:t> Ребята ,а напомните мне пожалуйста где же используют красители</a:t>
            </a:r>
          </a:p>
          <a:p>
            <a:r>
              <a:rPr lang="ru-RU" sz="2300" b="1" u="sng" dirty="0">
                <a:solidFill>
                  <a:srgbClr val="FF0000"/>
                </a:solidFill>
              </a:rPr>
              <a:t>Ученики</a:t>
            </a:r>
            <a:r>
              <a:rPr lang="ru-RU" sz="2300" b="1" u="sng" dirty="0"/>
              <a:t>:</a:t>
            </a:r>
            <a:r>
              <a:rPr lang="ru-RU" sz="2300" dirty="0"/>
              <a:t> В конфетах, в тортах, для окрашивания одежды и т. д.</a:t>
            </a:r>
          </a:p>
          <a:p>
            <a:r>
              <a:rPr lang="ru-RU" sz="2300" b="1" u="sng" dirty="0">
                <a:solidFill>
                  <a:srgbClr val="FF0000"/>
                </a:solidFill>
              </a:rPr>
              <a:t>Автор</a:t>
            </a:r>
            <a:r>
              <a:rPr lang="ru-RU" sz="2300" b="1" u="sng" dirty="0"/>
              <a:t>:</a:t>
            </a:r>
            <a:r>
              <a:rPr lang="ru-RU" sz="2300" dirty="0"/>
              <a:t> Вот вы мне сказали , что красителями красят одежду, а знаете ли вы что красители это химические вещества которые очень вредны для нашего организма.</a:t>
            </a:r>
          </a:p>
          <a:p>
            <a:r>
              <a:rPr lang="ru-RU" sz="2300" b="1" u="sng" dirty="0">
                <a:solidFill>
                  <a:srgbClr val="FF0000"/>
                </a:solidFill>
              </a:rPr>
              <a:t>Ученики</a:t>
            </a:r>
            <a:r>
              <a:rPr lang="ru-RU" sz="2300" b="1" u="sng" dirty="0"/>
              <a:t>:</a:t>
            </a:r>
            <a:r>
              <a:rPr lang="ru-RU" sz="2300" dirty="0"/>
              <a:t> Да</a:t>
            </a:r>
          </a:p>
          <a:p>
            <a:r>
              <a:rPr lang="ru-RU" sz="2300" b="1" u="sng" dirty="0">
                <a:solidFill>
                  <a:srgbClr val="FF0000"/>
                </a:solidFill>
              </a:rPr>
              <a:t>Учитель</a:t>
            </a:r>
            <a:r>
              <a:rPr lang="ru-RU" sz="2300" b="1" u="sng" dirty="0"/>
              <a:t>:</a:t>
            </a:r>
            <a:r>
              <a:rPr lang="ru-RU" sz="2300" dirty="0"/>
              <a:t> Все химические вещества можно вывести только другими химическими веществами, мы сейчас это проверим.</a:t>
            </a:r>
          </a:p>
          <a:p>
            <a:r>
              <a:rPr lang="ru-RU" sz="2300" dirty="0"/>
              <a:t>Посмотрите, у меня в руках окрашенный кусочек ткани , как вы думаете как его окрасили?</a:t>
            </a:r>
          </a:p>
          <a:p>
            <a:r>
              <a:rPr lang="ru-RU" sz="2300" b="1" u="sng" dirty="0">
                <a:solidFill>
                  <a:srgbClr val="FF0000"/>
                </a:solidFill>
              </a:rPr>
              <a:t>Ученики</a:t>
            </a:r>
            <a:r>
              <a:rPr lang="ru-RU" sz="2300" dirty="0"/>
              <a:t>: его опустили в раствор с красителем</a:t>
            </a:r>
          </a:p>
          <a:p>
            <a:r>
              <a:rPr lang="ru-RU" sz="2300" b="1" u="sng" dirty="0">
                <a:solidFill>
                  <a:srgbClr val="FF0000"/>
                </a:solidFill>
              </a:rPr>
              <a:t>Учитель</a:t>
            </a:r>
            <a:r>
              <a:rPr lang="ru-RU" sz="2300" b="1" u="sng" dirty="0"/>
              <a:t>:</a:t>
            </a:r>
            <a:r>
              <a:rPr lang="ru-RU" sz="2300" dirty="0"/>
              <a:t> правильно, но как же нам вернуть ему снова первоначальны цвет? Сейчас мы капнем на ткань немного другого химического вещества и посмотрим что произойдет</a:t>
            </a:r>
            <a:r>
              <a:rPr lang="ru-RU" sz="2300" i="1" dirty="0"/>
              <a:t>.(учитель капает на ткань белизну и цвет ткани меняется).</a:t>
            </a:r>
            <a:r>
              <a:rPr lang="ru-RU" sz="2300" dirty="0"/>
              <a:t> Мы с вами вывели краситель с материала, а сейчас попробуем проделать тоже самое с газировкой </a:t>
            </a:r>
            <a:r>
              <a:rPr lang="ru-RU" sz="2000" dirty="0"/>
              <a:t>.</a:t>
            </a:r>
          </a:p>
        </p:txBody>
      </p:sp>
    </p:spTree>
    <p:extLst>
      <p:ext uri="{BB962C8B-B14F-4D97-AF65-F5344CB8AC3E}">
        <p14:creationId xmlns:p14="http://schemas.microsoft.com/office/powerpoint/2010/main" val="25923635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noGrp="1"/>
          </p:cNvSpPr>
          <p:nvPr>
            <p:ph type="title" idx="4294967295"/>
          </p:nvPr>
        </p:nvSpPr>
        <p:spPr>
          <a:xfrm>
            <a:off x="53881" y="-130634"/>
            <a:ext cx="9208417" cy="1145009"/>
          </a:xfrm>
        </p:spPr>
        <p:txBody>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lgn="l">
              <a:buNone/>
            </a:pPr>
            <a:r>
              <a:rPr lang="ru-RU" sz="3600" b="1" dirty="0">
                <a:solidFill>
                  <a:srgbClr val="002060"/>
                </a:solidFill>
              </a:rPr>
              <a:t>Опыт № 3 </a:t>
            </a:r>
            <a:r>
              <a:rPr lang="ru-RU" sz="3600" b="1" dirty="0">
                <a:solidFill>
                  <a:schemeClr val="accent4">
                    <a:lumMod val="75000"/>
                  </a:schemeClr>
                </a:solidFill>
              </a:rPr>
              <a:t>«Газировка и отбеливатель»</a:t>
            </a:r>
          </a:p>
        </p:txBody>
      </p:sp>
      <p:pic>
        <p:nvPicPr>
          <p:cNvPr id="3" name="Рисунок 2"/>
          <p:cNvPicPr>
            <a:picLocks noChangeAspect="1"/>
          </p:cNvPicPr>
          <p:nvPr/>
        </p:nvPicPr>
        <p:blipFill>
          <a:blip r:embed="rId3">
            <a:lum/>
            <a:alphaModFix/>
          </a:blip>
          <a:srcRect/>
          <a:stretch>
            <a:fillRect/>
          </a:stretch>
        </p:blipFill>
        <p:spPr>
          <a:xfrm>
            <a:off x="251520" y="4077072"/>
            <a:ext cx="6070473" cy="2663970"/>
          </a:xfrm>
          <a:prstGeom prst="rect">
            <a:avLst/>
          </a:prstGeom>
          <a:noFill/>
          <a:ln>
            <a:noFill/>
          </a:ln>
        </p:spPr>
      </p:pic>
      <p:sp>
        <p:nvSpPr>
          <p:cNvPr id="4" name="Текст 3"/>
          <p:cNvSpPr txBox="1">
            <a:spLocks noGrp="1"/>
          </p:cNvSpPr>
          <p:nvPr>
            <p:ph type="body" idx="4294967295"/>
          </p:nvPr>
        </p:nvSpPr>
        <p:spPr>
          <a:xfrm>
            <a:off x="-108520" y="404664"/>
            <a:ext cx="9252520" cy="4667208"/>
          </a:xfrm>
        </p:spPr>
        <p:txBody>
          <a:bodyPr>
            <a:normAutofit/>
          </a:bodyPr>
          <a:lstStyle>
            <a:defPPr marL="432000" marR="0" lvl="0" indent="-324000">
              <a:spcBef>
                <a:spcPts val="0"/>
              </a:spcBef>
              <a:spcAft>
                <a:spcPts val="1414"/>
              </a:spcAft>
              <a:buSzPct val="45000"/>
              <a:buFont typeface="StarSymbol"/>
              <a:buNone/>
              <a:defRPr lang="ru-RU" sz="3200" b="0" i="0" u="none" strike="noStrike" kern="1200">
                <a:ln>
                  <a:noFill/>
                </a:ln>
                <a:latin typeface="Arial" pitchFamily="18"/>
                <a:ea typeface="Microsoft YaHei" pitchFamily="2"/>
                <a:cs typeface="Arial" pitchFamily="2"/>
              </a:defRPr>
            </a:defPPr>
            <a:lvl1pPr marL="432000" marR="0" lvl="0" indent="-324000">
              <a:spcBef>
                <a:spcPts val="0"/>
              </a:spcBef>
              <a:spcAft>
                <a:spcPts val="1414"/>
              </a:spcAft>
              <a:buSzPct val="45000"/>
              <a:buFont typeface="StarSymbol"/>
              <a:buChar char="●"/>
              <a:defRPr lang="ru-RU" sz="3200" b="0" i="0" u="none" strike="noStrike" kern="1200">
                <a:ln>
                  <a:noFill/>
                </a:ln>
                <a:latin typeface="Arial" pitchFamily="18"/>
                <a:ea typeface="Microsoft YaHei" pitchFamily="2"/>
                <a:cs typeface="Arial" pitchFamily="2"/>
              </a:defRPr>
            </a:lvl1pPr>
            <a:lvl2pPr marL="864000" marR="0" lvl="1" indent="-324000">
              <a:spcBef>
                <a:spcPts val="0"/>
              </a:spcBef>
              <a:spcAft>
                <a:spcPts val="1134"/>
              </a:spcAft>
              <a:buSzPct val="75000"/>
              <a:buFont typeface="StarSymbol"/>
              <a:buChar char="–"/>
              <a:defRPr lang="ru-RU" sz="2800" b="0" i="0" u="none" strike="noStrike" kern="1200">
                <a:ln>
                  <a:noFill/>
                </a:ln>
                <a:latin typeface="Arial" pitchFamily="18"/>
                <a:ea typeface="Microsoft YaHei" pitchFamily="2"/>
                <a:cs typeface="Arial" pitchFamily="2"/>
              </a:defRPr>
            </a:lvl2pPr>
            <a:lvl3pPr marL="1295999" marR="0" lvl="2" indent="-288000">
              <a:spcBef>
                <a:spcPts val="0"/>
              </a:spcBef>
              <a:spcAft>
                <a:spcPts val="850"/>
              </a:spcAft>
              <a:buSzPct val="45000"/>
              <a:buFont typeface="StarSymbol"/>
              <a:buChar char="●"/>
              <a:defRPr lang="ru-RU" sz="2400" b="0" i="0" u="none" strike="noStrike" kern="1200">
                <a:ln>
                  <a:noFill/>
                </a:ln>
                <a:latin typeface="Arial" pitchFamily="18"/>
                <a:ea typeface="Microsoft YaHei" pitchFamily="2"/>
                <a:cs typeface="Arial" pitchFamily="2"/>
              </a:defRPr>
            </a:lvl3pPr>
            <a:lvl4pPr marL="1728000" marR="0" lvl="3" indent="-216000">
              <a:spcBef>
                <a:spcPts val="0"/>
              </a:spcBef>
              <a:spcAft>
                <a:spcPts val="567"/>
              </a:spcAft>
              <a:buSzPct val="75000"/>
              <a:buFont typeface="StarSymbol"/>
              <a:buChar char="–"/>
              <a:defRPr lang="ru-RU" sz="2000" b="0" i="0" u="none" strike="noStrike" kern="1200">
                <a:ln>
                  <a:noFill/>
                </a:ln>
                <a:latin typeface="Arial" pitchFamily="18"/>
                <a:ea typeface="Microsoft YaHei" pitchFamily="2"/>
                <a:cs typeface="Arial" pitchFamily="2"/>
              </a:defRPr>
            </a:lvl4pPr>
            <a:lvl5pPr marL="2160000" marR="0" lvl="4" indent="-216000">
              <a:spcBef>
                <a:spcPts val="0"/>
              </a:spcBef>
              <a:spcAft>
                <a:spcPts val="283"/>
              </a:spcAft>
              <a:buSzPct val="45000"/>
              <a:buFont typeface="StarSymbol"/>
              <a:buChar char="●"/>
              <a:defRPr lang="ru-RU" sz="2000" b="0" i="0" u="none" strike="noStrike" kern="1200">
                <a:ln>
                  <a:noFill/>
                </a:ln>
                <a:latin typeface="Arial" pitchFamily="18"/>
                <a:ea typeface="Microsoft YaHei" pitchFamily="2"/>
                <a:cs typeface="Arial" pitchFamily="2"/>
              </a:defRPr>
            </a:lvl5pPr>
            <a:lvl6pPr marL="2592000" marR="0" lvl="5" indent="-216000">
              <a:spcBef>
                <a:spcPts val="0"/>
              </a:spcBef>
              <a:spcAft>
                <a:spcPts val="283"/>
              </a:spcAft>
              <a:buSzPct val="45000"/>
              <a:buFont typeface="StarSymbol"/>
              <a:buChar char="●"/>
              <a:defRPr lang="ru-RU" sz="2000" b="0" i="0" u="none" strike="noStrike" kern="1200">
                <a:ln>
                  <a:noFill/>
                </a:ln>
                <a:latin typeface="Arial" pitchFamily="18"/>
                <a:ea typeface="Microsoft YaHei" pitchFamily="2"/>
                <a:cs typeface="Arial" pitchFamily="2"/>
              </a:defRPr>
            </a:lvl6pPr>
            <a:lvl7pPr marL="3024000" marR="0" lvl="6" indent="-216000">
              <a:spcBef>
                <a:spcPts val="0"/>
              </a:spcBef>
              <a:spcAft>
                <a:spcPts val="283"/>
              </a:spcAft>
              <a:buSzPct val="45000"/>
              <a:buFont typeface="StarSymbol"/>
              <a:buChar char="●"/>
              <a:defRPr lang="ru-RU" sz="2000" b="0" i="0" u="none" strike="noStrike" kern="1200">
                <a:ln>
                  <a:noFill/>
                </a:ln>
                <a:latin typeface="Arial" pitchFamily="18"/>
                <a:ea typeface="Microsoft YaHei" pitchFamily="2"/>
                <a:cs typeface="Arial" pitchFamily="2"/>
              </a:defRPr>
            </a:lvl7pPr>
            <a:lvl8pPr marL="3456000" marR="0" lvl="7" indent="-216000">
              <a:spcBef>
                <a:spcPts val="0"/>
              </a:spcBef>
              <a:spcAft>
                <a:spcPts val="283"/>
              </a:spcAft>
              <a:buSzPct val="45000"/>
              <a:buFont typeface="StarSymbol"/>
              <a:buChar char="●"/>
              <a:defRPr lang="ru-RU" sz="2000" b="0" i="0" u="none" strike="noStrike" kern="1200">
                <a:ln>
                  <a:noFill/>
                </a:ln>
                <a:latin typeface="Arial" pitchFamily="18"/>
                <a:ea typeface="Microsoft YaHei" pitchFamily="2"/>
                <a:cs typeface="Arial" pitchFamily="2"/>
              </a:defRPr>
            </a:lvl8pPr>
            <a:lvl9pPr marL="3887999" marR="0" lvl="8" indent="-216000">
              <a:spcBef>
                <a:spcPts val="0"/>
              </a:spcBef>
              <a:spcAft>
                <a:spcPts val="283"/>
              </a:spcAft>
              <a:buSzPct val="45000"/>
              <a:buFont typeface="StarSymbol"/>
              <a:buChar char="●"/>
              <a:defRPr lang="ru-RU" sz="2000" b="0" i="0" u="none" strike="noStrike" kern="1200">
                <a:ln>
                  <a:noFill/>
                </a:ln>
                <a:latin typeface="Arial" pitchFamily="18"/>
                <a:ea typeface="Microsoft YaHei" pitchFamily="2"/>
                <a:cs typeface="Arial" pitchFamily="2"/>
              </a:defRPr>
            </a:lvl9pPr>
          </a:lstStyle>
          <a:p>
            <a:pPr algn="ctr">
              <a:spcAft>
                <a:spcPts val="0"/>
              </a:spcAft>
              <a:buNone/>
            </a:pPr>
            <a:endParaRPr lang="ru-RU" sz="1900" dirty="0"/>
          </a:p>
          <a:p>
            <a:pPr>
              <a:spcAft>
                <a:spcPts val="0"/>
              </a:spcAft>
              <a:buNone/>
            </a:pPr>
            <a:r>
              <a:rPr lang="ru-RU" sz="1900" dirty="0"/>
              <a:t>Нам понадобится пол стакана газировки марки «кока кола», и отбеливатель. В прозрачный стакан наливаем до половины газировки «Кока-кола», а в остальные пол стакана доливаем отбеливатель, теперь надо оставить эту жидкость на некоторое время и мы увидим что произойдет.</a:t>
            </a:r>
          </a:p>
          <a:p>
            <a:pPr>
              <a:spcAft>
                <a:spcPts val="0"/>
              </a:spcAft>
              <a:buNone/>
            </a:pPr>
            <a:r>
              <a:rPr lang="ru-RU" sz="1900" b="1" dirty="0">
                <a:solidFill>
                  <a:srgbClr val="FF0000"/>
                </a:solidFill>
              </a:rPr>
              <a:t>ВЫВОД</a:t>
            </a:r>
            <a:r>
              <a:rPr lang="ru-RU" sz="1900" dirty="0"/>
              <a:t>:  через час газировка стала прозрачной, это еще раз подтверждает, то что в газировке «Коко -кола» очень много красителя, а краситель -это яд.</a:t>
            </a:r>
          </a:p>
          <a:p>
            <a:pPr>
              <a:spcAft>
                <a:spcPts val="0"/>
              </a:spcAft>
              <a:buNone/>
            </a:pPr>
            <a:r>
              <a:rPr lang="ru-RU" sz="1900" b="1" dirty="0">
                <a:solidFill>
                  <a:srgbClr val="FF0000"/>
                </a:solidFill>
              </a:rPr>
              <a:t>Автор</a:t>
            </a:r>
            <a:r>
              <a:rPr lang="ru-RU" sz="1900" dirty="0"/>
              <a:t>:  ребята вы любите конфеты? Вкуснее всего есть конфеты с лимонадом. Правда?</a:t>
            </a:r>
          </a:p>
          <a:p>
            <a:pPr>
              <a:spcAft>
                <a:spcPts val="0"/>
              </a:spcAft>
              <a:buNone/>
            </a:pPr>
            <a:r>
              <a:rPr lang="ru-RU" sz="1900" b="1" dirty="0">
                <a:solidFill>
                  <a:srgbClr val="FF0000"/>
                </a:solidFill>
              </a:rPr>
              <a:t>Ученики</a:t>
            </a:r>
            <a:r>
              <a:rPr lang="ru-RU" sz="1900" dirty="0"/>
              <a:t>:  Да!</a:t>
            </a:r>
          </a:p>
          <a:p>
            <a:pPr>
              <a:spcAft>
                <a:spcPts val="0"/>
              </a:spcAft>
              <a:buNone/>
            </a:pPr>
            <a:r>
              <a:rPr lang="ru-RU" sz="1900" b="1" dirty="0">
                <a:solidFill>
                  <a:srgbClr val="FF0000"/>
                </a:solidFill>
              </a:rPr>
              <a:t>Автор</a:t>
            </a:r>
            <a:r>
              <a:rPr lang="ru-RU" sz="1900" dirty="0"/>
              <a:t>: посмотрим что происходит в желудке, когда там встречаются лимонад и конфета. Представьте что бутылка с лимонадом – наш желудок. </a:t>
            </a:r>
          </a:p>
        </p:txBody>
      </p:sp>
    </p:spTree>
    <p:extLst>
      <p:ext uri="{BB962C8B-B14F-4D97-AF65-F5344CB8AC3E}">
        <p14:creationId xmlns:p14="http://schemas.microsoft.com/office/powerpoint/2010/main" val="209912851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noGrp="1"/>
          </p:cNvSpPr>
          <p:nvPr>
            <p:ph type="title" idx="4294967295"/>
          </p:nvPr>
        </p:nvSpPr>
        <p:spPr>
          <a:xfrm>
            <a:off x="23842" y="-243408"/>
            <a:ext cx="8228763" cy="1145009"/>
          </a:xfrm>
        </p:spPr>
        <p:txBody>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lgn="l">
              <a:buNone/>
            </a:pPr>
            <a:r>
              <a:rPr lang="ru-RU" sz="3600" b="1" dirty="0">
                <a:solidFill>
                  <a:srgbClr val="002060"/>
                </a:solidFill>
              </a:rPr>
              <a:t>Опыт № 4 </a:t>
            </a:r>
            <a:r>
              <a:rPr lang="ru-RU" sz="3600" b="1" dirty="0">
                <a:solidFill>
                  <a:schemeClr val="accent6"/>
                </a:solidFill>
              </a:rPr>
              <a:t>«Фонтан»</a:t>
            </a:r>
          </a:p>
        </p:txBody>
      </p:sp>
      <p:sp>
        <p:nvSpPr>
          <p:cNvPr id="4" name="Текст 3"/>
          <p:cNvSpPr txBox="1">
            <a:spLocks noGrp="1"/>
          </p:cNvSpPr>
          <p:nvPr>
            <p:ph type="body" idx="4294967295"/>
          </p:nvPr>
        </p:nvSpPr>
        <p:spPr>
          <a:xfrm>
            <a:off x="-108520" y="260648"/>
            <a:ext cx="9252520" cy="6597352"/>
          </a:xfrm>
        </p:spPr>
        <p:txBody>
          <a:bodyPr>
            <a:normAutofit fontScale="85000" lnSpcReduction="20000"/>
          </a:bodyPr>
          <a:lstStyle>
            <a:defPPr marL="432000" marR="0" lvl="0" indent="-324000">
              <a:spcBef>
                <a:spcPts val="0"/>
              </a:spcBef>
              <a:spcAft>
                <a:spcPts val="1414"/>
              </a:spcAft>
              <a:buSzPct val="45000"/>
              <a:buFont typeface="StarSymbol"/>
              <a:buNone/>
              <a:defRPr lang="ru-RU" sz="3200" b="0" i="0" u="none" strike="noStrike" kern="1200">
                <a:ln>
                  <a:noFill/>
                </a:ln>
                <a:latin typeface="Arial" pitchFamily="18"/>
                <a:ea typeface="Microsoft YaHei" pitchFamily="2"/>
                <a:cs typeface="Arial" pitchFamily="2"/>
              </a:defRPr>
            </a:defPPr>
            <a:lvl1pPr marL="432000" marR="0" lvl="0" indent="-324000">
              <a:spcBef>
                <a:spcPts val="0"/>
              </a:spcBef>
              <a:spcAft>
                <a:spcPts val="1414"/>
              </a:spcAft>
              <a:buSzPct val="45000"/>
              <a:buFont typeface="StarSymbol"/>
              <a:buChar char="●"/>
              <a:defRPr lang="ru-RU" sz="3200" b="0" i="0" u="none" strike="noStrike" kern="1200">
                <a:ln>
                  <a:noFill/>
                </a:ln>
                <a:latin typeface="Arial" pitchFamily="18"/>
                <a:ea typeface="Microsoft YaHei" pitchFamily="2"/>
                <a:cs typeface="Arial" pitchFamily="2"/>
              </a:defRPr>
            </a:lvl1pPr>
            <a:lvl2pPr marL="864000" marR="0" lvl="1" indent="-324000">
              <a:spcBef>
                <a:spcPts val="0"/>
              </a:spcBef>
              <a:spcAft>
                <a:spcPts val="1134"/>
              </a:spcAft>
              <a:buSzPct val="75000"/>
              <a:buFont typeface="StarSymbol"/>
              <a:buChar char="–"/>
              <a:defRPr lang="ru-RU" sz="2800" b="0" i="0" u="none" strike="noStrike" kern="1200">
                <a:ln>
                  <a:noFill/>
                </a:ln>
                <a:latin typeface="Arial" pitchFamily="18"/>
                <a:ea typeface="Microsoft YaHei" pitchFamily="2"/>
                <a:cs typeface="Arial" pitchFamily="2"/>
              </a:defRPr>
            </a:lvl2pPr>
            <a:lvl3pPr marL="1295999" marR="0" lvl="2" indent="-288000">
              <a:spcBef>
                <a:spcPts val="0"/>
              </a:spcBef>
              <a:spcAft>
                <a:spcPts val="850"/>
              </a:spcAft>
              <a:buSzPct val="45000"/>
              <a:buFont typeface="StarSymbol"/>
              <a:buChar char="●"/>
              <a:defRPr lang="ru-RU" sz="2400" b="0" i="0" u="none" strike="noStrike" kern="1200">
                <a:ln>
                  <a:noFill/>
                </a:ln>
                <a:latin typeface="Arial" pitchFamily="18"/>
                <a:ea typeface="Microsoft YaHei" pitchFamily="2"/>
                <a:cs typeface="Arial" pitchFamily="2"/>
              </a:defRPr>
            </a:lvl3pPr>
            <a:lvl4pPr marL="1728000" marR="0" lvl="3" indent="-216000">
              <a:spcBef>
                <a:spcPts val="0"/>
              </a:spcBef>
              <a:spcAft>
                <a:spcPts val="567"/>
              </a:spcAft>
              <a:buSzPct val="75000"/>
              <a:buFont typeface="StarSymbol"/>
              <a:buChar char="–"/>
              <a:defRPr lang="ru-RU" sz="2000" b="0" i="0" u="none" strike="noStrike" kern="1200">
                <a:ln>
                  <a:noFill/>
                </a:ln>
                <a:latin typeface="Arial" pitchFamily="18"/>
                <a:ea typeface="Microsoft YaHei" pitchFamily="2"/>
                <a:cs typeface="Arial" pitchFamily="2"/>
              </a:defRPr>
            </a:lvl4pPr>
            <a:lvl5pPr marL="2160000" marR="0" lvl="4" indent="-216000">
              <a:spcBef>
                <a:spcPts val="0"/>
              </a:spcBef>
              <a:spcAft>
                <a:spcPts val="283"/>
              </a:spcAft>
              <a:buSzPct val="45000"/>
              <a:buFont typeface="StarSymbol"/>
              <a:buChar char="●"/>
              <a:defRPr lang="ru-RU" sz="2000" b="0" i="0" u="none" strike="noStrike" kern="1200">
                <a:ln>
                  <a:noFill/>
                </a:ln>
                <a:latin typeface="Arial" pitchFamily="18"/>
                <a:ea typeface="Microsoft YaHei" pitchFamily="2"/>
                <a:cs typeface="Arial" pitchFamily="2"/>
              </a:defRPr>
            </a:lvl5pPr>
            <a:lvl6pPr marL="2592000" marR="0" lvl="5" indent="-216000">
              <a:spcBef>
                <a:spcPts val="0"/>
              </a:spcBef>
              <a:spcAft>
                <a:spcPts val="283"/>
              </a:spcAft>
              <a:buSzPct val="45000"/>
              <a:buFont typeface="StarSymbol"/>
              <a:buChar char="●"/>
              <a:defRPr lang="ru-RU" sz="2000" b="0" i="0" u="none" strike="noStrike" kern="1200">
                <a:ln>
                  <a:noFill/>
                </a:ln>
                <a:latin typeface="Arial" pitchFamily="18"/>
                <a:ea typeface="Microsoft YaHei" pitchFamily="2"/>
                <a:cs typeface="Arial" pitchFamily="2"/>
              </a:defRPr>
            </a:lvl6pPr>
            <a:lvl7pPr marL="3024000" marR="0" lvl="6" indent="-216000">
              <a:spcBef>
                <a:spcPts val="0"/>
              </a:spcBef>
              <a:spcAft>
                <a:spcPts val="283"/>
              </a:spcAft>
              <a:buSzPct val="45000"/>
              <a:buFont typeface="StarSymbol"/>
              <a:buChar char="●"/>
              <a:defRPr lang="ru-RU" sz="2000" b="0" i="0" u="none" strike="noStrike" kern="1200">
                <a:ln>
                  <a:noFill/>
                </a:ln>
                <a:latin typeface="Arial" pitchFamily="18"/>
                <a:ea typeface="Microsoft YaHei" pitchFamily="2"/>
                <a:cs typeface="Arial" pitchFamily="2"/>
              </a:defRPr>
            </a:lvl7pPr>
            <a:lvl8pPr marL="3456000" marR="0" lvl="7" indent="-216000">
              <a:spcBef>
                <a:spcPts val="0"/>
              </a:spcBef>
              <a:spcAft>
                <a:spcPts val="283"/>
              </a:spcAft>
              <a:buSzPct val="45000"/>
              <a:buFont typeface="StarSymbol"/>
              <a:buChar char="●"/>
              <a:defRPr lang="ru-RU" sz="2000" b="0" i="0" u="none" strike="noStrike" kern="1200">
                <a:ln>
                  <a:noFill/>
                </a:ln>
                <a:latin typeface="Arial" pitchFamily="18"/>
                <a:ea typeface="Microsoft YaHei" pitchFamily="2"/>
                <a:cs typeface="Arial" pitchFamily="2"/>
              </a:defRPr>
            </a:lvl8pPr>
            <a:lvl9pPr marL="3887999" marR="0" lvl="8" indent="-216000">
              <a:spcBef>
                <a:spcPts val="0"/>
              </a:spcBef>
              <a:spcAft>
                <a:spcPts val="283"/>
              </a:spcAft>
              <a:buSzPct val="45000"/>
              <a:buFont typeface="StarSymbol"/>
              <a:buChar char="●"/>
              <a:defRPr lang="ru-RU" sz="2000" b="0" i="0" u="none" strike="noStrike" kern="1200">
                <a:ln>
                  <a:noFill/>
                </a:ln>
                <a:latin typeface="Arial" pitchFamily="18"/>
                <a:ea typeface="Microsoft YaHei" pitchFamily="2"/>
                <a:cs typeface="Arial" pitchFamily="2"/>
              </a:defRPr>
            </a:lvl9pPr>
          </a:lstStyle>
          <a:p>
            <a:pPr algn="ctr">
              <a:spcAft>
                <a:spcPts val="0"/>
              </a:spcAft>
              <a:buNone/>
            </a:pPr>
            <a:endParaRPr lang="ru-RU" sz="2400" dirty="0"/>
          </a:p>
          <a:p>
            <a:pPr>
              <a:spcAft>
                <a:spcPts val="0"/>
              </a:spcAft>
              <a:buNone/>
            </a:pPr>
            <a:r>
              <a:rPr lang="ru-RU" sz="2800" dirty="0"/>
              <a:t>Опустим в стакан с газированной водой мятную конфету «Ментос». И увидим, </a:t>
            </a:r>
            <a:r>
              <a:rPr lang="ru-RU" sz="2800" dirty="0" smtClean="0"/>
              <a:t>фонтан.</a:t>
            </a:r>
          </a:p>
          <a:p>
            <a:pPr>
              <a:spcAft>
                <a:spcPts val="0"/>
              </a:spcAft>
              <a:buNone/>
            </a:pPr>
            <a:r>
              <a:rPr lang="ru-RU" sz="2800" b="1" dirty="0" smtClean="0">
                <a:solidFill>
                  <a:srgbClr val="FF0000"/>
                </a:solidFill>
              </a:rPr>
              <a:t>ВЫВОД</a:t>
            </a:r>
            <a:r>
              <a:rPr lang="ru-RU" sz="2800" b="1" dirty="0" smtClean="0"/>
              <a:t>:</a:t>
            </a:r>
            <a:r>
              <a:rPr lang="ru-RU" sz="2800" dirty="0" smtClean="0"/>
              <a:t>  Такие же фонтаны происходят в желудке, когда мы пьём газировку, тем самым приносим вред нашему здоровью. Не пейте сладкие газированные напитки! Это вредно!</a:t>
            </a:r>
          </a:p>
          <a:p>
            <a:pPr>
              <a:spcAft>
                <a:spcPts val="0"/>
              </a:spcAft>
              <a:buNone/>
            </a:pPr>
            <a:r>
              <a:rPr lang="ru-RU" sz="2800" b="1" dirty="0" smtClean="0">
                <a:solidFill>
                  <a:srgbClr val="FF0000"/>
                </a:solidFill>
              </a:rPr>
              <a:t>Автор</a:t>
            </a:r>
            <a:r>
              <a:rPr lang="ru-RU" sz="2800" b="1" dirty="0">
                <a:solidFill>
                  <a:srgbClr val="FF0000"/>
                </a:solidFill>
              </a:rPr>
              <a:t>:</a:t>
            </a:r>
            <a:r>
              <a:rPr lang="ru-RU" sz="2800" dirty="0"/>
              <a:t>  как будет чувствовать себя человек, при таком вулкане?</a:t>
            </a:r>
          </a:p>
          <a:p>
            <a:pPr>
              <a:spcAft>
                <a:spcPts val="0"/>
              </a:spcAft>
              <a:buNone/>
            </a:pPr>
            <a:r>
              <a:rPr lang="ru-RU" sz="2800" b="1" dirty="0">
                <a:solidFill>
                  <a:srgbClr val="FF0000"/>
                </a:solidFill>
              </a:rPr>
              <a:t>Ученики:</a:t>
            </a:r>
            <a:r>
              <a:rPr lang="ru-RU" sz="2800" dirty="0"/>
              <a:t>  его будет тошнить, заболит живот и т. д</a:t>
            </a:r>
          </a:p>
          <a:p>
            <a:pPr>
              <a:spcAft>
                <a:spcPts val="0"/>
              </a:spcAft>
              <a:buNone/>
            </a:pPr>
            <a:r>
              <a:rPr lang="ru-RU" sz="2800" b="1" dirty="0">
                <a:solidFill>
                  <a:srgbClr val="FF0000"/>
                </a:solidFill>
              </a:rPr>
              <a:t>Автор:</a:t>
            </a:r>
            <a:r>
              <a:rPr lang="ru-RU" sz="2800" dirty="0"/>
              <a:t>  теперь посмотрим что произошло с яйцами которое мы опустили в газировку?</a:t>
            </a:r>
          </a:p>
          <a:p>
            <a:pPr>
              <a:spcAft>
                <a:spcPts val="0"/>
              </a:spcAft>
              <a:buNone/>
            </a:pPr>
            <a:r>
              <a:rPr lang="ru-RU" sz="2800" b="1" dirty="0">
                <a:solidFill>
                  <a:srgbClr val="FF0000"/>
                </a:solidFill>
              </a:rPr>
              <a:t>Ученики:</a:t>
            </a:r>
            <a:r>
              <a:rPr lang="ru-RU" sz="2800" dirty="0"/>
              <a:t>  скорлупа потемнела, стала не красивая</a:t>
            </a:r>
          </a:p>
          <a:p>
            <a:pPr>
              <a:spcAft>
                <a:spcPts val="0"/>
              </a:spcAft>
              <a:buNone/>
            </a:pPr>
            <a:r>
              <a:rPr lang="ru-RU" sz="2800" b="1" dirty="0">
                <a:solidFill>
                  <a:srgbClr val="FF0000"/>
                </a:solidFill>
              </a:rPr>
              <a:t>Автор:</a:t>
            </a:r>
            <a:r>
              <a:rPr lang="ru-RU" sz="2800" dirty="0"/>
              <a:t>  почему это произошло? вспомним из чего же состоит газировка?</a:t>
            </a:r>
          </a:p>
          <a:p>
            <a:pPr>
              <a:spcAft>
                <a:spcPts val="0"/>
              </a:spcAft>
              <a:buNone/>
            </a:pPr>
            <a:r>
              <a:rPr lang="ru-RU" sz="2800" b="1" dirty="0">
                <a:solidFill>
                  <a:srgbClr val="FF0000"/>
                </a:solidFill>
              </a:rPr>
              <a:t>Ученики:</a:t>
            </a:r>
            <a:r>
              <a:rPr lang="ru-RU" sz="2800" dirty="0"/>
              <a:t>  из сахара, т. к она сладкая. Из воды т. к она льется. Из краски, т. к она окрасил яйцо, из углекислого газа </a:t>
            </a:r>
            <a:r>
              <a:rPr lang="ru-RU" sz="2800" dirty="0" err="1"/>
              <a:t>т.к</a:t>
            </a:r>
            <a:r>
              <a:rPr lang="ru-RU" sz="2800" dirty="0"/>
              <a:t> она надула шарик.</a:t>
            </a:r>
          </a:p>
          <a:p>
            <a:pPr>
              <a:spcAft>
                <a:spcPts val="0"/>
              </a:spcAft>
              <a:buNone/>
            </a:pPr>
            <a:r>
              <a:rPr lang="ru-RU" sz="2800" b="1" dirty="0">
                <a:solidFill>
                  <a:srgbClr val="FF0000"/>
                </a:solidFill>
              </a:rPr>
              <a:t>Автор:</a:t>
            </a:r>
            <a:r>
              <a:rPr lang="ru-RU" sz="2800" dirty="0"/>
              <a:t>  Ребята, а помните, что нам рассказала продавец из магазина, что она газированную воду использует для очищения ржавчины в ванной комнате, давайте проверим. </a:t>
            </a:r>
          </a:p>
        </p:txBody>
      </p:sp>
    </p:spTree>
    <p:extLst>
      <p:ext uri="{BB962C8B-B14F-4D97-AF65-F5344CB8AC3E}">
        <p14:creationId xmlns:p14="http://schemas.microsoft.com/office/powerpoint/2010/main" val="15911544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lum/>
            <a:alphaModFix/>
          </a:blip>
          <a:srcRect/>
          <a:stretch>
            <a:fillRect/>
          </a:stretch>
        </p:blipFill>
        <p:spPr>
          <a:xfrm>
            <a:off x="-10585" y="0"/>
            <a:ext cx="9154586" cy="6875156"/>
          </a:xfrm>
          <a:prstGeom prst="rect">
            <a:avLst/>
          </a:prstGeom>
          <a:noFill/>
          <a:ln>
            <a:noFill/>
          </a:ln>
        </p:spPr>
      </p:pic>
    </p:spTree>
    <p:extLst>
      <p:ext uri="{BB962C8B-B14F-4D97-AF65-F5344CB8AC3E}">
        <p14:creationId xmlns:p14="http://schemas.microsoft.com/office/powerpoint/2010/main" val="36634757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noGrp="1"/>
          </p:cNvSpPr>
          <p:nvPr>
            <p:ph type="title" idx="4294967295"/>
          </p:nvPr>
        </p:nvSpPr>
        <p:spPr>
          <a:xfrm>
            <a:off x="107504" y="-315416"/>
            <a:ext cx="8555314" cy="1145009"/>
          </a:xfrm>
        </p:spPr>
        <p:txBody>
          <a:bodyPr>
            <a:normAutofit/>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lgn="l">
              <a:buNone/>
            </a:pPr>
            <a:r>
              <a:rPr lang="ru-RU" sz="3600" b="1" dirty="0">
                <a:solidFill>
                  <a:srgbClr val="002060"/>
                </a:solidFill>
              </a:rPr>
              <a:t>Опыт № 5 </a:t>
            </a:r>
            <a:r>
              <a:rPr lang="ru-RU" sz="3600" b="1" dirty="0">
                <a:solidFill>
                  <a:schemeClr val="accent6">
                    <a:lumMod val="50000"/>
                  </a:schemeClr>
                </a:solidFill>
              </a:rPr>
              <a:t>«Газировка и ржавая монета»</a:t>
            </a:r>
          </a:p>
        </p:txBody>
      </p:sp>
      <p:sp>
        <p:nvSpPr>
          <p:cNvPr id="3" name="Текст 2"/>
          <p:cNvSpPr txBox="1">
            <a:spLocks noGrp="1"/>
          </p:cNvSpPr>
          <p:nvPr>
            <p:ph type="body" idx="4294967295"/>
          </p:nvPr>
        </p:nvSpPr>
        <p:spPr>
          <a:xfrm>
            <a:off x="-108520" y="116632"/>
            <a:ext cx="9252520" cy="6624736"/>
          </a:xfrm>
        </p:spPr>
        <p:txBody>
          <a:bodyPr>
            <a:normAutofit/>
          </a:bodyPr>
          <a:lstStyle>
            <a:defPPr marL="432000" marR="0" lvl="0" indent="-324000">
              <a:spcBef>
                <a:spcPts val="0"/>
              </a:spcBef>
              <a:spcAft>
                <a:spcPts val="1414"/>
              </a:spcAft>
              <a:buSzPct val="45000"/>
              <a:buFont typeface="StarSymbol"/>
              <a:buNone/>
              <a:defRPr lang="ru-RU" sz="3200" b="0" i="0" u="none" strike="noStrike" kern="1200">
                <a:ln>
                  <a:noFill/>
                </a:ln>
                <a:latin typeface="Arial" pitchFamily="18"/>
                <a:ea typeface="Microsoft YaHei" pitchFamily="2"/>
                <a:cs typeface="Arial" pitchFamily="2"/>
              </a:defRPr>
            </a:defPPr>
            <a:lvl1pPr marL="432000" marR="0" lvl="0" indent="-324000">
              <a:spcBef>
                <a:spcPts val="0"/>
              </a:spcBef>
              <a:spcAft>
                <a:spcPts val="1414"/>
              </a:spcAft>
              <a:buSzPct val="45000"/>
              <a:buFont typeface="StarSymbol"/>
              <a:buChar char="●"/>
              <a:defRPr lang="ru-RU" sz="3200" b="0" i="0" u="none" strike="noStrike" kern="1200">
                <a:ln>
                  <a:noFill/>
                </a:ln>
                <a:latin typeface="Arial" pitchFamily="18"/>
                <a:ea typeface="Microsoft YaHei" pitchFamily="2"/>
                <a:cs typeface="Arial" pitchFamily="2"/>
              </a:defRPr>
            </a:lvl1pPr>
            <a:lvl2pPr marL="864000" marR="0" lvl="1" indent="-324000">
              <a:spcBef>
                <a:spcPts val="0"/>
              </a:spcBef>
              <a:spcAft>
                <a:spcPts val="1134"/>
              </a:spcAft>
              <a:buSzPct val="75000"/>
              <a:buFont typeface="StarSymbol"/>
              <a:buChar char="–"/>
              <a:defRPr lang="ru-RU" sz="2800" b="0" i="0" u="none" strike="noStrike" kern="1200">
                <a:ln>
                  <a:noFill/>
                </a:ln>
                <a:latin typeface="Arial" pitchFamily="18"/>
                <a:ea typeface="Microsoft YaHei" pitchFamily="2"/>
                <a:cs typeface="Arial" pitchFamily="2"/>
              </a:defRPr>
            </a:lvl2pPr>
            <a:lvl3pPr marL="1295999" marR="0" lvl="2" indent="-288000">
              <a:spcBef>
                <a:spcPts val="0"/>
              </a:spcBef>
              <a:spcAft>
                <a:spcPts val="850"/>
              </a:spcAft>
              <a:buSzPct val="45000"/>
              <a:buFont typeface="StarSymbol"/>
              <a:buChar char="●"/>
              <a:defRPr lang="ru-RU" sz="2400" b="0" i="0" u="none" strike="noStrike" kern="1200">
                <a:ln>
                  <a:noFill/>
                </a:ln>
                <a:latin typeface="Arial" pitchFamily="18"/>
                <a:ea typeface="Microsoft YaHei" pitchFamily="2"/>
                <a:cs typeface="Arial" pitchFamily="2"/>
              </a:defRPr>
            </a:lvl3pPr>
            <a:lvl4pPr marL="1728000" marR="0" lvl="3" indent="-216000">
              <a:spcBef>
                <a:spcPts val="0"/>
              </a:spcBef>
              <a:spcAft>
                <a:spcPts val="567"/>
              </a:spcAft>
              <a:buSzPct val="75000"/>
              <a:buFont typeface="StarSymbol"/>
              <a:buChar char="–"/>
              <a:defRPr lang="ru-RU" sz="2000" b="0" i="0" u="none" strike="noStrike" kern="1200">
                <a:ln>
                  <a:noFill/>
                </a:ln>
                <a:latin typeface="Arial" pitchFamily="18"/>
                <a:ea typeface="Microsoft YaHei" pitchFamily="2"/>
                <a:cs typeface="Arial" pitchFamily="2"/>
              </a:defRPr>
            </a:lvl4pPr>
            <a:lvl5pPr marL="2160000" marR="0" lvl="4" indent="-216000">
              <a:spcBef>
                <a:spcPts val="0"/>
              </a:spcBef>
              <a:spcAft>
                <a:spcPts val="283"/>
              </a:spcAft>
              <a:buSzPct val="45000"/>
              <a:buFont typeface="StarSymbol"/>
              <a:buChar char="●"/>
              <a:defRPr lang="ru-RU" sz="2000" b="0" i="0" u="none" strike="noStrike" kern="1200">
                <a:ln>
                  <a:noFill/>
                </a:ln>
                <a:latin typeface="Arial" pitchFamily="18"/>
                <a:ea typeface="Microsoft YaHei" pitchFamily="2"/>
                <a:cs typeface="Arial" pitchFamily="2"/>
              </a:defRPr>
            </a:lvl5pPr>
            <a:lvl6pPr marL="2592000" marR="0" lvl="5" indent="-216000">
              <a:spcBef>
                <a:spcPts val="0"/>
              </a:spcBef>
              <a:spcAft>
                <a:spcPts val="283"/>
              </a:spcAft>
              <a:buSzPct val="45000"/>
              <a:buFont typeface="StarSymbol"/>
              <a:buChar char="●"/>
              <a:defRPr lang="ru-RU" sz="2000" b="0" i="0" u="none" strike="noStrike" kern="1200">
                <a:ln>
                  <a:noFill/>
                </a:ln>
                <a:latin typeface="Arial" pitchFamily="18"/>
                <a:ea typeface="Microsoft YaHei" pitchFamily="2"/>
                <a:cs typeface="Arial" pitchFamily="2"/>
              </a:defRPr>
            </a:lvl6pPr>
            <a:lvl7pPr marL="3024000" marR="0" lvl="6" indent="-216000">
              <a:spcBef>
                <a:spcPts val="0"/>
              </a:spcBef>
              <a:spcAft>
                <a:spcPts val="283"/>
              </a:spcAft>
              <a:buSzPct val="45000"/>
              <a:buFont typeface="StarSymbol"/>
              <a:buChar char="●"/>
              <a:defRPr lang="ru-RU" sz="2000" b="0" i="0" u="none" strike="noStrike" kern="1200">
                <a:ln>
                  <a:noFill/>
                </a:ln>
                <a:latin typeface="Arial" pitchFamily="18"/>
                <a:ea typeface="Microsoft YaHei" pitchFamily="2"/>
                <a:cs typeface="Arial" pitchFamily="2"/>
              </a:defRPr>
            </a:lvl7pPr>
            <a:lvl8pPr marL="3456000" marR="0" lvl="7" indent="-216000">
              <a:spcBef>
                <a:spcPts val="0"/>
              </a:spcBef>
              <a:spcAft>
                <a:spcPts val="283"/>
              </a:spcAft>
              <a:buSzPct val="45000"/>
              <a:buFont typeface="StarSymbol"/>
              <a:buChar char="●"/>
              <a:defRPr lang="ru-RU" sz="2000" b="0" i="0" u="none" strike="noStrike" kern="1200">
                <a:ln>
                  <a:noFill/>
                </a:ln>
                <a:latin typeface="Arial" pitchFamily="18"/>
                <a:ea typeface="Microsoft YaHei" pitchFamily="2"/>
                <a:cs typeface="Arial" pitchFamily="2"/>
              </a:defRPr>
            </a:lvl8pPr>
            <a:lvl9pPr marL="3887999" marR="0" lvl="8" indent="-216000">
              <a:spcBef>
                <a:spcPts val="0"/>
              </a:spcBef>
              <a:spcAft>
                <a:spcPts val="283"/>
              </a:spcAft>
              <a:buSzPct val="45000"/>
              <a:buFont typeface="StarSymbol"/>
              <a:buChar char="●"/>
              <a:defRPr lang="ru-RU" sz="2000" b="0" i="0" u="none" strike="noStrike" kern="1200">
                <a:ln>
                  <a:noFill/>
                </a:ln>
                <a:latin typeface="Arial" pitchFamily="18"/>
                <a:ea typeface="Microsoft YaHei" pitchFamily="2"/>
                <a:cs typeface="Arial" pitchFamily="2"/>
              </a:defRPr>
            </a:lvl9pPr>
          </a:lstStyle>
          <a:p>
            <a:pPr>
              <a:spcAft>
                <a:spcPts val="0"/>
              </a:spcAft>
              <a:buNone/>
            </a:pPr>
            <a:endParaRPr lang="ru-RU" sz="2300" dirty="0"/>
          </a:p>
          <a:p>
            <a:pPr>
              <a:spcAft>
                <a:spcPts val="0"/>
              </a:spcAft>
              <a:buNone/>
            </a:pPr>
            <a:r>
              <a:rPr lang="ru-RU" sz="2300" dirty="0"/>
              <a:t>Возьмём газированный напиток марки «Кока кола» и нальем немного   в стаканчик. Опустим в неё ржавую монетку, и будем наблюдать за ней каждый день.</a:t>
            </a:r>
          </a:p>
          <a:p>
            <a:pPr>
              <a:spcAft>
                <a:spcPts val="0"/>
              </a:spcAft>
              <a:buNone/>
            </a:pPr>
            <a:r>
              <a:rPr lang="ru-RU" sz="2300" b="1" i="1" dirty="0">
                <a:solidFill>
                  <a:srgbClr val="FF0000"/>
                </a:solidFill>
              </a:rPr>
              <a:t>Наблюдение (через сутки):</a:t>
            </a:r>
            <a:r>
              <a:rPr lang="ru-RU" sz="2300" b="1" i="1" dirty="0">
                <a:solidFill>
                  <a:srgbClr val="000000"/>
                </a:solidFill>
              </a:rPr>
              <a:t>  </a:t>
            </a:r>
            <a:r>
              <a:rPr lang="ru-RU" sz="2300" dirty="0">
                <a:solidFill>
                  <a:srgbClr val="000000"/>
                </a:solidFill>
              </a:rPr>
              <a:t>из стаканчика мы вынули монетку, хорошо вытерли салфеткой. В газированных напитках ржавчина начала отходить.</a:t>
            </a:r>
          </a:p>
          <a:p>
            <a:pPr>
              <a:spcAft>
                <a:spcPts val="0"/>
              </a:spcAft>
              <a:buNone/>
            </a:pPr>
            <a:r>
              <a:rPr lang="ru-RU" sz="2300" b="1" i="1" dirty="0">
                <a:solidFill>
                  <a:srgbClr val="FF0000"/>
                </a:solidFill>
              </a:rPr>
              <a:t>ВЫВОД</a:t>
            </a:r>
            <a:r>
              <a:rPr lang="ru-RU" sz="2300" b="1" i="1" dirty="0">
                <a:solidFill>
                  <a:srgbClr val="000000"/>
                </a:solidFill>
              </a:rPr>
              <a:t>:</a:t>
            </a:r>
            <a:r>
              <a:rPr lang="ru-RU" sz="2300" dirty="0">
                <a:solidFill>
                  <a:srgbClr val="000000"/>
                </a:solidFill>
              </a:rPr>
              <a:t>   в состав газированной воды входит вещество, способствующее очищению металла от ржавчины.</a:t>
            </a:r>
          </a:p>
          <a:p>
            <a:pPr>
              <a:spcAft>
                <a:spcPts val="0"/>
              </a:spcAft>
              <a:buNone/>
            </a:pPr>
            <a:r>
              <a:rPr lang="ru-RU" sz="2300" b="1" dirty="0">
                <a:solidFill>
                  <a:srgbClr val="FF0000"/>
                </a:solidFill>
              </a:rPr>
              <a:t>Заключение</a:t>
            </a:r>
            <a:r>
              <a:rPr lang="ru-RU" sz="2300" dirty="0"/>
              <a:t>:</a:t>
            </a:r>
          </a:p>
          <a:p>
            <a:pPr>
              <a:spcAft>
                <a:spcPts val="0"/>
              </a:spcAft>
              <a:buNone/>
            </a:pPr>
            <a:r>
              <a:rPr lang="ru-RU" sz="2300" dirty="0"/>
              <a:t>Сладкие газированные напитки не утоляют жажду, хотя мы покупаем их именно для этого.</a:t>
            </a:r>
          </a:p>
          <a:p>
            <a:pPr>
              <a:spcAft>
                <a:spcPts val="0"/>
              </a:spcAft>
              <a:buNone/>
            </a:pPr>
            <a:r>
              <a:rPr lang="ru-RU" sz="2300" dirty="0"/>
              <a:t>Химический состав напитков показывает губительное действие на здоровье: разрушаются зубы, становятся хрупкими кости, может возникнуть ожирение, аллергия, заболевания желудка, кофеиновая зависимость по типу наркотической.</a:t>
            </a:r>
          </a:p>
          <a:p>
            <a:pPr>
              <a:spcAft>
                <a:spcPts val="0"/>
              </a:spcAft>
              <a:buNone/>
            </a:pPr>
            <a:r>
              <a:rPr lang="ru-RU" sz="2300" dirty="0"/>
              <a:t>Для утоления жажды лучше использовать морсы, минеральную воду, очищенную питьевую воду.</a:t>
            </a:r>
          </a:p>
        </p:txBody>
      </p:sp>
    </p:spTree>
    <p:extLst>
      <p:ext uri="{BB962C8B-B14F-4D97-AF65-F5344CB8AC3E}">
        <p14:creationId xmlns:p14="http://schemas.microsoft.com/office/powerpoint/2010/main" val="424980392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lum/>
            <a:alphaModFix/>
          </a:blip>
          <a:srcRect/>
          <a:stretch>
            <a:fillRect/>
          </a:stretch>
        </p:blipFill>
        <p:spPr>
          <a:xfrm>
            <a:off x="-1" y="0"/>
            <a:ext cx="9144001" cy="6858000"/>
          </a:xfrm>
          <a:prstGeom prst="rect">
            <a:avLst/>
          </a:prstGeom>
          <a:noFill/>
          <a:ln>
            <a:noFill/>
          </a:ln>
        </p:spPr>
      </p:pic>
    </p:spTree>
    <p:extLst>
      <p:ext uri="{BB962C8B-B14F-4D97-AF65-F5344CB8AC3E}">
        <p14:creationId xmlns:p14="http://schemas.microsoft.com/office/powerpoint/2010/main" val="34122780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a:lum/>
            <a:alphaModFix/>
          </a:blip>
          <a:srcRect/>
          <a:stretch>
            <a:fillRect/>
          </a:stretch>
        </p:blipFill>
        <p:spPr>
          <a:xfrm>
            <a:off x="5063176" y="21228"/>
            <a:ext cx="3623085" cy="4289700"/>
          </a:xfrm>
          <a:prstGeom prst="rect">
            <a:avLst/>
          </a:prstGeom>
          <a:noFill/>
          <a:ln>
            <a:noFill/>
          </a:ln>
        </p:spPr>
      </p:pic>
      <p:sp>
        <p:nvSpPr>
          <p:cNvPr id="3" name="Заголовок 2"/>
          <p:cNvSpPr txBox="1">
            <a:spLocks noGrp="1"/>
          </p:cNvSpPr>
          <p:nvPr>
            <p:ph type="title" idx="4294967295"/>
          </p:nvPr>
        </p:nvSpPr>
        <p:spPr>
          <a:xfrm>
            <a:off x="-1132" y="692696"/>
            <a:ext cx="4963578" cy="4879513"/>
          </a:xfrm>
        </p:spPr>
        <p:txBody>
          <a:bodyPr>
            <a:normAutofit fontScale="90000"/>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lgn="l">
              <a:buNone/>
            </a:pPr>
            <a:r>
              <a:rPr lang="ru-RU" b="1" dirty="0">
                <a:solidFill>
                  <a:srgbClr val="00B0F0"/>
                </a:solidFill>
              </a:rPr>
              <a:t>Интервью</a:t>
            </a:r>
            <a:r>
              <a:rPr lang="ru-RU" b="1" dirty="0">
                <a:solidFill>
                  <a:srgbClr val="002060"/>
                </a:solidFill>
              </a:rPr>
              <a:t> </a:t>
            </a:r>
            <a:r>
              <a:rPr lang="ru-RU" b="1" dirty="0">
                <a:solidFill>
                  <a:srgbClr val="00B050"/>
                </a:solidFill>
              </a:rPr>
              <a:t>с продавцом продовольственного магазина</a:t>
            </a:r>
            <a:r>
              <a:rPr lang="ru-RU" b="1" dirty="0"/>
              <a:t/>
            </a:r>
            <a:br>
              <a:rPr lang="ru-RU" b="1" dirty="0"/>
            </a:br>
            <a:r>
              <a:rPr lang="ru-RU" sz="2400" b="1" dirty="0">
                <a:latin typeface="Calibri" pitchFamily="18"/>
              </a:rPr>
              <a:t>Автор:</a:t>
            </a:r>
            <a:r>
              <a:rPr lang="ru-RU" sz="2400" dirty="0">
                <a:latin typeface="Calibri" pitchFamily="18"/>
              </a:rPr>
              <a:t> Часто ли покупают газированные напитки?</a:t>
            </a:r>
            <a:br>
              <a:rPr lang="ru-RU" sz="2400" dirty="0">
                <a:latin typeface="Calibri" pitchFamily="18"/>
              </a:rPr>
            </a:br>
            <a:r>
              <a:rPr lang="ru-RU" sz="2400" b="1" dirty="0">
                <a:solidFill>
                  <a:srgbClr val="00B050"/>
                </a:solidFill>
                <a:latin typeface="Calibri" pitchFamily="18"/>
              </a:rPr>
              <a:t>Продавец:</a:t>
            </a:r>
            <a:r>
              <a:rPr lang="ru-RU" sz="2400" dirty="0">
                <a:solidFill>
                  <a:srgbClr val="00B050"/>
                </a:solidFill>
                <a:latin typeface="Calibri" pitchFamily="18"/>
              </a:rPr>
              <a:t> </a:t>
            </a:r>
            <a:r>
              <a:rPr lang="ru-RU" sz="2400" dirty="0">
                <a:latin typeface="Calibri" pitchFamily="18"/>
              </a:rPr>
              <a:t>Практически каждый день.</a:t>
            </a:r>
            <a:br>
              <a:rPr lang="ru-RU" sz="2400" dirty="0">
                <a:latin typeface="Calibri" pitchFamily="18"/>
              </a:rPr>
            </a:br>
            <a:r>
              <a:rPr lang="ru-RU" sz="2400" b="1" dirty="0">
                <a:latin typeface="Calibri" pitchFamily="18"/>
              </a:rPr>
              <a:t>Автор</a:t>
            </a:r>
            <a:r>
              <a:rPr lang="ru-RU" sz="2400" dirty="0">
                <a:latin typeface="Calibri" pitchFamily="18"/>
              </a:rPr>
              <a:t>: В упаковках какого </a:t>
            </a:r>
            <a:r>
              <a:rPr lang="ru-RU" sz="2400" dirty="0" smtClean="0">
                <a:latin typeface="Calibri" pitchFamily="18"/>
              </a:rPr>
              <a:t>объема </a:t>
            </a:r>
            <a:r>
              <a:rPr lang="ru-RU" sz="2400" dirty="0">
                <a:latin typeface="Calibri" pitchFamily="18"/>
              </a:rPr>
              <a:t>покупают газированные напитки?</a:t>
            </a:r>
            <a:br>
              <a:rPr lang="ru-RU" sz="2400" dirty="0">
                <a:latin typeface="Calibri" pitchFamily="18"/>
              </a:rPr>
            </a:br>
            <a:r>
              <a:rPr lang="ru-RU" sz="2400" b="1" dirty="0">
                <a:solidFill>
                  <a:srgbClr val="00B050"/>
                </a:solidFill>
                <a:latin typeface="Calibri" pitchFamily="18"/>
              </a:rPr>
              <a:t>Продавец:</a:t>
            </a:r>
            <a:r>
              <a:rPr lang="ru-RU" sz="2400" dirty="0">
                <a:solidFill>
                  <a:srgbClr val="00B050"/>
                </a:solidFill>
                <a:latin typeface="Calibri" pitchFamily="18"/>
              </a:rPr>
              <a:t> </a:t>
            </a:r>
            <a:r>
              <a:rPr lang="ru-RU" sz="2400" dirty="0">
                <a:latin typeface="Calibri" pitchFamily="18"/>
              </a:rPr>
              <a:t>В </a:t>
            </a:r>
            <a:r>
              <a:rPr lang="ru-RU" sz="2400" dirty="0" smtClean="0">
                <a:latin typeface="Calibri" pitchFamily="18"/>
              </a:rPr>
              <a:t>объемах </a:t>
            </a:r>
            <a:r>
              <a:rPr lang="ru-RU" sz="2400" dirty="0">
                <a:latin typeface="Calibri" pitchFamily="18"/>
              </a:rPr>
              <a:t>1.5 л. и 2.0 л.</a:t>
            </a:r>
            <a:br>
              <a:rPr lang="ru-RU" sz="2400" dirty="0">
                <a:latin typeface="Calibri" pitchFamily="18"/>
              </a:rPr>
            </a:br>
            <a:r>
              <a:rPr lang="ru-RU" sz="2400" b="1" dirty="0">
                <a:latin typeface="Calibri" pitchFamily="18"/>
              </a:rPr>
              <a:t>Автор</a:t>
            </a:r>
            <a:r>
              <a:rPr lang="ru-RU" sz="2400" dirty="0">
                <a:latin typeface="Calibri" pitchFamily="18"/>
              </a:rPr>
              <a:t>: Восприятие каких марок газированных напитков предпочитает потребитель?</a:t>
            </a:r>
            <a:br>
              <a:rPr lang="ru-RU" sz="2400" dirty="0">
                <a:latin typeface="Calibri" pitchFamily="18"/>
              </a:rPr>
            </a:br>
            <a:r>
              <a:rPr lang="ru-RU" sz="2400" b="1" dirty="0">
                <a:solidFill>
                  <a:srgbClr val="00B050"/>
                </a:solidFill>
                <a:latin typeface="Calibri" pitchFamily="18"/>
              </a:rPr>
              <a:t>Продавец:</a:t>
            </a:r>
            <a:r>
              <a:rPr lang="ru-RU" sz="2400" dirty="0">
                <a:solidFill>
                  <a:srgbClr val="00B050"/>
                </a:solidFill>
                <a:latin typeface="Calibri" pitchFamily="18"/>
              </a:rPr>
              <a:t> </a:t>
            </a:r>
            <a:r>
              <a:rPr lang="ru-RU" sz="2400" dirty="0">
                <a:latin typeface="Calibri" pitchFamily="18"/>
              </a:rPr>
              <a:t>Кока-Кола, Фанта, Пепси, Буратино, </a:t>
            </a:r>
            <a:r>
              <a:rPr lang="ru-RU" sz="2400" dirty="0" smtClean="0">
                <a:latin typeface="Calibri" pitchFamily="18"/>
              </a:rPr>
              <a:t>Тархун</a:t>
            </a:r>
            <a:r>
              <a:rPr lang="ru-RU" sz="2400" dirty="0">
                <a:latin typeface="Calibri" pitchFamily="18"/>
              </a:rPr>
              <a:t>, Добрый, Минеральная вода ( газированная).</a:t>
            </a:r>
          </a:p>
        </p:txBody>
      </p:sp>
      <p:pic>
        <p:nvPicPr>
          <p:cNvPr id="4" name="Рисунок 3"/>
          <p:cNvPicPr>
            <a:picLocks noChangeAspect="1"/>
          </p:cNvPicPr>
          <p:nvPr/>
        </p:nvPicPr>
        <p:blipFill>
          <a:blip r:embed="rId4">
            <a:lum/>
            <a:alphaModFix/>
          </a:blip>
          <a:srcRect/>
          <a:stretch>
            <a:fillRect/>
          </a:stretch>
        </p:blipFill>
        <p:spPr>
          <a:xfrm>
            <a:off x="4801935" y="2612684"/>
            <a:ext cx="3231224" cy="4224383"/>
          </a:xfrm>
          <a:prstGeom prst="rect">
            <a:avLst/>
          </a:prstGeom>
          <a:noFill/>
          <a:ln>
            <a:noFill/>
          </a:ln>
        </p:spPr>
      </p:pic>
    </p:spTree>
    <p:extLst>
      <p:ext uri="{BB962C8B-B14F-4D97-AF65-F5344CB8AC3E}">
        <p14:creationId xmlns:p14="http://schemas.microsoft.com/office/powerpoint/2010/main" val="144899910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93791" y="620688"/>
            <a:ext cx="8676456" cy="5832648"/>
          </a:xfrm>
        </p:spPr>
        <p:txBody>
          <a:bodyPr>
            <a:normAutofit/>
          </a:bodyPr>
          <a:lstStyle/>
          <a:p>
            <a:pPr marL="0" lvl="0" indent="0" hangingPunct="0">
              <a:spcBef>
                <a:spcPts val="0"/>
              </a:spcBef>
              <a:buNone/>
            </a:pPr>
            <a:r>
              <a:rPr lang="ru-RU" dirty="0">
                <a:latin typeface="Arial" pitchFamily="18"/>
                <a:ea typeface="Microsoft YaHei" pitchFamily="2"/>
                <a:cs typeface="Arial" pitchFamily="2"/>
              </a:rPr>
              <a:t>Многие ребята очень любят чипсы, </a:t>
            </a:r>
            <a:r>
              <a:rPr lang="ru-RU" sz="2400" dirty="0">
                <a:latin typeface="Arial" pitchFamily="18"/>
                <a:ea typeface="Microsoft YaHei" pitchFamily="2"/>
                <a:cs typeface="Arial" pitchFamily="2"/>
              </a:rPr>
              <a:t>газированную воду и готовы есть это очень часто. Потом часто болеют, и не знают причины своих болезней. Возможно, когда мы поделимся результатами своего исследования, кто-то задумается, стоит ли употреблять газировку так часто, как ему хочется.</a:t>
            </a:r>
          </a:p>
          <a:p>
            <a:pPr marL="0" lvl="0" indent="0" hangingPunct="0">
              <a:spcBef>
                <a:spcPts val="0"/>
              </a:spcBef>
              <a:buNone/>
            </a:pPr>
            <a:r>
              <a:rPr lang="ru-RU" sz="2400" dirty="0">
                <a:latin typeface="Arial" pitchFamily="18"/>
                <a:ea typeface="Microsoft YaHei" pitchFamily="2"/>
                <a:cs typeface="Arial" pitchFamily="2"/>
              </a:rPr>
              <a:t> Общеизвестно, что наш организм состоит на 80% из воды, запас которой мы пополняем ежедневно. </a:t>
            </a:r>
          </a:p>
          <a:p>
            <a:endParaRPr lang="ru-RU" dirty="0"/>
          </a:p>
        </p:txBody>
      </p:sp>
      <p:sp>
        <p:nvSpPr>
          <p:cNvPr id="4" name="Заголовок 1"/>
          <p:cNvSpPr txBox="1">
            <a:spLocks noGrp="1"/>
          </p:cNvSpPr>
          <p:nvPr>
            <p:ph type="title"/>
          </p:nvPr>
        </p:nvSpPr>
        <p:spPr>
          <a:xfrm>
            <a:off x="-2052736" y="-243408"/>
            <a:ext cx="8229600" cy="1143000"/>
          </a:xfrm>
        </p:spPr>
        <p:txBody>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buNone/>
            </a:pPr>
            <a:r>
              <a:rPr lang="ru-RU" sz="4000" b="1" dirty="0">
                <a:solidFill>
                  <a:srgbClr val="FF0000"/>
                </a:solidFill>
              </a:rPr>
              <a:t>Наш организм</a:t>
            </a:r>
          </a:p>
        </p:txBody>
      </p:sp>
      <p:pic>
        <p:nvPicPr>
          <p:cNvPr id="5" name="Рисунок 4"/>
          <p:cNvPicPr>
            <a:picLocks noChangeAspect="1"/>
          </p:cNvPicPr>
          <p:nvPr/>
        </p:nvPicPr>
        <p:blipFill>
          <a:blip r:embed="rId2">
            <a:lum/>
            <a:alphaModFix/>
          </a:blip>
          <a:srcRect/>
          <a:stretch>
            <a:fillRect/>
          </a:stretch>
        </p:blipFill>
        <p:spPr>
          <a:xfrm>
            <a:off x="5652120" y="4221088"/>
            <a:ext cx="3319259" cy="2348880"/>
          </a:xfrm>
          <a:prstGeom prst="rect">
            <a:avLst/>
          </a:prstGeom>
          <a:noFill/>
          <a:ln>
            <a:noFill/>
          </a:ln>
        </p:spPr>
      </p:pic>
      <p:sp>
        <p:nvSpPr>
          <p:cNvPr id="6" name="Прямоугольник 5"/>
          <p:cNvSpPr/>
          <p:nvPr/>
        </p:nvSpPr>
        <p:spPr>
          <a:xfrm>
            <a:off x="251520" y="3798258"/>
            <a:ext cx="4968552" cy="3046988"/>
          </a:xfrm>
          <a:prstGeom prst="rect">
            <a:avLst/>
          </a:prstGeom>
        </p:spPr>
        <p:txBody>
          <a:bodyPr wrap="square">
            <a:spAutoFit/>
          </a:bodyPr>
          <a:lstStyle/>
          <a:p>
            <a:pPr lvl="0" hangingPunct="0"/>
            <a:r>
              <a:rPr lang="ru-RU" sz="2400" dirty="0">
                <a:latin typeface="Arial" pitchFamily="18"/>
                <a:ea typeface="Microsoft YaHei" pitchFamily="2"/>
                <a:cs typeface="Arial" pitchFamily="2"/>
              </a:rPr>
              <a:t>Только вот как мы это делаем? Вернее, «правильную» ли жидкость мы вливаем в себя, чтобы обеспечить нормальную жизнедеятельность? Чай, кофе, соки, компоты или же просто вода – речь пойдет не о них. А о газировке.</a:t>
            </a:r>
            <a:endParaRPr lang="ru-RU" sz="2400" dirty="0">
              <a:latin typeface="Arial" pitchFamily="18"/>
              <a:ea typeface="Microsoft YaHei" pitchFamily="2"/>
              <a:cs typeface="Arial" pitchFamily="2"/>
            </a:endParaRPr>
          </a:p>
        </p:txBody>
      </p:sp>
    </p:spTree>
    <p:extLst>
      <p:ext uri="{BB962C8B-B14F-4D97-AF65-F5344CB8AC3E}">
        <p14:creationId xmlns:p14="http://schemas.microsoft.com/office/powerpoint/2010/main" val="10719013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71400"/>
            <a:ext cx="8229600" cy="1143000"/>
          </a:xfrm>
        </p:spPr>
        <p:txBody>
          <a:bodyPr>
            <a:normAutofit/>
          </a:bodyPr>
          <a:lstStyle/>
          <a:p>
            <a:r>
              <a:rPr lang="ru-RU" sz="4000" b="1" dirty="0" smtClean="0">
                <a:solidFill>
                  <a:schemeClr val="tx2">
                    <a:lumMod val="60000"/>
                    <a:lumOff val="40000"/>
                  </a:schemeClr>
                </a:solidFill>
              </a:rPr>
              <a:t>Цели и задачи</a:t>
            </a:r>
            <a:endParaRPr lang="ru-RU" sz="4000" b="1" dirty="0">
              <a:solidFill>
                <a:schemeClr val="tx2">
                  <a:lumMod val="60000"/>
                  <a:lumOff val="40000"/>
                </a:schemeClr>
              </a:solidFill>
            </a:endParaRPr>
          </a:p>
        </p:txBody>
      </p:sp>
      <p:sp>
        <p:nvSpPr>
          <p:cNvPr id="5" name="Объект 4"/>
          <p:cNvSpPr>
            <a:spLocks noGrp="1"/>
          </p:cNvSpPr>
          <p:nvPr>
            <p:ph idx="1"/>
          </p:nvPr>
        </p:nvSpPr>
        <p:spPr>
          <a:xfrm>
            <a:off x="107504" y="548680"/>
            <a:ext cx="9036496" cy="5115247"/>
          </a:xfrm>
        </p:spPr>
        <p:txBody>
          <a:bodyPr>
            <a:normAutofit/>
          </a:bodyPr>
          <a:lstStyle/>
          <a:p>
            <a:r>
              <a:rPr lang="ru-RU" sz="2300" b="1" i="1" dirty="0">
                <a:solidFill>
                  <a:srgbClr val="00B050"/>
                </a:solidFill>
              </a:rPr>
              <a:t>Цель</a:t>
            </a:r>
            <a:r>
              <a:rPr lang="ru-RU" sz="2300" b="1" dirty="0"/>
              <a:t>: </a:t>
            </a:r>
            <a:r>
              <a:rPr lang="ru-RU" sz="2300" dirty="0"/>
              <a:t>Формирование  ценностного отношения к своему здоровью и здоровью окружающих в процессе познавательной деятельности.</a:t>
            </a:r>
          </a:p>
          <a:p>
            <a:r>
              <a:rPr lang="ru-RU" sz="2300" b="1" i="1" dirty="0" smtClean="0">
                <a:solidFill>
                  <a:srgbClr val="00B050"/>
                </a:solidFill>
              </a:rPr>
              <a:t>Задачи</a:t>
            </a:r>
            <a:r>
              <a:rPr lang="ru-RU" sz="2300" b="1" dirty="0"/>
              <a:t>:  </a:t>
            </a:r>
            <a:endParaRPr lang="ru-RU" sz="2300" dirty="0"/>
          </a:p>
          <a:p>
            <a:r>
              <a:rPr lang="ru-RU" sz="2300" b="1" dirty="0"/>
              <a:t>1</a:t>
            </a:r>
            <a:r>
              <a:rPr lang="ru-RU" sz="2300" dirty="0"/>
              <a:t>.Познакомиться с проблемой по литературным источникам по теме.</a:t>
            </a:r>
          </a:p>
          <a:p>
            <a:r>
              <a:rPr lang="ru-RU" sz="2300" b="1" dirty="0"/>
              <a:t>2</a:t>
            </a:r>
            <a:r>
              <a:rPr lang="ru-RU" sz="2300" dirty="0"/>
              <a:t>.Провести анкетирование детей , и их родителей по выяснению употребления газированных напитков.</a:t>
            </a:r>
          </a:p>
          <a:p>
            <a:r>
              <a:rPr lang="ru-RU" sz="2300" b="1" dirty="0"/>
              <a:t>3</a:t>
            </a:r>
            <a:r>
              <a:rPr lang="ru-RU" sz="2300" dirty="0"/>
              <a:t>.Провести опыты с газированными напитками .</a:t>
            </a:r>
          </a:p>
          <a:p>
            <a:r>
              <a:rPr lang="ru-RU" sz="2300" b="1" dirty="0"/>
              <a:t>4</a:t>
            </a:r>
            <a:r>
              <a:rPr lang="ru-RU" sz="2300" dirty="0"/>
              <a:t>. Доказать отрицательное влияние   газированных напитков на организм человека через исследование их кислотных свойств.</a:t>
            </a:r>
          </a:p>
          <a:p>
            <a:r>
              <a:rPr lang="ru-RU" sz="2300" b="1" dirty="0"/>
              <a:t>5</a:t>
            </a:r>
            <a:r>
              <a:rPr lang="ru-RU" sz="2300" dirty="0"/>
              <a:t>.Определить, какие напитки вредят нашему здоровью, а какие помогают .</a:t>
            </a:r>
          </a:p>
          <a:p>
            <a:endParaRPr lang="ru-RU" sz="2300" dirty="0"/>
          </a:p>
        </p:txBody>
      </p:sp>
      <p:pic>
        <p:nvPicPr>
          <p:cNvPr id="1028" name="Picture 4" descr="https://media.leverans.ru/CACHE/images/product_images_inactive/tomsk/dzhekina-dostavka/web-8997_350x228_893/a7d1d12d2236f8280e646a7a2a7528d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31840" y="4941168"/>
            <a:ext cx="2667000" cy="17335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82560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2536" y="116632"/>
            <a:ext cx="9649072" cy="1143000"/>
          </a:xfrm>
        </p:spPr>
        <p:txBody>
          <a:bodyPr>
            <a:noAutofit/>
          </a:bodyPr>
          <a:lstStyle/>
          <a:p>
            <a:r>
              <a:rPr lang="ru-RU" sz="3200" b="1" dirty="0">
                <a:solidFill>
                  <a:srgbClr val="0070C0"/>
                </a:solidFill>
              </a:rPr>
              <a:t>История</a:t>
            </a:r>
            <a:r>
              <a:rPr lang="ru-RU" sz="3200" b="1" dirty="0"/>
              <a:t> </a:t>
            </a:r>
            <a:r>
              <a:rPr lang="ru-RU" sz="3200" b="1" dirty="0">
                <a:solidFill>
                  <a:srgbClr val="00B0F0"/>
                </a:solidFill>
              </a:rPr>
              <a:t>возникновения газированных напитков.</a:t>
            </a:r>
            <a:r>
              <a:rPr lang="ru-RU" sz="3200" dirty="0">
                <a:solidFill>
                  <a:srgbClr val="00B0F0"/>
                </a:solidFill>
              </a:rPr>
              <a:t/>
            </a:r>
            <a:br>
              <a:rPr lang="ru-RU" sz="3200" dirty="0">
                <a:solidFill>
                  <a:srgbClr val="00B0F0"/>
                </a:solidFill>
              </a:rPr>
            </a:br>
            <a:r>
              <a:rPr lang="ru-RU" sz="3200" dirty="0">
                <a:solidFill>
                  <a:srgbClr val="00B0F0"/>
                </a:solidFill>
              </a:rPr>
              <a:t> </a:t>
            </a:r>
            <a:r>
              <a:rPr lang="ru-RU" sz="3200" dirty="0"/>
              <a:t/>
            </a:r>
            <a:br>
              <a:rPr lang="ru-RU" sz="3200" dirty="0"/>
            </a:br>
            <a:endParaRPr lang="ru-RU" sz="3200" dirty="0"/>
          </a:p>
        </p:txBody>
      </p:sp>
      <p:sp>
        <p:nvSpPr>
          <p:cNvPr id="3" name="Объект 2"/>
          <p:cNvSpPr>
            <a:spLocks noGrp="1"/>
          </p:cNvSpPr>
          <p:nvPr>
            <p:ph idx="1"/>
          </p:nvPr>
        </p:nvSpPr>
        <p:spPr>
          <a:xfrm>
            <a:off x="0" y="404664"/>
            <a:ext cx="8892480" cy="4525963"/>
          </a:xfrm>
        </p:spPr>
        <p:txBody>
          <a:bodyPr>
            <a:noAutofit/>
          </a:bodyPr>
          <a:lstStyle/>
          <a:p>
            <a:r>
              <a:rPr lang="ru-RU" sz="2200" i="1" dirty="0" smtClean="0"/>
              <a:t>Шипучие веселые пузырьки, наполняя стакан с разноцветными напитками, так и манят  нас  в жаркий день попробовать их на вкус. Да и реклама настоятельно приглашает «окунуться в живительную влагу» прохладительных напитков. Врачи, к тому же, советуют для пользы здоровью употреблять не менее семи стаканов жидкости в день. А чем газировка не жидкость? И в жаркие дни она  с прилавков буквально разлетается.</a:t>
            </a:r>
          </a:p>
          <a:p>
            <a:r>
              <a:rPr lang="ru-RU" sz="2200" i="1" dirty="0" smtClean="0"/>
              <a:t>Каждый человек с малых лет знаком с газированной водой. Однако из чего она состоит и как влияет на организм человека, мы не знали. Что такое  газированная вода? Из чего она состоит? Оказывает ли влияние на организм? Если «да», то какое? Такие вопросы мы задали себе.  Давайте окунемся в историю ее возникновения.</a:t>
            </a:r>
          </a:p>
          <a:p>
            <a:r>
              <a:rPr lang="ru-RU" sz="2200" i="1" dirty="0" smtClean="0"/>
              <a:t>Природная вода с газом известна с древнейших времён и использовалась в лечебных целях.</a:t>
            </a:r>
          </a:p>
          <a:p>
            <a:r>
              <a:rPr lang="ru-RU" sz="2200" i="1" dirty="0" smtClean="0"/>
              <a:t>Однако она стоила весьма дорого и к тому же быстро выдыхалась. Поэтому позже были предприняты попытки искусственно газировать воду. </a:t>
            </a:r>
            <a:endParaRPr lang="ru-RU" sz="2200" i="1" dirty="0"/>
          </a:p>
        </p:txBody>
      </p:sp>
    </p:spTree>
    <p:extLst>
      <p:ext uri="{BB962C8B-B14F-4D97-AF65-F5344CB8AC3E}">
        <p14:creationId xmlns:p14="http://schemas.microsoft.com/office/powerpoint/2010/main" val="11854645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8531"/>
            <a:ext cx="8229600" cy="1143000"/>
          </a:xfrm>
        </p:spPr>
        <p:txBody>
          <a:bodyPr/>
          <a:lstStyle/>
          <a:p>
            <a:r>
              <a:rPr lang="ru-RU" b="1" dirty="0" smtClean="0"/>
              <a:t>Популярные марки</a:t>
            </a:r>
            <a:endParaRPr lang="ru-RU" b="1" dirty="0"/>
          </a:p>
        </p:txBody>
      </p:sp>
      <p:sp>
        <p:nvSpPr>
          <p:cNvPr id="3" name="Объект 2"/>
          <p:cNvSpPr>
            <a:spLocks noGrp="1"/>
          </p:cNvSpPr>
          <p:nvPr>
            <p:ph idx="1"/>
          </p:nvPr>
        </p:nvSpPr>
        <p:spPr>
          <a:xfrm>
            <a:off x="179512" y="908720"/>
            <a:ext cx="8229600" cy="4525963"/>
          </a:xfrm>
          <a:solidFill>
            <a:schemeClr val="bg1"/>
          </a:solidFill>
        </p:spPr>
        <p:txBody>
          <a:bodyPr>
            <a:noAutofit/>
          </a:bodyPr>
          <a:lstStyle/>
          <a:p>
            <a:pPr lvl="0"/>
            <a:r>
              <a:rPr lang="ru-RU" b="1" dirty="0" smtClean="0"/>
              <a:t>Первыми </a:t>
            </a:r>
            <a:r>
              <a:rPr lang="ru-RU" b="1" dirty="0"/>
              <a:t>марками газировки, выпущенной в Америке, стали:</a:t>
            </a:r>
          </a:p>
          <a:p>
            <a:pPr lvl="0"/>
            <a:r>
              <a:rPr lang="ru-RU" b="1" i="1" dirty="0">
                <a:solidFill>
                  <a:srgbClr val="C00000"/>
                </a:solidFill>
              </a:rPr>
              <a:t>Кока-кола</a:t>
            </a:r>
          </a:p>
          <a:p>
            <a:pPr lvl="0"/>
            <a:r>
              <a:rPr lang="ru-RU" b="1" i="1" dirty="0">
                <a:solidFill>
                  <a:schemeClr val="accent6">
                    <a:lumMod val="75000"/>
                  </a:schemeClr>
                </a:solidFill>
              </a:rPr>
              <a:t>Фанта</a:t>
            </a:r>
          </a:p>
          <a:p>
            <a:pPr lvl="0"/>
            <a:r>
              <a:rPr lang="ru-RU" b="1" i="1" dirty="0">
                <a:solidFill>
                  <a:srgbClr val="00B050"/>
                </a:solidFill>
              </a:rPr>
              <a:t>Спрайт  </a:t>
            </a:r>
          </a:p>
          <a:p>
            <a:pPr lvl="0"/>
            <a:r>
              <a:rPr lang="ru-RU" b="1" i="1" dirty="0">
                <a:solidFill>
                  <a:srgbClr val="FF0000"/>
                </a:solidFill>
              </a:rPr>
              <a:t>Пеп</a:t>
            </a:r>
            <a:r>
              <a:rPr lang="ru-RU" b="1" i="1" dirty="0">
                <a:solidFill>
                  <a:schemeClr val="bg2">
                    <a:lumMod val="50000"/>
                  </a:schemeClr>
                </a:solidFill>
              </a:rPr>
              <a:t>си-к</a:t>
            </a:r>
            <a:r>
              <a:rPr lang="ru-RU" b="1" i="1" dirty="0">
                <a:solidFill>
                  <a:schemeClr val="tx2">
                    <a:lumMod val="75000"/>
                  </a:schemeClr>
                </a:solidFill>
              </a:rPr>
              <a:t>ола</a:t>
            </a:r>
          </a:p>
          <a:p>
            <a:r>
              <a:rPr lang="ru-RU" b="1" dirty="0"/>
              <a:t>В России первыми стали:</a:t>
            </a:r>
          </a:p>
          <a:p>
            <a:pPr lvl="0"/>
            <a:r>
              <a:rPr lang="ru-RU" b="1" i="1" dirty="0">
                <a:solidFill>
                  <a:schemeClr val="accent2">
                    <a:lumMod val="50000"/>
                  </a:schemeClr>
                </a:solidFill>
              </a:rPr>
              <a:t>Байкал</a:t>
            </a:r>
          </a:p>
          <a:p>
            <a:pPr lvl="0"/>
            <a:r>
              <a:rPr lang="ru-RU" b="1" i="1" dirty="0">
                <a:solidFill>
                  <a:srgbClr val="FFC000"/>
                </a:solidFill>
              </a:rPr>
              <a:t>Буратино</a:t>
            </a:r>
          </a:p>
          <a:p>
            <a:pPr lvl="0"/>
            <a:r>
              <a:rPr lang="ru-RU" b="1" i="1" dirty="0">
                <a:solidFill>
                  <a:schemeClr val="accent3">
                    <a:lumMod val="75000"/>
                  </a:schemeClr>
                </a:solidFill>
              </a:rPr>
              <a:t>Тархун.</a:t>
            </a:r>
          </a:p>
          <a:p>
            <a:endParaRPr lang="ru-RU" dirty="0"/>
          </a:p>
        </p:txBody>
      </p:sp>
      <p:pic>
        <p:nvPicPr>
          <p:cNvPr id="4" name="Рисунок 3"/>
          <p:cNvPicPr>
            <a:picLocks noChangeAspect="1"/>
          </p:cNvPicPr>
          <p:nvPr/>
        </p:nvPicPr>
        <p:blipFill>
          <a:blip r:embed="rId2">
            <a:lum/>
            <a:alphaModFix/>
          </a:blip>
          <a:srcRect/>
          <a:stretch>
            <a:fillRect/>
          </a:stretch>
        </p:blipFill>
        <p:spPr>
          <a:xfrm>
            <a:off x="5220072" y="4302440"/>
            <a:ext cx="3710008" cy="2427547"/>
          </a:xfrm>
          <a:prstGeom prst="rect">
            <a:avLst/>
          </a:prstGeom>
          <a:noFill/>
          <a:ln>
            <a:noFill/>
          </a:ln>
        </p:spPr>
      </p:pic>
    </p:spTree>
    <p:extLst>
      <p:ext uri="{BB962C8B-B14F-4D97-AF65-F5344CB8AC3E}">
        <p14:creationId xmlns:p14="http://schemas.microsoft.com/office/powerpoint/2010/main" val="34334488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1266"/>
            <a:ext cx="8229600" cy="1143000"/>
          </a:xfrm>
        </p:spPr>
        <p:txBody>
          <a:bodyPr>
            <a:normAutofit fontScale="90000"/>
          </a:bodyPr>
          <a:lstStyle/>
          <a:p>
            <a:r>
              <a:rPr lang="ru-RU" b="1" i="1" dirty="0"/>
              <a:t>Состав газированной воды</a:t>
            </a:r>
            <a:r>
              <a:rPr lang="ru-RU" dirty="0"/>
              <a:t/>
            </a:r>
            <a:br>
              <a:rPr lang="ru-RU" dirty="0"/>
            </a:br>
            <a:r>
              <a:rPr lang="ru-RU" b="1" i="1" dirty="0"/>
              <a:t>и влияние ее на здоровье человека</a:t>
            </a:r>
            <a:endParaRPr lang="ru-RU" dirty="0"/>
          </a:p>
        </p:txBody>
      </p:sp>
      <p:sp>
        <p:nvSpPr>
          <p:cNvPr id="3" name="Объект 2"/>
          <p:cNvSpPr>
            <a:spLocks noGrp="1"/>
          </p:cNvSpPr>
          <p:nvPr>
            <p:ph idx="1"/>
          </p:nvPr>
        </p:nvSpPr>
        <p:spPr>
          <a:xfrm>
            <a:off x="107504" y="1124745"/>
            <a:ext cx="8856984" cy="5256584"/>
          </a:xfrm>
        </p:spPr>
        <p:txBody>
          <a:bodyPr>
            <a:normAutofit fontScale="70000" lnSpcReduction="20000"/>
          </a:bodyPr>
          <a:lstStyle/>
          <a:p>
            <a:r>
              <a:rPr lang="ru-RU" b="1" dirty="0" smtClean="0">
                <a:solidFill>
                  <a:srgbClr val="FF0000"/>
                </a:solidFill>
              </a:rPr>
              <a:t>Консерванты</a:t>
            </a:r>
            <a:r>
              <a:rPr lang="ru-RU" dirty="0" smtClean="0"/>
              <a:t>-Основными </a:t>
            </a:r>
            <a:r>
              <a:rPr lang="ru-RU" dirty="0"/>
              <a:t>консервантами являются лимонная или ортофосфорная кислота, а также </a:t>
            </a:r>
            <a:r>
              <a:rPr lang="ru-RU" dirty="0" err="1"/>
              <a:t>бензонат</a:t>
            </a:r>
            <a:r>
              <a:rPr lang="ru-RU" dirty="0"/>
              <a:t> натрия (Е211). Они приводят к раздражению слизистой оболочки желудка, что вызывает гастриты и язву. Кислота вымывает кальций из костей, что приводит к такому заболеванию как остеопороз, а </a:t>
            </a:r>
            <a:r>
              <a:rPr lang="ru-RU" dirty="0" err="1"/>
              <a:t>бензонат</a:t>
            </a:r>
            <a:r>
              <a:rPr lang="ru-RU" dirty="0"/>
              <a:t> натрия может повредить ДНК человека</a:t>
            </a:r>
            <a:r>
              <a:rPr lang="ru-RU" dirty="0" smtClean="0"/>
              <a:t>.</a:t>
            </a:r>
            <a:r>
              <a:rPr lang="ru-RU" dirty="0"/>
              <a:t> </a:t>
            </a:r>
            <a:endParaRPr lang="ru-RU" dirty="0" smtClean="0"/>
          </a:p>
          <a:p>
            <a:r>
              <a:rPr lang="ru-RU" b="1" dirty="0" smtClean="0">
                <a:solidFill>
                  <a:srgbClr val="C00000"/>
                </a:solidFill>
              </a:rPr>
              <a:t>Углекислый газ</a:t>
            </a:r>
            <a:r>
              <a:rPr lang="ru-RU" dirty="0" smtClean="0"/>
              <a:t>-Сам </a:t>
            </a:r>
            <a:r>
              <a:rPr lang="ru-RU" dirty="0"/>
              <a:t>по себе углекислый газ не вреден, но он вызывает отрыжку, вздутие живота, газ. Это касается людей, имеющих заболевания ЖКТ</a:t>
            </a:r>
            <a:r>
              <a:rPr lang="ru-RU" dirty="0" smtClean="0"/>
              <a:t>.</a:t>
            </a:r>
          </a:p>
          <a:p>
            <a:r>
              <a:rPr lang="ru-RU" b="1" dirty="0" smtClean="0">
                <a:solidFill>
                  <a:srgbClr val="FF0000"/>
                </a:solidFill>
              </a:rPr>
              <a:t>Сахар</a:t>
            </a:r>
            <a:r>
              <a:rPr lang="ru-RU" dirty="0" smtClean="0"/>
              <a:t>-</a:t>
            </a:r>
            <a:r>
              <a:rPr lang="ru-RU" dirty="0"/>
              <a:t>Негативно влияет на функционирование поджелудочной железы и эндокринной системы человека, может вызвать  ожирение у детей и взрослых, сахарный диабет и атеросклероз</a:t>
            </a:r>
            <a:r>
              <a:rPr lang="ru-RU" dirty="0" smtClean="0"/>
              <a:t>.</a:t>
            </a:r>
          </a:p>
          <a:p>
            <a:r>
              <a:rPr lang="ru-RU" b="1" dirty="0" smtClean="0">
                <a:solidFill>
                  <a:srgbClr val="C00000"/>
                </a:solidFill>
              </a:rPr>
              <a:t>Красители</a:t>
            </a:r>
            <a:r>
              <a:rPr lang="ru-RU" b="1" dirty="0" smtClean="0"/>
              <a:t> и </a:t>
            </a:r>
            <a:r>
              <a:rPr lang="ru-RU" b="1" dirty="0" err="1" smtClean="0">
                <a:solidFill>
                  <a:srgbClr val="FF0000"/>
                </a:solidFill>
              </a:rPr>
              <a:t>ароматизаторы</a:t>
            </a:r>
            <a:r>
              <a:rPr lang="ru-RU" dirty="0" smtClean="0"/>
              <a:t>-</a:t>
            </a:r>
            <a:r>
              <a:rPr lang="ru-RU" dirty="0"/>
              <a:t>Дают нагрузку на печень, приводят к различным аллергическим реакциям – от насморка и сыпи до бронхиальной астмы, разрушают эмаль зубов, что приводит к кариесу</a:t>
            </a:r>
            <a:r>
              <a:rPr lang="ru-RU" dirty="0" smtClean="0"/>
              <a:t>.</a:t>
            </a:r>
          </a:p>
          <a:p>
            <a:r>
              <a:rPr lang="ru-RU" b="1" dirty="0" smtClean="0">
                <a:solidFill>
                  <a:srgbClr val="C00000"/>
                </a:solidFill>
              </a:rPr>
              <a:t>Кофеин</a:t>
            </a:r>
            <a:r>
              <a:rPr lang="ru-RU" dirty="0" smtClean="0"/>
              <a:t>-</a:t>
            </a:r>
            <a:r>
              <a:rPr lang="ru-RU" dirty="0"/>
              <a:t>Вызывает возбуждение нервной системы, кроме того, вызывает зависимость. Углекислый газ усиливает действие кофеина.</a:t>
            </a:r>
            <a:endParaRPr lang="ru-RU" dirty="0"/>
          </a:p>
        </p:txBody>
      </p:sp>
    </p:spTree>
    <p:extLst>
      <p:ext uri="{BB962C8B-B14F-4D97-AF65-F5344CB8AC3E}">
        <p14:creationId xmlns:p14="http://schemas.microsoft.com/office/powerpoint/2010/main" val="5443717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noGrp="1"/>
          </p:cNvSpPr>
          <p:nvPr>
            <p:ph type="title" idx="4294967295"/>
          </p:nvPr>
        </p:nvSpPr>
        <p:spPr>
          <a:xfrm>
            <a:off x="189617" y="0"/>
            <a:ext cx="8228763" cy="1145009"/>
          </a:xfrm>
        </p:spPr>
        <p:txBody>
          <a:bodyPr>
            <a:normAutofit/>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lgn="l">
              <a:buNone/>
            </a:pPr>
            <a:r>
              <a:rPr lang="ru-RU" sz="3600" b="1" dirty="0">
                <a:solidFill>
                  <a:srgbClr val="002060"/>
                </a:solidFill>
              </a:rPr>
              <a:t>Опыт №</a:t>
            </a:r>
            <a:r>
              <a:rPr lang="ru-RU" sz="3600" b="1" dirty="0" smtClean="0">
                <a:solidFill>
                  <a:srgbClr val="002060"/>
                </a:solidFill>
              </a:rPr>
              <a:t>1</a:t>
            </a:r>
            <a:r>
              <a:rPr lang="ru-RU" sz="3600" b="1" dirty="0" smtClean="0"/>
              <a:t> </a:t>
            </a:r>
            <a:r>
              <a:rPr lang="ru-RU" sz="3600" b="1" dirty="0" smtClean="0">
                <a:solidFill>
                  <a:schemeClr val="tx2">
                    <a:lumMod val="60000"/>
                    <a:lumOff val="40000"/>
                  </a:schemeClr>
                </a:solidFill>
              </a:rPr>
              <a:t>С </a:t>
            </a:r>
            <a:r>
              <a:rPr lang="ru-RU" sz="3600" b="1" dirty="0">
                <a:solidFill>
                  <a:schemeClr val="tx2">
                    <a:lumMod val="60000"/>
                    <a:lumOff val="40000"/>
                  </a:schemeClr>
                </a:solidFill>
              </a:rPr>
              <a:t>воздушным шариком</a:t>
            </a:r>
          </a:p>
        </p:txBody>
      </p:sp>
      <p:sp>
        <p:nvSpPr>
          <p:cNvPr id="3" name="Текст 2"/>
          <p:cNvSpPr txBox="1">
            <a:spLocks noGrp="1"/>
          </p:cNvSpPr>
          <p:nvPr>
            <p:ph type="body" idx="4294967295"/>
          </p:nvPr>
        </p:nvSpPr>
        <p:spPr>
          <a:xfrm>
            <a:off x="0" y="764704"/>
            <a:ext cx="9144000" cy="4695168"/>
          </a:xfrm>
        </p:spPr>
        <p:txBody>
          <a:bodyPr>
            <a:normAutofit/>
          </a:bodyPr>
          <a:lstStyle>
            <a:defPPr marL="432000" marR="0" lvl="0" indent="-324000">
              <a:spcBef>
                <a:spcPts val="0"/>
              </a:spcBef>
              <a:spcAft>
                <a:spcPts val="1414"/>
              </a:spcAft>
              <a:buSzPct val="45000"/>
              <a:buFont typeface="StarSymbol"/>
              <a:buNone/>
              <a:defRPr lang="ru-RU" sz="3200" b="0" i="0" u="none" strike="noStrike" kern="1200">
                <a:ln>
                  <a:noFill/>
                </a:ln>
                <a:latin typeface="Arial" pitchFamily="18"/>
                <a:ea typeface="Microsoft YaHei" pitchFamily="2"/>
                <a:cs typeface="Arial" pitchFamily="2"/>
              </a:defRPr>
            </a:defPPr>
            <a:lvl1pPr marL="432000" marR="0" lvl="0" indent="-324000">
              <a:spcBef>
                <a:spcPts val="0"/>
              </a:spcBef>
              <a:spcAft>
                <a:spcPts val="1414"/>
              </a:spcAft>
              <a:buSzPct val="45000"/>
              <a:buFont typeface="StarSymbol"/>
              <a:buChar char="●"/>
              <a:defRPr lang="ru-RU" sz="3200" b="0" i="0" u="none" strike="noStrike" kern="1200">
                <a:ln>
                  <a:noFill/>
                </a:ln>
                <a:latin typeface="Arial" pitchFamily="18"/>
                <a:ea typeface="Microsoft YaHei" pitchFamily="2"/>
                <a:cs typeface="Arial" pitchFamily="2"/>
              </a:defRPr>
            </a:lvl1pPr>
            <a:lvl2pPr marL="864000" marR="0" lvl="1" indent="-324000">
              <a:spcBef>
                <a:spcPts val="0"/>
              </a:spcBef>
              <a:spcAft>
                <a:spcPts val="1134"/>
              </a:spcAft>
              <a:buSzPct val="75000"/>
              <a:buFont typeface="StarSymbol"/>
              <a:buChar char="–"/>
              <a:defRPr lang="ru-RU" sz="2800" b="0" i="0" u="none" strike="noStrike" kern="1200">
                <a:ln>
                  <a:noFill/>
                </a:ln>
                <a:latin typeface="Arial" pitchFamily="18"/>
                <a:ea typeface="Microsoft YaHei" pitchFamily="2"/>
                <a:cs typeface="Arial" pitchFamily="2"/>
              </a:defRPr>
            </a:lvl2pPr>
            <a:lvl3pPr marL="1295999" marR="0" lvl="2" indent="-288000">
              <a:spcBef>
                <a:spcPts val="0"/>
              </a:spcBef>
              <a:spcAft>
                <a:spcPts val="850"/>
              </a:spcAft>
              <a:buSzPct val="45000"/>
              <a:buFont typeface="StarSymbol"/>
              <a:buChar char="●"/>
              <a:defRPr lang="ru-RU" sz="2400" b="0" i="0" u="none" strike="noStrike" kern="1200">
                <a:ln>
                  <a:noFill/>
                </a:ln>
                <a:latin typeface="Arial" pitchFamily="18"/>
                <a:ea typeface="Microsoft YaHei" pitchFamily="2"/>
                <a:cs typeface="Arial" pitchFamily="2"/>
              </a:defRPr>
            </a:lvl3pPr>
            <a:lvl4pPr marL="1728000" marR="0" lvl="3" indent="-216000">
              <a:spcBef>
                <a:spcPts val="0"/>
              </a:spcBef>
              <a:spcAft>
                <a:spcPts val="567"/>
              </a:spcAft>
              <a:buSzPct val="75000"/>
              <a:buFont typeface="StarSymbol"/>
              <a:buChar char="–"/>
              <a:defRPr lang="ru-RU" sz="2000" b="0" i="0" u="none" strike="noStrike" kern="1200">
                <a:ln>
                  <a:noFill/>
                </a:ln>
                <a:latin typeface="Arial" pitchFamily="18"/>
                <a:ea typeface="Microsoft YaHei" pitchFamily="2"/>
                <a:cs typeface="Arial" pitchFamily="2"/>
              </a:defRPr>
            </a:lvl4pPr>
            <a:lvl5pPr marL="2160000" marR="0" lvl="4" indent="-216000">
              <a:spcBef>
                <a:spcPts val="0"/>
              </a:spcBef>
              <a:spcAft>
                <a:spcPts val="283"/>
              </a:spcAft>
              <a:buSzPct val="45000"/>
              <a:buFont typeface="StarSymbol"/>
              <a:buChar char="●"/>
              <a:defRPr lang="ru-RU" sz="2000" b="0" i="0" u="none" strike="noStrike" kern="1200">
                <a:ln>
                  <a:noFill/>
                </a:ln>
                <a:latin typeface="Arial" pitchFamily="18"/>
                <a:ea typeface="Microsoft YaHei" pitchFamily="2"/>
                <a:cs typeface="Arial" pitchFamily="2"/>
              </a:defRPr>
            </a:lvl5pPr>
            <a:lvl6pPr marL="2592000" marR="0" lvl="5" indent="-216000">
              <a:spcBef>
                <a:spcPts val="0"/>
              </a:spcBef>
              <a:spcAft>
                <a:spcPts val="283"/>
              </a:spcAft>
              <a:buSzPct val="45000"/>
              <a:buFont typeface="StarSymbol"/>
              <a:buChar char="●"/>
              <a:defRPr lang="ru-RU" sz="2000" b="0" i="0" u="none" strike="noStrike" kern="1200">
                <a:ln>
                  <a:noFill/>
                </a:ln>
                <a:latin typeface="Arial" pitchFamily="18"/>
                <a:ea typeface="Microsoft YaHei" pitchFamily="2"/>
                <a:cs typeface="Arial" pitchFamily="2"/>
              </a:defRPr>
            </a:lvl6pPr>
            <a:lvl7pPr marL="3024000" marR="0" lvl="6" indent="-216000">
              <a:spcBef>
                <a:spcPts val="0"/>
              </a:spcBef>
              <a:spcAft>
                <a:spcPts val="283"/>
              </a:spcAft>
              <a:buSzPct val="45000"/>
              <a:buFont typeface="StarSymbol"/>
              <a:buChar char="●"/>
              <a:defRPr lang="ru-RU" sz="2000" b="0" i="0" u="none" strike="noStrike" kern="1200">
                <a:ln>
                  <a:noFill/>
                </a:ln>
                <a:latin typeface="Arial" pitchFamily="18"/>
                <a:ea typeface="Microsoft YaHei" pitchFamily="2"/>
                <a:cs typeface="Arial" pitchFamily="2"/>
              </a:defRPr>
            </a:lvl7pPr>
            <a:lvl8pPr marL="3456000" marR="0" lvl="7" indent="-216000">
              <a:spcBef>
                <a:spcPts val="0"/>
              </a:spcBef>
              <a:spcAft>
                <a:spcPts val="283"/>
              </a:spcAft>
              <a:buSzPct val="45000"/>
              <a:buFont typeface="StarSymbol"/>
              <a:buChar char="●"/>
              <a:defRPr lang="ru-RU" sz="2000" b="0" i="0" u="none" strike="noStrike" kern="1200">
                <a:ln>
                  <a:noFill/>
                </a:ln>
                <a:latin typeface="Arial" pitchFamily="18"/>
                <a:ea typeface="Microsoft YaHei" pitchFamily="2"/>
                <a:cs typeface="Arial" pitchFamily="2"/>
              </a:defRPr>
            </a:lvl8pPr>
            <a:lvl9pPr marL="3887999" marR="0" lvl="8" indent="-216000">
              <a:spcBef>
                <a:spcPts val="0"/>
              </a:spcBef>
              <a:spcAft>
                <a:spcPts val="283"/>
              </a:spcAft>
              <a:buSzPct val="45000"/>
              <a:buFont typeface="StarSymbol"/>
              <a:buChar char="●"/>
              <a:defRPr lang="ru-RU" sz="2000" b="0" i="0" u="none" strike="noStrike" kern="1200">
                <a:ln>
                  <a:noFill/>
                </a:ln>
                <a:latin typeface="Arial" pitchFamily="18"/>
                <a:ea typeface="Microsoft YaHei" pitchFamily="2"/>
                <a:cs typeface="Arial" pitchFamily="2"/>
              </a:defRPr>
            </a:lvl9pPr>
          </a:lstStyle>
          <a:p>
            <a:pPr>
              <a:spcAft>
                <a:spcPts val="0"/>
              </a:spcAft>
              <a:buNone/>
            </a:pPr>
            <a:r>
              <a:rPr lang="ru-RU" sz="2000" dirty="0"/>
              <a:t>На только что открытую бутылку наденем воздушный шарик. Увидим, что шарик мгновенно надулся.</a:t>
            </a:r>
          </a:p>
          <a:p>
            <a:pPr>
              <a:spcAft>
                <a:spcPts val="0"/>
              </a:spcAft>
              <a:buNone/>
            </a:pPr>
            <a:r>
              <a:rPr lang="ru-RU" sz="2000" b="1" dirty="0">
                <a:solidFill>
                  <a:srgbClr val="FF0000"/>
                </a:solidFill>
              </a:rPr>
              <a:t>ВЫВОД:</a:t>
            </a:r>
            <a:r>
              <a:rPr lang="ru-RU" sz="2000" dirty="0">
                <a:solidFill>
                  <a:srgbClr val="FF0000"/>
                </a:solidFill>
              </a:rPr>
              <a:t> </a:t>
            </a:r>
            <a:r>
              <a:rPr lang="ru-RU" sz="2000" dirty="0">
                <a:solidFill>
                  <a:srgbClr val="000000"/>
                </a:solidFill>
              </a:rPr>
              <a:t> в газировке содержится газ. Сам по себе углекислый газ не вреден, но он вызывает отрыжку, вздутие живота и газы. Особенно это касается людей, имеющих заболевания желудочно-кишечного тракта.</a:t>
            </a:r>
          </a:p>
          <a:p>
            <a:pPr>
              <a:spcAft>
                <a:spcPts val="0"/>
              </a:spcAft>
              <a:buNone/>
            </a:pPr>
            <a:r>
              <a:rPr lang="ru-RU" sz="2000" b="1" dirty="0">
                <a:solidFill>
                  <a:srgbClr val="FF0000"/>
                </a:solidFill>
              </a:rPr>
              <a:t>Автор</a:t>
            </a:r>
            <a:r>
              <a:rPr lang="ru-RU" sz="2000" b="1" u="sng" dirty="0">
                <a:solidFill>
                  <a:srgbClr val="000000"/>
                </a:solidFill>
              </a:rPr>
              <a:t>: </a:t>
            </a:r>
            <a:r>
              <a:rPr lang="ru-RU" sz="2000" dirty="0">
                <a:solidFill>
                  <a:srgbClr val="000000"/>
                </a:solidFill>
              </a:rPr>
              <a:t>На что похожа скорлупа яйца.</a:t>
            </a:r>
          </a:p>
          <a:p>
            <a:pPr>
              <a:spcAft>
                <a:spcPts val="0"/>
              </a:spcAft>
              <a:buNone/>
            </a:pPr>
            <a:r>
              <a:rPr lang="ru-RU" sz="2000" b="1" u="sng" dirty="0">
                <a:solidFill>
                  <a:srgbClr val="FF0000"/>
                </a:solidFill>
              </a:rPr>
              <a:t>Ученики:</a:t>
            </a:r>
            <a:r>
              <a:rPr lang="ru-RU" sz="2000" dirty="0">
                <a:solidFill>
                  <a:srgbClr val="000000"/>
                </a:solidFill>
              </a:rPr>
              <a:t>  на зубы. Она такая же крепкая и белая.</a:t>
            </a:r>
          </a:p>
        </p:txBody>
      </p:sp>
      <p:pic>
        <p:nvPicPr>
          <p:cNvPr id="4" name="Рисунок 3"/>
          <p:cNvPicPr>
            <a:picLocks noChangeAspect="1"/>
          </p:cNvPicPr>
          <p:nvPr/>
        </p:nvPicPr>
        <p:blipFill>
          <a:blip r:embed="rId3">
            <a:lum/>
            <a:alphaModFix/>
          </a:blip>
          <a:srcRect/>
          <a:stretch>
            <a:fillRect/>
          </a:stretch>
        </p:blipFill>
        <p:spPr>
          <a:xfrm>
            <a:off x="221727" y="3140968"/>
            <a:ext cx="6916581" cy="3554046"/>
          </a:xfrm>
          <a:prstGeom prst="rect">
            <a:avLst/>
          </a:prstGeom>
          <a:noFill/>
          <a:ln>
            <a:noFill/>
          </a:ln>
        </p:spPr>
      </p:pic>
    </p:spTree>
    <p:extLst>
      <p:ext uri="{BB962C8B-B14F-4D97-AF65-F5344CB8AC3E}">
        <p14:creationId xmlns:p14="http://schemas.microsoft.com/office/powerpoint/2010/main" val="346123027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noGrp="1"/>
          </p:cNvSpPr>
          <p:nvPr>
            <p:ph type="title" idx="4294967295"/>
          </p:nvPr>
        </p:nvSpPr>
        <p:spPr>
          <a:xfrm>
            <a:off x="0" y="-315416"/>
            <a:ext cx="9143433" cy="1145009"/>
          </a:xfrm>
        </p:spPr>
        <p:txBody>
          <a:bodyPr>
            <a:normAutofit/>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lgn="l">
              <a:buNone/>
            </a:pPr>
            <a:r>
              <a:rPr lang="ru-RU" sz="3600" b="1" i="1" dirty="0">
                <a:solidFill>
                  <a:srgbClr val="000000"/>
                </a:solidFill>
              </a:rPr>
              <a:t> </a:t>
            </a:r>
            <a:r>
              <a:rPr lang="ru-RU" sz="3600" b="1" i="1" dirty="0" smtClean="0">
                <a:solidFill>
                  <a:srgbClr val="002060"/>
                </a:solidFill>
              </a:rPr>
              <a:t>Опыт №2 </a:t>
            </a:r>
            <a:r>
              <a:rPr lang="ru-RU" sz="3600" b="1" i="1" dirty="0" smtClean="0">
                <a:solidFill>
                  <a:schemeClr val="accent6">
                    <a:lumMod val="75000"/>
                  </a:schemeClr>
                </a:solidFill>
              </a:rPr>
              <a:t>Проба </a:t>
            </a:r>
            <a:r>
              <a:rPr lang="ru-RU" sz="3600" b="1" i="1" dirty="0">
                <a:solidFill>
                  <a:schemeClr val="accent6">
                    <a:lumMod val="75000"/>
                  </a:schemeClr>
                </a:solidFill>
              </a:rPr>
              <a:t>с яичной скорлупой</a:t>
            </a:r>
          </a:p>
        </p:txBody>
      </p:sp>
      <p:sp>
        <p:nvSpPr>
          <p:cNvPr id="5" name="Прямоугольник 4"/>
          <p:cNvSpPr/>
          <p:nvPr/>
        </p:nvSpPr>
        <p:spPr>
          <a:xfrm>
            <a:off x="0" y="473790"/>
            <a:ext cx="9324528" cy="6817251"/>
          </a:xfrm>
          <a:prstGeom prst="rect">
            <a:avLst/>
          </a:prstGeom>
        </p:spPr>
        <p:txBody>
          <a:bodyPr wrap="square">
            <a:spAutoFit/>
          </a:bodyPr>
          <a:lstStyle/>
          <a:p>
            <a:r>
              <a:rPr lang="ru-RU" sz="2300" i="1" dirty="0"/>
              <a:t>Для следующего опыта нам понадобится три бутылочки воды «Кока-Кола», «Фанта», «Нарзан</a:t>
            </a:r>
            <a:r>
              <a:rPr lang="ru-RU" sz="2300" i="1" dirty="0" smtClean="0"/>
              <a:t>». Разольём </a:t>
            </a:r>
            <a:r>
              <a:rPr lang="ru-RU" sz="2300" i="1" dirty="0"/>
              <a:t>воду в чистую подготовленную тару.</a:t>
            </a:r>
          </a:p>
          <a:p>
            <a:r>
              <a:rPr lang="ru-RU" sz="2300" i="1" dirty="0"/>
              <a:t>Положим в стаканчики с водой  яйца, посмотрим что произойдет с зубами если часто пить газировку. (ученики опускают яйцо в  стакан с газировкой)теперь мы будем наблюдать за ним каждый день, и мы увидим что произойдет</a:t>
            </a:r>
            <a:r>
              <a:rPr lang="ru-RU" sz="2300" b="1" i="1" dirty="0"/>
              <a:t> </a:t>
            </a:r>
            <a:endParaRPr lang="ru-RU" sz="2300" i="1" dirty="0"/>
          </a:p>
          <a:p>
            <a:r>
              <a:rPr lang="ru-RU" sz="2300" b="1" i="1" dirty="0">
                <a:solidFill>
                  <a:srgbClr val="FF0000"/>
                </a:solidFill>
              </a:rPr>
              <a:t>НАБЛЮДЕНИЯ</a:t>
            </a:r>
            <a:r>
              <a:rPr lang="ru-RU" sz="2300" b="1" i="1" dirty="0"/>
              <a:t> </a:t>
            </a:r>
            <a:r>
              <a:rPr lang="ru-RU" sz="2300" i="1" dirty="0"/>
              <a:t>(через сутки):скорлупа в «Кока-Коле»  приняла тёмно-коричневую окраску и стала вязкой и мягкой. Скорлупа в «ФАНТЕ» стала желтого цвета,  тоже стала вязкой и мягкой. А скорлупа в минеральной воде «Нарзан» совсем не изменилась</a:t>
            </a:r>
            <a:r>
              <a:rPr lang="ru-RU" sz="2300" i="1" dirty="0" smtClean="0"/>
              <a:t>.</a:t>
            </a:r>
            <a:r>
              <a:rPr lang="ru-RU" sz="2300" b="1" i="1" dirty="0">
                <a:solidFill>
                  <a:srgbClr val="FF0000"/>
                </a:solidFill>
              </a:rPr>
              <a:t> </a:t>
            </a:r>
            <a:endParaRPr lang="ru-RU" sz="2300" b="1" i="1" dirty="0" smtClean="0">
              <a:solidFill>
                <a:srgbClr val="FF0000"/>
              </a:solidFill>
            </a:endParaRPr>
          </a:p>
          <a:p>
            <a:r>
              <a:rPr lang="ru-RU" sz="2300" b="1" i="1" dirty="0" smtClean="0">
                <a:solidFill>
                  <a:srgbClr val="FF0000"/>
                </a:solidFill>
              </a:rPr>
              <a:t>ВЫВОД</a:t>
            </a:r>
            <a:r>
              <a:rPr lang="ru-RU" sz="2300" b="1" i="1" dirty="0"/>
              <a:t>: </a:t>
            </a:r>
            <a:r>
              <a:rPr lang="ru-RU" sz="2300" i="1" dirty="0"/>
              <a:t>таким образом, газированная вода марки «Кока-кола» «Фанта» содержат красители, которые окрашивают яичную скорлупу; газированная вода марки «Нарзан» красителя не имеет, но все они хорошо растворяют неорганические вещества в яичной  скорлупе.</a:t>
            </a:r>
          </a:p>
          <a:p>
            <a:r>
              <a:rPr lang="ru-RU" sz="2300" i="1" dirty="0"/>
              <a:t>Примерно то же произойдет и с зубами от частого употребления колы</a:t>
            </a:r>
          </a:p>
          <a:p>
            <a:endParaRPr lang="ru-RU" sz="2300" i="1" dirty="0"/>
          </a:p>
        </p:txBody>
      </p:sp>
    </p:spTree>
    <p:extLst>
      <p:ext uri="{BB962C8B-B14F-4D97-AF65-F5344CB8AC3E}">
        <p14:creationId xmlns:p14="http://schemas.microsoft.com/office/powerpoint/2010/main" val="215564792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lum/>
            <a:alphaModFix/>
          </a:blip>
          <a:srcRect/>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1975835519"/>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68</TotalTime>
  <Words>409</Words>
  <Application>Microsoft Office PowerPoint</Application>
  <PresentationFormat>Экран (4:3)</PresentationFormat>
  <Paragraphs>81</Paragraphs>
  <Slides>16</Slides>
  <Notes>6</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Тема Office</vt:lpstr>
      <vt:lpstr>Газированные напитки польза или вред... </vt:lpstr>
      <vt:lpstr>Наш организм</vt:lpstr>
      <vt:lpstr>Цели и задачи</vt:lpstr>
      <vt:lpstr>История возникновения газированных напитков.   </vt:lpstr>
      <vt:lpstr>Популярные марки</vt:lpstr>
      <vt:lpstr>Состав газированной воды и влияние ее на здоровье человека</vt:lpstr>
      <vt:lpstr>Опыт №1 С воздушным шариком</vt:lpstr>
      <vt:lpstr> Опыт №2 Проба с яичной скорлупой</vt:lpstr>
      <vt:lpstr>Презентация PowerPoint</vt:lpstr>
      <vt:lpstr>Презентация PowerPoint</vt:lpstr>
      <vt:lpstr>Опыт № 3 «Газировка и отбеливатель»</vt:lpstr>
      <vt:lpstr>Опыт № 4 «Фонтан»</vt:lpstr>
      <vt:lpstr>Презентация PowerPoint</vt:lpstr>
      <vt:lpstr>Опыт № 5 «Газировка и ржавая монета»</vt:lpstr>
      <vt:lpstr>Презентация PowerPoint</vt:lpstr>
      <vt:lpstr>Интервью с продавцом продовольственного магазина Автор: Часто ли покупают газированные напитки? Продавец: Практически каждый день. Автор: В упаковках какого объема покупают газированные напитки? Продавец: В объемах 1.5 л. и 2.0 л. Автор: Восприятие каких марок газированных напитков предпочитает потребитель? Продавец: Кока-Кола, Фанта, Пепси, Буратино, Тархун, Добрый, Минеральная вода ( газированная).</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Газированные напитки польза или вред... </dc:title>
  <dc:creator>User</dc:creator>
  <cp:lastModifiedBy>User</cp:lastModifiedBy>
  <cp:revision>8</cp:revision>
  <dcterms:created xsi:type="dcterms:W3CDTF">2023-02-13T08:28:46Z</dcterms:created>
  <dcterms:modified xsi:type="dcterms:W3CDTF">2023-02-14T10:50:10Z</dcterms:modified>
</cp:coreProperties>
</file>