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7" r:id="rId2"/>
    <p:sldId id="258" r:id="rId3"/>
    <p:sldId id="266" r:id="rId4"/>
    <p:sldId id="259" r:id="rId5"/>
    <p:sldId id="260" r:id="rId6"/>
    <p:sldId id="261" r:id="rId7"/>
    <p:sldId id="262" r:id="rId8"/>
    <p:sldId id="263" r:id="rId9"/>
    <p:sldId id="264" r:id="rId10"/>
    <p:sldId id="265"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1" d="100"/>
          <a:sy n="71" d="100"/>
        </p:scale>
        <p:origin x="-1356"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8D234A-D385-47F4-AB8A-6A00EB8F5633}" type="datetimeFigureOut">
              <a:rPr lang="ru-RU" smtClean="0"/>
              <a:t>18.02.2023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389B80-378B-4EF4-A397-C0232117D3F1}" type="slidenum">
              <a:rPr lang="ru-RU" smtClean="0"/>
              <a:t>‹#›</a:t>
            </a:fld>
            <a:endParaRPr lang="ru-RU"/>
          </a:p>
        </p:txBody>
      </p:sp>
    </p:spTree>
    <p:extLst>
      <p:ext uri="{BB962C8B-B14F-4D97-AF65-F5344CB8AC3E}">
        <p14:creationId xmlns:p14="http://schemas.microsoft.com/office/powerpoint/2010/main" val="3847619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Date Placeholder 29"/>
          <p:cNvSpPr>
            <a:spLocks noGrp="1"/>
          </p:cNvSpPr>
          <p:nvPr>
            <p:ph type="dt" sz="half" idx="10"/>
          </p:nvPr>
        </p:nvSpPr>
        <p:spPr/>
        <p:txBody>
          <a:bodyPr/>
          <a:lstStyle/>
          <a:p>
            <a:fld id="{B4C71EC6-210F-42DE-9C53-41977AD35B3D}" type="datetimeFigureOut">
              <a:rPr lang="ru-RU" smtClean="0"/>
              <a:t>18.02.2023</a:t>
            </a:fld>
            <a:endParaRPr lang="ru-RU"/>
          </a:p>
        </p:txBody>
      </p:sp>
      <p:sp>
        <p:nvSpPr>
          <p:cNvPr id="19" name="Footer Placeholder 18"/>
          <p:cNvSpPr>
            <a:spLocks noGrp="1"/>
          </p:cNvSpPr>
          <p:nvPr>
            <p:ph type="ftr" sz="quarter" idx="11"/>
          </p:nvPr>
        </p:nvSpPr>
        <p:spPr/>
        <p:txBody>
          <a:bodyPr/>
          <a:lstStyle/>
          <a:p>
            <a:endParaRPr lang="ru-RU"/>
          </a:p>
        </p:txBody>
      </p:sp>
      <p:sp>
        <p:nvSpPr>
          <p:cNvPr id="27" name="Slide Number Placeholder 26"/>
          <p:cNvSpPr>
            <a:spLocks noGrp="1"/>
          </p:cNvSpPr>
          <p:nvPr>
            <p:ph type="sldNum" sz="quarter" idx="12"/>
          </p:nvPr>
        </p:nvSpPr>
        <p:spPr/>
        <p:txBody>
          <a:bodyPr/>
          <a:lstStyle/>
          <a:p>
            <a:fld id="{B19B0651-EE4F-4900-A07F-96A6BFA9D0F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B4C71EC6-210F-42DE-9C53-41977AD35B3D}" type="datetimeFigureOut">
              <a:rPr lang="ru-RU" smtClean="0"/>
              <a:t>18.02.2023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B4C71EC6-210F-42DE-9C53-41977AD35B3D}" type="datetimeFigureOut">
              <a:rPr lang="ru-RU" smtClean="0"/>
              <a:t>18.02.2023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Content Placeholder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B4C71EC6-210F-42DE-9C53-41977AD35B3D}" type="datetimeFigureOut">
              <a:rPr lang="ru-RU" smtClean="0"/>
              <a:t>18.02.2023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18.02.2023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B4C71EC6-210F-42DE-9C53-41977AD35B3D}" type="datetimeFigureOut">
              <a:rPr lang="ru-RU" smtClean="0"/>
              <a:t>18.02.2023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Date Placeholder 6"/>
          <p:cNvSpPr>
            <a:spLocks noGrp="1"/>
          </p:cNvSpPr>
          <p:nvPr>
            <p:ph type="dt" sz="half" idx="10"/>
          </p:nvPr>
        </p:nvSpPr>
        <p:spPr/>
        <p:txBody>
          <a:bodyPr/>
          <a:lstStyle/>
          <a:p>
            <a:fld id="{B4C71EC6-210F-42DE-9C53-41977AD35B3D}" type="datetimeFigureOut">
              <a:rPr lang="ru-RU" smtClean="0"/>
              <a:t>18.02.2023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Date Placeholder 2"/>
          <p:cNvSpPr>
            <a:spLocks noGrp="1"/>
          </p:cNvSpPr>
          <p:nvPr>
            <p:ph type="dt" sz="half" idx="10"/>
          </p:nvPr>
        </p:nvSpPr>
        <p:spPr/>
        <p:txBody>
          <a:bodyPr/>
          <a:lstStyle/>
          <a:p>
            <a:fld id="{B4C71EC6-210F-42DE-9C53-41977AD35B3D}" type="datetimeFigureOut">
              <a:rPr lang="ru-RU" smtClean="0"/>
              <a:t>18.02.2023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18.02.2023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B4C71EC6-210F-42DE-9C53-41977AD35B3D}" type="datetimeFigureOut">
              <a:rPr lang="ru-RU" smtClean="0"/>
              <a:t>18.02.2023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18.02.2023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8077200" y="6356350"/>
            <a:ext cx="609600" cy="365125"/>
          </a:xfrm>
        </p:spPr>
        <p:txBody>
          <a:bodyPr/>
          <a:lstStyle/>
          <a:p>
            <a:fld id="{B19B0651-EE4F-4900-A07F-96A6BFA9D0F0}" type="slidenum">
              <a:rPr lang="ru-RU" smtClean="0"/>
              <a:t>‹#›</a:t>
            </a:fld>
            <a:endParaRPr lang="ru-RU"/>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4C71EC6-210F-42DE-9C53-41977AD35B3D}" type="datetimeFigureOut">
              <a:rPr lang="ru-RU" smtClean="0"/>
              <a:t>18.02.2023</a:t>
            </a:fld>
            <a:endParaRPr lang="ru-RU"/>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9B0651-EE4F-4900-A07F-96A6BFA9D0F0}" type="slidenum">
              <a:rPr lang="ru-RU" smtClean="0"/>
              <a:t>‹#›</a:t>
            </a:fld>
            <a:endParaRPr lang="ru-RU"/>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63688" y="620688"/>
            <a:ext cx="5515000" cy="648072"/>
          </a:xfrm>
        </p:spPr>
        <p:txBody>
          <a:bodyPr/>
          <a:lstStyle/>
          <a:p>
            <a:pPr algn="ctr"/>
            <a:r>
              <a:rPr lang="en-US" dirty="0" smtClean="0"/>
              <a:t>MY PERFECT TOWN</a:t>
            </a:r>
            <a:endParaRPr lang="ru-RU" dirty="0"/>
          </a:p>
        </p:txBody>
      </p:sp>
      <p:sp>
        <p:nvSpPr>
          <p:cNvPr id="4" name="Текст 3"/>
          <p:cNvSpPr>
            <a:spLocks noGrp="1"/>
          </p:cNvSpPr>
          <p:nvPr>
            <p:ph type="body" sz="half" idx="2"/>
          </p:nvPr>
        </p:nvSpPr>
        <p:spPr>
          <a:xfrm>
            <a:off x="1763688" y="5445224"/>
            <a:ext cx="6264696" cy="936104"/>
          </a:xfrm>
        </p:spPr>
        <p:txBody>
          <a:bodyPr>
            <a:normAutofit lnSpcReduction="10000"/>
          </a:bodyPr>
          <a:lstStyle/>
          <a:p>
            <a:pPr algn="r"/>
            <a:r>
              <a:rPr lang="en-US" sz="1800" dirty="0" smtClean="0">
                <a:latin typeface="Times New Roman" pitchFamily="18" charset="0"/>
                <a:cs typeface="Times New Roman" pitchFamily="18" charset="0"/>
              </a:rPr>
              <a:t>made </a:t>
            </a:r>
            <a:r>
              <a:rPr lang="en-US" sz="1800" dirty="0">
                <a:latin typeface="Times New Roman" pitchFamily="18" charset="0"/>
                <a:cs typeface="Times New Roman" pitchFamily="18" charset="0"/>
              </a:rPr>
              <a:t>by a student </a:t>
            </a:r>
          </a:p>
          <a:p>
            <a:pPr algn="r"/>
            <a:r>
              <a:rPr lang="en-US" sz="1800" dirty="0" smtClean="0">
                <a:latin typeface="Times New Roman" pitchFamily="18" charset="0"/>
                <a:cs typeface="Times New Roman" pitchFamily="18" charset="0"/>
              </a:rPr>
              <a:t>of </a:t>
            </a:r>
            <a:r>
              <a:rPr lang="en-US" sz="1800" dirty="0">
                <a:latin typeface="Times New Roman" pitchFamily="18" charset="0"/>
                <a:cs typeface="Times New Roman" pitchFamily="18" charset="0"/>
              </a:rPr>
              <a:t>the 8th </a:t>
            </a:r>
            <a:r>
              <a:rPr lang="en-US" sz="1800" dirty="0" smtClean="0">
                <a:latin typeface="Times New Roman" pitchFamily="18" charset="0"/>
                <a:cs typeface="Times New Roman" pitchFamily="18" charset="0"/>
              </a:rPr>
              <a:t>D </a:t>
            </a:r>
            <a:r>
              <a:rPr lang="en-US" sz="1800" dirty="0">
                <a:latin typeface="Times New Roman" pitchFamily="18" charset="0"/>
                <a:cs typeface="Times New Roman" pitchFamily="18" charset="0"/>
              </a:rPr>
              <a:t>class </a:t>
            </a:r>
          </a:p>
          <a:p>
            <a:pPr algn="r"/>
            <a:r>
              <a:rPr lang="en-US" sz="1800" dirty="0" err="1">
                <a:latin typeface="Times New Roman" pitchFamily="18" charset="0"/>
                <a:cs typeface="Times New Roman" pitchFamily="18" charset="0"/>
              </a:rPr>
              <a:t>Tonkova</a:t>
            </a:r>
            <a:r>
              <a:rPr lang="en-US" sz="1800" dirty="0">
                <a:latin typeface="Times New Roman" pitchFamily="18" charset="0"/>
                <a:cs typeface="Times New Roman" pitchFamily="18" charset="0"/>
              </a:rPr>
              <a:t> Elizabeth</a:t>
            </a:r>
          </a:p>
          <a:p>
            <a:pPr algn="r"/>
            <a:endParaRPr lang="ru-RU" dirty="0"/>
          </a:p>
        </p:txBody>
      </p:sp>
      <p:pic>
        <p:nvPicPr>
          <p:cNvPr id="1026" name="Picture 2"/>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5217" b="5217"/>
          <a:stretch>
            <a:fillRect/>
          </a:stretch>
        </p:blipFill>
        <p:spPr bwMode="auto">
          <a:xfrm>
            <a:off x="1115616" y="1341438"/>
            <a:ext cx="6984776"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557796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2800" dirty="0">
                <a:latin typeface="Times New Roman" pitchFamily="18" charset="0"/>
                <a:cs typeface="Times New Roman" pitchFamily="18" charset="0"/>
              </a:rPr>
              <a:t>Conclusion: </a:t>
            </a:r>
            <a:endParaRPr lang="ru-RU" sz="2800" dirty="0">
              <a:latin typeface="Times New Roman" pitchFamily="18" charset="0"/>
              <a:cs typeface="Times New Roman" pitchFamily="18" charset="0"/>
            </a:endParaRPr>
          </a:p>
        </p:txBody>
      </p:sp>
      <p:sp>
        <p:nvSpPr>
          <p:cNvPr id="3" name="Объект 2"/>
          <p:cNvSpPr>
            <a:spLocks noGrp="1"/>
          </p:cNvSpPr>
          <p:nvPr>
            <p:ph idx="1"/>
          </p:nvPr>
        </p:nvSpPr>
        <p:spPr>
          <a:xfrm>
            <a:off x="457200" y="1935480"/>
            <a:ext cx="8075240" cy="4389120"/>
          </a:xfrm>
        </p:spPr>
        <p:txBody>
          <a:bodyPr/>
          <a:lstStyle/>
          <a:p>
            <a:pPr marL="0" indent="0">
              <a:buNone/>
            </a:pPr>
            <a:r>
              <a:rPr lang="en-US" sz="1200" dirty="0" smtClean="0">
                <a:latin typeface="Times New Roman" pitchFamily="18" charset="0"/>
                <a:cs typeface="Times New Roman" pitchFamily="18" charset="0"/>
              </a:rPr>
              <a:t>I </a:t>
            </a:r>
            <a:r>
              <a:rPr lang="en-US" sz="1200" dirty="0">
                <a:latin typeface="Times New Roman" pitchFamily="18" charset="0"/>
                <a:cs typeface="Times New Roman" pitchFamily="18" charset="0"/>
              </a:rPr>
              <a:t>studied my city with the help of various sources, learned about the sights, the heroes of the city. I found out that my city is the second most </a:t>
            </a:r>
            <a:r>
              <a:rPr lang="en-US" sz="1200" dirty="0" smtClean="0">
                <a:latin typeface="Times New Roman" pitchFamily="18" charset="0"/>
                <a:cs typeface="Times New Roman" pitchFamily="18" charset="0"/>
              </a:rPr>
              <a:t>popular </a:t>
            </a:r>
            <a:r>
              <a:rPr lang="en-US" sz="1200" dirty="0">
                <a:latin typeface="Times New Roman" pitchFamily="18" charset="0"/>
                <a:cs typeface="Times New Roman" pitchFamily="18" charset="0"/>
              </a:rPr>
              <a:t>in </a:t>
            </a:r>
            <a:r>
              <a:rPr lang="en-US" sz="1200" dirty="0" err="1">
                <a:latin typeface="Times New Roman" pitchFamily="18" charset="0"/>
                <a:cs typeface="Times New Roman" pitchFamily="18" charset="0"/>
              </a:rPr>
              <a:t>Tatarstan</a:t>
            </a:r>
            <a:r>
              <a:rPr lang="en-US" sz="1200" dirty="0">
                <a:latin typeface="Times New Roman" pitchFamily="18" charset="0"/>
                <a:cs typeface="Times New Roman" pitchFamily="18" charset="0"/>
              </a:rPr>
              <a:t>.</a:t>
            </a:r>
          </a:p>
          <a:p>
            <a:pPr marL="0" indent="0">
              <a:buNone/>
            </a:pPr>
            <a:endParaRPr lang="ru-RU" dirty="0"/>
          </a:p>
        </p:txBody>
      </p:sp>
    </p:spTree>
    <p:extLst>
      <p:ext uri="{BB962C8B-B14F-4D97-AF65-F5344CB8AC3E}">
        <p14:creationId xmlns:p14="http://schemas.microsoft.com/office/powerpoint/2010/main" val="310086817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Текст 6"/>
          <p:cNvSpPr>
            <a:spLocks noGrp="1"/>
          </p:cNvSpPr>
          <p:nvPr>
            <p:ph type="body" sz="half" idx="2"/>
          </p:nvPr>
        </p:nvSpPr>
        <p:spPr>
          <a:xfrm rot="436938">
            <a:off x="3143004" y="1176516"/>
            <a:ext cx="5210042" cy="4596315"/>
          </a:xfrm>
        </p:spPr>
        <p:txBody>
          <a:bodyPr>
            <a:normAutofit/>
          </a:bodyPr>
          <a:lstStyle/>
          <a:p>
            <a:endParaRPr lang="en-US" sz="1200" dirty="0" smtClean="0">
              <a:latin typeface="Times New Roman" pitchFamily="18" charset="0"/>
              <a:cs typeface="Times New Roman" pitchFamily="18" charset="0"/>
            </a:endParaRPr>
          </a:p>
          <a:p>
            <a:endParaRPr lang="en-US" sz="1200" dirty="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endParaRPr lang="en-US" sz="1200" dirty="0">
              <a:latin typeface="Times New Roman" pitchFamily="18" charset="0"/>
              <a:cs typeface="Times New Roman" pitchFamily="18" charset="0"/>
            </a:endParaRPr>
          </a:p>
          <a:p>
            <a:r>
              <a:rPr lang="en-US" sz="1200" dirty="0" smtClean="0">
                <a:latin typeface="Times New Roman" pitchFamily="18" charset="0"/>
                <a:cs typeface="Times New Roman" pitchFamily="18" charset="0"/>
              </a:rPr>
              <a:t>The </a:t>
            </a:r>
            <a:r>
              <a:rPr lang="en-US" sz="1200" dirty="0">
                <a:latin typeface="Times New Roman" pitchFamily="18" charset="0"/>
                <a:cs typeface="Times New Roman" pitchFamily="18" charset="0"/>
              </a:rPr>
              <a:t>first settlement, which marked the beginning of the birth of a new city, arose in 1626 in a palace village called </a:t>
            </a:r>
            <a:r>
              <a:rPr lang="en-US" sz="1200" dirty="0" err="1">
                <a:latin typeface="Times New Roman" pitchFamily="18" charset="0"/>
                <a:cs typeface="Times New Roman" pitchFamily="18" charset="0"/>
              </a:rPr>
              <a:t>Yelabuga</a:t>
            </a:r>
            <a:r>
              <a:rPr lang="en-US" sz="1200" dirty="0">
                <a:latin typeface="Times New Roman" pitchFamily="18" charset="0"/>
                <a:cs typeface="Times New Roman" pitchFamily="18" charset="0"/>
              </a:rPr>
              <a:t>. At first it was called </a:t>
            </a:r>
            <a:r>
              <a:rPr lang="en-US" sz="1200" dirty="0" err="1">
                <a:latin typeface="Times New Roman" pitchFamily="18" charset="0"/>
                <a:cs typeface="Times New Roman" pitchFamily="18" charset="0"/>
              </a:rPr>
              <a:t>Chalinsky</a:t>
            </a:r>
            <a:r>
              <a:rPr lang="en-US" sz="1200" dirty="0">
                <a:latin typeface="Times New Roman" pitchFamily="18" charset="0"/>
                <a:cs typeface="Times New Roman" pitchFamily="18" charset="0"/>
              </a:rPr>
              <a:t>, later Brezhnev, and finally </a:t>
            </a:r>
            <a:r>
              <a:rPr lang="en-US" sz="1200" dirty="0" err="1">
                <a:latin typeface="Times New Roman" pitchFamily="18" charset="0"/>
                <a:cs typeface="Times New Roman" pitchFamily="18" charset="0"/>
              </a:rPr>
              <a:t>Naberezhnye</a:t>
            </a:r>
            <a:r>
              <a:rPr lang="en-US" sz="1200" dirty="0">
                <a:latin typeface="Times New Roman" pitchFamily="18" charset="0"/>
                <a:cs typeface="Times New Roman" pitchFamily="18" charset="0"/>
              </a:rPr>
              <a:t> </a:t>
            </a:r>
            <a:r>
              <a:rPr lang="en-US" sz="1200" dirty="0" err="1">
                <a:latin typeface="Times New Roman" pitchFamily="18" charset="0"/>
                <a:cs typeface="Times New Roman" pitchFamily="18" charset="0"/>
              </a:rPr>
              <a:t>Chelny</a:t>
            </a:r>
            <a:r>
              <a:rPr lang="en-US" sz="1200" dirty="0">
                <a:latin typeface="Times New Roman" pitchFamily="18" charset="0"/>
                <a:cs typeface="Times New Roman" pitchFamily="18" charset="0"/>
              </a:rPr>
              <a:t>.</a:t>
            </a:r>
          </a:p>
          <a:p>
            <a:r>
              <a:rPr lang="en-US" sz="1200" dirty="0">
                <a:latin typeface="Times New Roman" pitchFamily="18" charset="0"/>
                <a:cs typeface="Times New Roman" pitchFamily="18" charset="0"/>
              </a:rPr>
              <a:t>During the Civil War in 1918, the city became the scene of hostilities. Huge stocks of bread in 1919 began to be exported from </a:t>
            </a:r>
            <a:r>
              <a:rPr lang="en-US" sz="1200" dirty="0" err="1">
                <a:latin typeface="Times New Roman" pitchFamily="18" charset="0"/>
                <a:cs typeface="Times New Roman" pitchFamily="18" charset="0"/>
              </a:rPr>
              <a:t>Naberezhnye</a:t>
            </a:r>
            <a:r>
              <a:rPr lang="en-US" sz="1200" dirty="0">
                <a:latin typeface="Times New Roman" pitchFamily="18" charset="0"/>
                <a:cs typeface="Times New Roman" pitchFamily="18" charset="0"/>
              </a:rPr>
              <a:t> </a:t>
            </a:r>
            <a:r>
              <a:rPr lang="en-US" sz="1200" dirty="0" err="1">
                <a:latin typeface="Times New Roman" pitchFamily="18" charset="0"/>
                <a:cs typeface="Times New Roman" pitchFamily="18" charset="0"/>
              </a:rPr>
              <a:t>Chelny</a:t>
            </a:r>
            <a:r>
              <a:rPr lang="en-US" sz="1200" dirty="0">
                <a:latin typeface="Times New Roman" pitchFamily="18" charset="0"/>
                <a:cs typeface="Times New Roman" pitchFamily="18" charset="0"/>
              </a:rPr>
              <a:t>. After the establishment of Soviet power, for the first time in 1921, </a:t>
            </a:r>
            <a:r>
              <a:rPr lang="en-US" sz="1200" dirty="0" err="1">
                <a:latin typeface="Times New Roman" pitchFamily="18" charset="0"/>
                <a:cs typeface="Times New Roman" pitchFamily="18" charset="0"/>
              </a:rPr>
              <a:t>Naberezhnye</a:t>
            </a:r>
            <a:r>
              <a:rPr lang="en-US" sz="1200" dirty="0">
                <a:latin typeface="Times New Roman" pitchFamily="18" charset="0"/>
                <a:cs typeface="Times New Roman" pitchFamily="18" charset="0"/>
              </a:rPr>
              <a:t> </a:t>
            </a:r>
            <a:r>
              <a:rPr lang="en-US" sz="1200" dirty="0" err="1">
                <a:latin typeface="Times New Roman" pitchFamily="18" charset="0"/>
                <a:cs typeface="Times New Roman" pitchFamily="18" charset="0"/>
              </a:rPr>
              <a:t>Chelny</a:t>
            </a:r>
            <a:r>
              <a:rPr lang="en-US" sz="1200" dirty="0">
                <a:latin typeface="Times New Roman" pitchFamily="18" charset="0"/>
                <a:cs typeface="Times New Roman" pitchFamily="18" charset="0"/>
              </a:rPr>
              <a:t> was declared a city, but after a crop failure and the collapse of the economy, the city again became a village. For almost 10 years, from 1921 to 1930.</a:t>
            </a:r>
          </a:p>
          <a:p>
            <a:r>
              <a:rPr lang="en-US" sz="1200" dirty="0">
                <a:latin typeface="Times New Roman" pitchFamily="18" charset="0"/>
                <a:cs typeface="Times New Roman" pitchFamily="18" charset="0"/>
              </a:rPr>
              <a:t>In </a:t>
            </a:r>
            <a:r>
              <a:rPr lang="en-US" sz="1200" dirty="0" smtClean="0">
                <a:latin typeface="Times New Roman" pitchFamily="18" charset="0"/>
                <a:cs typeface="Times New Roman" pitchFamily="18" charset="0"/>
              </a:rPr>
              <a:t>1960 factories </a:t>
            </a:r>
            <a:r>
              <a:rPr lang="en-US" sz="1200" dirty="0">
                <a:latin typeface="Times New Roman" pitchFamily="18" charset="0"/>
                <a:cs typeface="Times New Roman" pitchFamily="18" charset="0"/>
              </a:rPr>
              <a:t>and hydroelectric power stations </a:t>
            </a:r>
            <a:r>
              <a:rPr lang="en-US" sz="1200" dirty="0" smtClean="0">
                <a:latin typeface="Times New Roman" pitchFamily="18" charset="0"/>
                <a:cs typeface="Times New Roman" pitchFamily="18" charset="0"/>
              </a:rPr>
              <a:t>began </a:t>
            </a:r>
            <a:r>
              <a:rPr lang="en-US" sz="1200" dirty="0">
                <a:latin typeface="Times New Roman" pitchFamily="18" charset="0"/>
                <a:cs typeface="Times New Roman" pitchFamily="18" charset="0"/>
              </a:rPr>
              <a:t>to </a:t>
            </a:r>
            <a:r>
              <a:rPr lang="en-US" sz="1200" dirty="0" smtClean="0">
                <a:latin typeface="Times New Roman" pitchFamily="18" charset="0"/>
                <a:cs typeface="Times New Roman" pitchFamily="18" charset="0"/>
              </a:rPr>
              <a:t>develop </a:t>
            </a:r>
            <a:r>
              <a:rPr lang="en-US" sz="1200" dirty="0">
                <a:latin typeface="Times New Roman" pitchFamily="18" charset="0"/>
                <a:cs typeface="Times New Roman" pitchFamily="18" charset="0"/>
              </a:rPr>
              <a:t>in the </a:t>
            </a:r>
            <a:r>
              <a:rPr lang="en-US" sz="1200" dirty="0" smtClean="0">
                <a:latin typeface="Times New Roman" pitchFamily="18" charset="0"/>
                <a:cs typeface="Times New Roman" pitchFamily="18" charset="0"/>
              </a:rPr>
              <a:t>city. Only </a:t>
            </a:r>
            <a:r>
              <a:rPr lang="en-US" sz="1200" dirty="0">
                <a:latin typeface="Times New Roman" pitchFamily="18" charset="0"/>
                <a:cs typeface="Times New Roman" pitchFamily="18" charset="0"/>
              </a:rPr>
              <a:t>in December </a:t>
            </a:r>
            <a:r>
              <a:rPr lang="en-US" sz="1200" dirty="0" smtClean="0">
                <a:latin typeface="Times New Roman" pitchFamily="18" charset="0"/>
                <a:cs typeface="Times New Roman" pitchFamily="18" charset="0"/>
              </a:rPr>
              <a:t>1960 the </a:t>
            </a:r>
            <a:r>
              <a:rPr lang="en-US" sz="1200" dirty="0">
                <a:latin typeface="Times New Roman" pitchFamily="18" charset="0"/>
                <a:cs typeface="Times New Roman" pitchFamily="18" charset="0"/>
              </a:rPr>
              <a:t>construction of the Kama Automobile Plant (</a:t>
            </a:r>
            <a:r>
              <a:rPr lang="en-US" sz="1200" dirty="0" err="1">
                <a:latin typeface="Times New Roman" pitchFamily="18" charset="0"/>
                <a:cs typeface="Times New Roman" pitchFamily="18" charset="0"/>
              </a:rPr>
              <a:t>KamAZ</a:t>
            </a:r>
            <a:r>
              <a:rPr lang="en-US" sz="1200" dirty="0">
                <a:latin typeface="Times New Roman" pitchFamily="18" charset="0"/>
                <a:cs typeface="Times New Roman" pitchFamily="18" charset="0"/>
              </a:rPr>
              <a:t>) began.</a:t>
            </a:r>
          </a:p>
          <a:p>
            <a:endParaRPr lang="ru-RU" dirty="0"/>
          </a:p>
        </p:txBody>
      </p:sp>
      <p:pic>
        <p:nvPicPr>
          <p:cNvPr id="2050" name="Picture 2"/>
          <p:cNvPicPr>
            <a:picLocks noGrp="1" noChangeAspect="1" noChangeArrowheads="1"/>
          </p:cNvPicPr>
          <p:nvPr>
            <p:ph type="pic" idx="1"/>
          </p:nvPr>
        </p:nvPicPr>
        <p:blipFill>
          <a:blip r:embed="rId2" cstate="print">
            <a:extLst>
              <a:ext uri="{28A0092B-C50C-407E-A947-70E740481C1C}">
                <a14:useLocalDpi xmlns:a14="http://schemas.microsoft.com/office/drawing/2010/main" val="0"/>
              </a:ext>
            </a:extLst>
          </a:blip>
          <a:srcRect l="22255" r="22255"/>
          <a:stretch>
            <a:fillRect/>
          </a:stretch>
        </p:blipFill>
        <p:spPr bwMode="auto">
          <a:xfrm>
            <a:off x="323850" y="692150"/>
            <a:ext cx="2519958" cy="453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827728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92696"/>
            <a:ext cx="8229600" cy="1154392"/>
          </a:xfrm>
        </p:spPr>
        <p:txBody>
          <a:bodyPr>
            <a:normAutofit/>
          </a:bodyPr>
          <a:lstStyle/>
          <a:p>
            <a:pPr algn="ctr"/>
            <a:r>
              <a:rPr lang="en-US" sz="3100" dirty="0" smtClean="0"/>
              <a:t>INDUSTRY</a:t>
            </a:r>
            <a:endParaRPr lang="ru-RU" sz="3100" dirty="0"/>
          </a:p>
        </p:txBody>
      </p:sp>
      <p:sp>
        <p:nvSpPr>
          <p:cNvPr id="3" name="Объект 2"/>
          <p:cNvSpPr>
            <a:spLocks noGrp="1"/>
          </p:cNvSpPr>
          <p:nvPr>
            <p:ph idx="1"/>
          </p:nvPr>
        </p:nvSpPr>
        <p:spPr/>
        <p:txBody>
          <a:bodyPr>
            <a:normAutofit/>
          </a:bodyPr>
          <a:lstStyle/>
          <a:p>
            <a:pPr marL="0" indent="0">
              <a:buNone/>
            </a:pPr>
            <a:r>
              <a:rPr lang="en-US" sz="1200" dirty="0" err="1">
                <a:latin typeface="Times New Roman" pitchFamily="18" charset="0"/>
                <a:cs typeface="Times New Roman" pitchFamily="18" charset="0"/>
              </a:rPr>
              <a:t>Naberezhnye</a:t>
            </a:r>
            <a:r>
              <a:rPr lang="en-US" sz="1200" dirty="0">
                <a:latin typeface="Times New Roman" pitchFamily="18" charset="0"/>
                <a:cs typeface="Times New Roman" pitchFamily="18" charset="0"/>
              </a:rPr>
              <a:t> </a:t>
            </a:r>
            <a:r>
              <a:rPr lang="en-US" sz="1200" dirty="0" err="1">
                <a:latin typeface="Times New Roman" pitchFamily="18" charset="0"/>
                <a:cs typeface="Times New Roman" pitchFamily="18" charset="0"/>
              </a:rPr>
              <a:t>Chelny</a:t>
            </a:r>
            <a:r>
              <a:rPr lang="en-US" sz="1200" dirty="0">
                <a:latin typeface="Times New Roman" pitchFamily="18" charset="0"/>
                <a:cs typeface="Times New Roman" pitchFamily="18" charset="0"/>
              </a:rPr>
              <a:t> is a large industrial center on the </a:t>
            </a:r>
            <a:r>
              <a:rPr lang="en-US" sz="1200" dirty="0" smtClean="0">
                <a:latin typeface="Times New Roman" pitchFamily="18" charset="0"/>
                <a:cs typeface="Times New Roman" pitchFamily="18" charset="0"/>
              </a:rPr>
              <a:t>Kama River</a:t>
            </a:r>
            <a:r>
              <a:rPr lang="ru-RU" sz="1200" dirty="0" smtClean="0">
                <a:latin typeface="Times New Roman" pitchFamily="18" charset="0"/>
                <a:cs typeface="Times New Roman" pitchFamily="18" charset="0"/>
              </a:rPr>
              <a:t> </a:t>
            </a:r>
            <a:r>
              <a:rPr lang="en-US" sz="1200" dirty="0" smtClean="0">
                <a:latin typeface="Times New Roman" pitchFamily="18" charset="0"/>
                <a:cs typeface="Times New Roman" pitchFamily="18" charset="0"/>
              </a:rPr>
              <a:t>. </a:t>
            </a:r>
            <a:r>
              <a:rPr lang="en-US" sz="1200" dirty="0">
                <a:latin typeface="Times New Roman" pitchFamily="18" charset="0"/>
                <a:cs typeface="Times New Roman" pitchFamily="18" charset="0"/>
              </a:rPr>
              <a:t>The following industries have received the greatest development: mechanical engineering, electric power industry, construction industry, food and processing industry. The main enterprise of </a:t>
            </a:r>
            <a:r>
              <a:rPr lang="en-US" sz="1200" dirty="0" err="1">
                <a:latin typeface="Times New Roman" pitchFamily="18" charset="0"/>
                <a:cs typeface="Times New Roman" pitchFamily="18" charset="0"/>
              </a:rPr>
              <a:t>Naberezhnye</a:t>
            </a:r>
            <a:r>
              <a:rPr lang="en-US" sz="1200" dirty="0">
                <a:latin typeface="Times New Roman" pitchFamily="18" charset="0"/>
                <a:cs typeface="Times New Roman" pitchFamily="18" charset="0"/>
              </a:rPr>
              <a:t> </a:t>
            </a:r>
            <a:r>
              <a:rPr lang="en-US" sz="1200" dirty="0" err="1">
                <a:latin typeface="Times New Roman" pitchFamily="18" charset="0"/>
                <a:cs typeface="Times New Roman" pitchFamily="18" charset="0"/>
              </a:rPr>
              <a:t>Chelny</a:t>
            </a:r>
            <a:r>
              <a:rPr lang="en-US" sz="1200" dirty="0">
                <a:latin typeface="Times New Roman" pitchFamily="18" charset="0"/>
                <a:cs typeface="Times New Roman" pitchFamily="18" charset="0"/>
              </a:rPr>
              <a:t> is the Kama Automobile </a:t>
            </a:r>
            <a:r>
              <a:rPr lang="en-US" sz="1200" dirty="0" smtClean="0">
                <a:latin typeface="Times New Roman" pitchFamily="18" charset="0"/>
                <a:cs typeface="Times New Roman" pitchFamily="18" charset="0"/>
              </a:rPr>
              <a:t>Plant</a:t>
            </a:r>
            <a:r>
              <a:rPr lang="en-US" sz="1200" dirty="0">
                <a:latin typeface="Times New Roman" pitchFamily="18" charset="0"/>
                <a:cs typeface="Times New Roman" pitchFamily="18" charset="0"/>
              </a:rPr>
              <a:t>, which accounts for almost three-quarters of the industrial output produced in the city</a:t>
            </a:r>
            <a:r>
              <a:rPr lang="en-US" sz="1200" dirty="0" smtClean="0">
                <a:latin typeface="Times New Roman" pitchFamily="18" charset="0"/>
                <a:cs typeface="Times New Roman" pitchFamily="18" charset="0"/>
              </a:rPr>
              <a:t>.</a:t>
            </a:r>
          </a:p>
          <a:p>
            <a:pPr marL="0" indent="0">
              <a:buNone/>
            </a:pPr>
            <a:endParaRPr lang="ru-RU" sz="1400" dirty="0"/>
          </a:p>
        </p:txBody>
      </p:sp>
      <p:pic>
        <p:nvPicPr>
          <p:cNvPr id="4" name="Picture 2"/>
          <p:cNvPicPr>
            <a:picLocks noChangeAspect="1" noChangeArrowheads="1"/>
          </p:cNvPicPr>
          <p:nvPr/>
        </p:nvPicPr>
        <p:blipFill>
          <a:blip r:embed="rId2" cstate="print"/>
          <a:srcRect/>
          <a:stretch>
            <a:fillRect/>
          </a:stretch>
        </p:blipFill>
        <p:spPr bwMode="auto">
          <a:xfrm>
            <a:off x="539552" y="2924944"/>
            <a:ext cx="8136904" cy="3672408"/>
          </a:xfrm>
          <a:prstGeom prst="rect">
            <a:avLst/>
          </a:prstGeom>
          <a:noFill/>
          <a:ln w="9525">
            <a:noFill/>
            <a:miter lim="800000"/>
            <a:headEnd/>
            <a:tailEnd/>
          </a:ln>
        </p:spPr>
      </p:pic>
    </p:spTree>
    <p:extLst>
      <p:ext uri="{BB962C8B-B14F-4D97-AF65-F5344CB8AC3E}">
        <p14:creationId xmlns:p14="http://schemas.microsoft.com/office/powerpoint/2010/main" val="150840180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908720"/>
            <a:ext cx="7990656" cy="538384"/>
          </a:xfrm>
        </p:spPr>
        <p:txBody>
          <a:bodyPr/>
          <a:lstStyle/>
          <a:p>
            <a:pPr algn="ctr"/>
            <a:r>
              <a:rPr lang="en-US" i="1" dirty="0"/>
              <a:t>ATTRACTIONS OF CHELNY</a:t>
            </a:r>
            <a:endParaRPr lang="ru-RU" i="1" dirty="0"/>
          </a:p>
        </p:txBody>
      </p:sp>
      <p:sp>
        <p:nvSpPr>
          <p:cNvPr id="7" name="Текст 6"/>
          <p:cNvSpPr>
            <a:spLocks noGrp="1"/>
          </p:cNvSpPr>
          <p:nvPr>
            <p:ph type="body" idx="2"/>
          </p:nvPr>
        </p:nvSpPr>
        <p:spPr/>
        <p:txBody>
          <a:bodyPr>
            <a:normAutofit/>
          </a:bodyPr>
          <a:lstStyle/>
          <a:p>
            <a:endParaRPr lang="en-US" sz="1200" dirty="0" smtClean="0">
              <a:latin typeface="Times New Roman" pitchFamily="18" charset="0"/>
              <a:cs typeface="Times New Roman" pitchFamily="18" charset="0"/>
            </a:endParaRPr>
          </a:p>
          <a:p>
            <a:endParaRPr lang="en-US" sz="1200" dirty="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endParaRPr lang="en-US" sz="1200" dirty="0">
              <a:latin typeface="Times New Roman" pitchFamily="18" charset="0"/>
              <a:cs typeface="Times New Roman" pitchFamily="18" charset="0"/>
            </a:endParaRPr>
          </a:p>
          <a:p>
            <a:endParaRPr lang="en-US" sz="1200" b="1" dirty="0" smtClean="0">
              <a:latin typeface="Times New Roman" pitchFamily="18" charset="0"/>
              <a:cs typeface="Times New Roman" pitchFamily="18" charset="0"/>
            </a:endParaRPr>
          </a:p>
          <a:p>
            <a:r>
              <a:rPr lang="en-US" sz="1200" b="1" dirty="0" smtClean="0">
                <a:latin typeface="Times New Roman" pitchFamily="18" charset="0"/>
                <a:cs typeface="Times New Roman" pitchFamily="18" charset="0"/>
              </a:rPr>
              <a:t>MOSQUE TAUBE</a:t>
            </a:r>
          </a:p>
          <a:p>
            <a:endParaRPr lang="en-US" sz="1200" b="1" dirty="0">
              <a:latin typeface="Times New Roman" pitchFamily="18" charset="0"/>
              <a:cs typeface="Times New Roman" pitchFamily="18" charset="0"/>
            </a:endParaRPr>
          </a:p>
          <a:p>
            <a:r>
              <a:rPr lang="en-US" sz="1200" dirty="0">
                <a:latin typeface="Times New Roman" pitchFamily="18" charset="0"/>
                <a:cs typeface="Times New Roman" pitchFamily="18" charset="0"/>
              </a:rPr>
              <a:t>This is the largest mosque in </a:t>
            </a:r>
            <a:r>
              <a:rPr lang="en-US" sz="1200" dirty="0" err="1">
                <a:latin typeface="Times New Roman" pitchFamily="18" charset="0"/>
                <a:cs typeface="Times New Roman" pitchFamily="18" charset="0"/>
              </a:rPr>
              <a:t>Naberezhnye</a:t>
            </a:r>
            <a:r>
              <a:rPr lang="en-US" sz="1200" dirty="0">
                <a:latin typeface="Times New Roman" pitchFamily="18" charset="0"/>
                <a:cs typeface="Times New Roman" pitchFamily="18" charset="0"/>
              </a:rPr>
              <a:t> </a:t>
            </a:r>
            <a:r>
              <a:rPr lang="en-US" sz="1200" dirty="0" err="1">
                <a:latin typeface="Times New Roman" pitchFamily="18" charset="0"/>
                <a:cs typeface="Times New Roman" pitchFamily="18" charset="0"/>
              </a:rPr>
              <a:t>Chelny</a:t>
            </a:r>
            <a:r>
              <a:rPr lang="en-US" sz="1200" dirty="0">
                <a:latin typeface="Times New Roman" pitchFamily="18" charset="0"/>
                <a:cs typeface="Times New Roman" pitchFamily="18" charset="0"/>
              </a:rPr>
              <a:t>. It was built from 1989 to 1992 with donations.</a:t>
            </a:r>
          </a:p>
          <a:p>
            <a:r>
              <a:rPr lang="en-US" sz="1200" dirty="0">
                <a:latin typeface="Times New Roman" pitchFamily="18" charset="0"/>
                <a:cs typeface="Times New Roman" pitchFamily="18" charset="0"/>
              </a:rPr>
              <a:t>The opening of the mosque was in honor of the 1100th anniversary of the adoption of the Muslim faith. The mosque makes a bright, festive impression.</a:t>
            </a:r>
          </a:p>
          <a:p>
            <a:r>
              <a:rPr lang="en-US" sz="1200" dirty="0">
                <a:latin typeface="Times New Roman" pitchFamily="18" charset="0"/>
                <a:cs typeface="Times New Roman" pitchFamily="18" charset="0"/>
              </a:rPr>
              <a:t>The mosque is located on the banks of the Kama and is clearly visible from afar. Often printed on postcards and magnets as one of the main symbols of the city</a:t>
            </a:r>
            <a:r>
              <a:rPr lang="en-US" sz="1200" dirty="0" smtClean="0">
                <a:latin typeface="Times New Roman" pitchFamily="18" charset="0"/>
                <a:cs typeface="Times New Roman" pitchFamily="18" charset="0"/>
              </a:rPr>
              <a:t>.</a:t>
            </a:r>
            <a:endParaRPr lang="en-US" sz="1200" dirty="0">
              <a:latin typeface="Times New Roman" pitchFamily="18" charset="0"/>
              <a:cs typeface="Times New Roman" pitchFamily="18" charset="0"/>
            </a:endParaRPr>
          </a:p>
        </p:txBody>
      </p:sp>
      <p:pic>
        <p:nvPicPr>
          <p:cNvPr id="3074"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844925" y="1676400"/>
            <a:ext cx="45720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526482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Текст 2"/>
          <p:cNvSpPr>
            <a:spLocks noGrp="1"/>
          </p:cNvSpPr>
          <p:nvPr>
            <p:ph type="body" idx="2"/>
          </p:nvPr>
        </p:nvSpPr>
        <p:spPr/>
        <p:txBody>
          <a:bodyPr/>
          <a:lstStyle/>
          <a:p>
            <a:endParaRPr lang="en-US" sz="1200" dirty="0" smtClean="0">
              <a:latin typeface="Times New Roman" pitchFamily="18" charset="0"/>
              <a:cs typeface="Times New Roman" pitchFamily="18" charset="0"/>
            </a:endParaRPr>
          </a:p>
          <a:p>
            <a:endParaRPr lang="en-US" sz="1200" dirty="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r>
              <a:rPr lang="en-US" sz="1200" b="1" dirty="0" smtClean="0">
                <a:latin typeface="Times New Roman" pitchFamily="18" charset="0"/>
                <a:cs typeface="Times New Roman" pitchFamily="18" charset="0"/>
              </a:rPr>
              <a:t>ART GALLERY</a:t>
            </a:r>
          </a:p>
          <a:p>
            <a:endParaRPr lang="en-US" sz="1200" b="1" dirty="0">
              <a:latin typeface="Times New Roman" pitchFamily="18" charset="0"/>
              <a:cs typeface="Times New Roman" pitchFamily="18" charset="0"/>
            </a:endParaRPr>
          </a:p>
          <a:p>
            <a:r>
              <a:rPr lang="en-US" sz="1200" dirty="0">
                <a:latin typeface="Times New Roman" pitchFamily="18" charset="0"/>
                <a:cs typeface="Times New Roman" pitchFamily="18" charset="0"/>
              </a:rPr>
              <a:t>It was opened in 1980 and since then has been an important educational and cultural center of the city. The gallery's collection contains hundreds of paintings and graphic works, examples of sculpture and arts and crafts.</a:t>
            </a:r>
          </a:p>
          <a:p>
            <a:r>
              <a:rPr lang="en-US" sz="1200" dirty="0">
                <a:latin typeface="Times New Roman" pitchFamily="18" charset="0"/>
                <a:cs typeface="Times New Roman" pitchFamily="18" charset="0"/>
              </a:rPr>
              <a:t>The museum hosts exhibitions of both famous masters and emerging authors. Gallery staff conduct tours of the city with a visit to the sculptural works of the outstanding Russian figure </a:t>
            </a:r>
            <a:r>
              <a:rPr lang="en-US" sz="1200" dirty="0" err="1">
                <a:latin typeface="Times New Roman" pitchFamily="18" charset="0"/>
                <a:cs typeface="Times New Roman" pitchFamily="18" charset="0"/>
              </a:rPr>
              <a:t>Ildar</a:t>
            </a:r>
            <a:r>
              <a:rPr lang="en-US" sz="1200" dirty="0">
                <a:latin typeface="Times New Roman" pitchFamily="18" charset="0"/>
                <a:cs typeface="Times New Roman" pitchFamily="18" charset="0"/>
              </a:rPr>
              <a:t> </a:t>
            </a:r>
            <a:r>
              <a:rPr lang="en-US" sz="1200" dirty="0" err="1">
                <a:latin typeface="Times New Roman" pitchFamily="18" charset="0"/>
                <a:cs typeface="Times New Roman" pitchFamily="18" charset="0"/>
              </a:rPr>
              <a:t>Khanov</a:t>
            </a:r>
            <a:r>
              <a:rPr lang="en-US" sz="1200" dirty="0">
                <a:latin typeface="Times New Roman" pitchFamily="18" charset="0"/>
                <a:cs typeface="Times New Roman" pitchFamily="18" charset="0"/>
              </a:rPr>
              <a:t>. The museum often hosts literary evenings and meetings with famous artists</a:t>
            </a:r>
            <a:r>
              <a:rPr lang="en-US" dirty="0" smtClean="0"/>
              <a:t>.</a:t>
            </a:r>
            <a:endParaRPr lang="en-US" dirty="0"/>
          </a:p>
        </p:txBody>
      </p:sp>
      <p:pic>
        <p:nvPicPr>
          <p:cNvPr id="4098"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563888" y="1052736"/>
            <a:ext cx="5111750" cy="5184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297828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2"/>
          </p:nvPr>
        </p:nvSpPr>
        <p:spPr/>
        <p:txBody>
          <a:bodyPr/>
          <a:lstStyle/>
          <a:p>
            <a:r>
              <a:rPr lang="en-US" sz="1200" b="1" dirty="0" smtClean="0">
                <a:latin typeface="Times New Roman" pitchFamily="18" charset="0"/>
                <a:cs typeface="Times New Roman" pitchFamily="18" charset="0"/>
              </a:rPr>
              <a:t>MUSEUM </a:t>
            </a:r>
            <a:r>
              <a:rPr lang="en-US" sz="1200" b="1" dirty="0">
                <a:latin typeface="Times New Roman" pitchFamily="18" charset="0"/>
                <a:cs typeface="Times New Roman" pitchFamily="18" charset="0"/>
              </a:rPr>
              <a:t>OF THE HISTORY OF </a:t>
            </a:r>
            <a:r>
              <a:rPr lang="en-US" sz="1200" b="1" dirty="0" smtClean="0">
                <a:latin typeface="Times New Roman" pitchFamily="18" charset="0"/>
                <a:cs typeface="Times New Roman" pitchFamily="18" charset="0"/>
              </a:rPr>
              <a:t>KAMAZ</a:t>
            </a:r>
          </a:p>
          <a:p>
            <a:endParaRPr lang="en-US" sz="1200" b="1" dirty="0">
              <a:latin typeface="Times New Roman" pitchFamily="18" charset="0"/>
              <a:cs typeface="Times New Roman" pitchFamily="18" charset="0"/>
            </a:endParaRPr>
          </a:p>
          <a:p>
            <a:r>
              <a:rPr lang="en-US" sz="1200" dirty="0">
                <a:latin typeface="Times New Roman" pitchFamily="18" charset="0"/>
                <a:cs typeface="Times New Roman" pitchFamily="18" charset="0"/>
              </a:rPr>
              <a:t>By the end of 2019, it is planned to open the first museum of the KAMAZ enterprise. An area of more than 5,000 square meters was allotted for it. Its creation is dedicated to the 50th anniversary of the founding of the plant.</a:t>
            </a:r>
          </a:p>
          <a:p>
            <a:r>
              <a:rPr lang="en-US" sz="1200" dirty="0">
                <a:latin typeface="Times New Roman" pitchFamily="18" charset="0"/>
                <a:cs typeface="Times New Roman" pitchFamily="18" charset="0"/>
              </a:rPr>
              <a:t>At present, KAMAZ is a huge network of enterprises located in many cities of Russia and abroad, but the main production is still concentrated in </a:t>
            </a:r>
            <a:r>
              <a:rPr lang="en-US" sz="1200" dirty="0" err="1">
                <a:latin typeface="Times New Roman" pitchFamily="18" charset="0"/>
                <a:cs typeface="Times New Roman" pitchFamily="18" charset="0"/>
              </a:rPr>
              <a:t>Naberezhnye</a:t>
            </a:r>
            <a:r>
              <a:rPr lang="en-US" sz="1200" dirty="0">
                <a:latin typeface="Times New Roman" pitchFamily="18" charset="0"/>
                <a:cs typeface="Times New Roman" pitchFamily="18" charset="0"/>
              </a:rPr>
              <a:t> </a:t>
            </a:r>
            <a:r>
              <a:rPr lang="en-US" sz="1200" dirty="0" err="1">
                <a:latin typeface="Times New Roman" pitchFamily="18" charset="0"/>
                <a:cs typeface="Times New Roman" pitchFamily="18" charset="0"/>
              </a:rPr>
              <a:t>Chelny</a:t>
            </a:r>
            <a:r>
              <a:rPr lang="en-US" sz="1200" dirty="0">
                <a:latin typeface="Times New Roman" pitchFamily="18" charset="0"/>
                <a:cs typeface="Times New Roman" pitchFamily="18" charset="0"/>
              </a:rPr>
              <a:t>. It is expected that the museum will display samples of equipment produced over the years of the enterprise's existence, and interactive attractions will be organized for children.</a:t>
            </a:r>
          </a:p>
          <a:p>
            <a:endParaRPr lang="ru-RU" dirty="0"/>
          </a:p>
        </p:txBody>
      </p:sp>
      <p:pic>
        <p:nvPicPr>
          <p:cNvPr id="5122" name="Picture 2"/>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3563888" y="908720"/>
            <a:ext cx="5111750" cy="554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9330785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2"/>
          </p:nvPr>
        </p:nvSpPr>
        <p:spPr/>
        <p:txBody>
          <a:bodyPr/>
          <a:lstStyle/>
          <a:p>
            <a:endParaRPr lang="en-US" dirty="0"/>
          </a:p>
          <a:p>
            <a:endParaRPr lang="en-US" dirty="0" smtClean="0"/>
          </a:p>
          <a:p>
            <a:r>
              <a:rPr lang="en-US" dirty="0" smtClean="0"/>
              <a:t> </a:t>
            </a:r>
            <a:r>
              <a:rPr lang="en-US" sz="1200" b="1" dirty="0" smtClean="0">
                <a:latin typeface="Times New Roman" pitchFamily="18" charset="0"/>
                <a:cs typeface="Times New Roman" pitchFamily="18" charset="0"/>
              </a:rPr>
              <a:t>MOTHERLAND</a:t>
            </a:r>
          </a:p>
          <a:p>
            <a:endParaRPr lang="en-US" sz="1200" b="1" dirty="0">
              <a:latin typeface="Times New Roman" pitchFamily="18" charset="0"/>
              <a:cs typeface="Times New Roman" pitchFamily="18" charset="0"/>
            </a:endParaRPr>
          </a:p>
          <a:p>
            <a:r>
              <a:rPr lang="en-US" sz="1200" dirty="0">
                <a:latin typeface="Times New Roman" pitchFamily="18" charset="0"/>
                <a:cs typeface="Times New Roman" pitchFamily="18" charset="0"/>
              </a:rPr>
              <a:t>The main military monument in the city, dedicated to the Great Patriotic War. It was opened in 1975. The author I. </a:t>
            </a:r>
            <a:r>
              <a:rPr lang="en-US" sz="1200" dirty="0" err="1">
                <a:latin typeface="Times New Roman" pitchFamily="18" charset="0"/>
                <a:cs typeface="Times New Roman" pitchFamily="18" charset="0"/>
              </a:rPr>
              <a:t>Khanov</a:t>
            </a:r>
            <a:r>
              <a:rPr lang="en-US" sz="1200" dirty="0">
                <a:latin typeface="Times New Roman" pitchFamily="18" charset="0"/>
                <a:cs typeface="Times New Roman" pitchFamily="18" charset="0"/>
              </a:rPr>
              <a:t> presented the "Motherland mother" in the form of a Phoenix bird in flight.</a:t>
            </a:r>
          </a:p>
          <a:p>
            <a:r>
              <a:rPr lang="en-US" sz="1200" dirty="0">
                <a:latin typeface="Times New Roman" pitchFamily="18" charset="0"/>
                <a:cs typeface="Times New Roman" pitchFamily="18" charset="0"/>
              </a:rPr>
              <a:t>In one rapidly growing bird rushing forward there is a sword, in the other it blesses the children for a just battle. The tense, dynamic figure sharply breaks space and time, expressing the enduring significance of the people's feat.</a:t>
            </a:r>
          </a:p>
          <a:p>
            <a:r>
              <a:rPr lang="en-US" sz="1200" dirty="0">
                <a:latin typeface="Times New Roman" pitchFamily="18" charset="0"/>
                <a:cs typeface="Times New Roman" pitchFamily="18" charset="0"/>
              </a:rPr>
              <a:t>The military complex also includes its own eternal flame.</a:t>
            </a:r>
          </a:p>
          <a:p>
            <a:endParaRPr lang="ru-RU" dirty="0"/>
          </a:p>
        </p:txBody>
      </p:sp>
      <p:pic>
        <p:nvPicPr>
          <p:cNvPr id="6146"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563888" y="980728"/>
            <a:ext cx="5111750" cy="5184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425072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2"/>
          </p:nvPr>
        </p:nvSpPr>
        <p:spPr/>
        <p:txBody>
          <a:bodyPr>
            <a:normAutofit/>
          </a:bodyPr>
          <a:lstStyle/>
          <a:p>
            <a:r>
              <a:rPr lang="en-US" sz="1200" b="1" dirty="0" smtClean="0">
                <a:latin typeface="Times New Roman" pitchFamily="18" charset="0"/>
                <a:cs typeface="Times New Roman" pitchFamily="18" charset="0"/>
              </a:rPr>
              <a:t>MUSA </a:t>
            </a:r>
            <a:r>
              <a:rPr lang="en-US" sz="1200" b="1" dirty="0">
                <a:latin typeface="Times New Roman" pitchFamily="18" charset="0"/>
                <a:cs typeface="Times New Roman" pitchFamily="18" charset="0"/>
              </a:rPr>
              <a:t>JALIL MEMORIAL </a:t>
            </a:r>
            <a:r>
              <a:rPr lang="en-US" sz="1200" b="1" dirty="0" smtClean="0">
                <a:latin typeface="Times New Roman" pitchFamily="18" charset="0"/>
                <a:cs typeface="Times New Roman" pitchFamily="18" charset="0"/>
              </a:rPr>
              <a:t>COMPLEX</a:t>
            </a:r>
          </a:p>
          <a:p>
            <a:endParaRPr lang="en-US" sz="1200" b="1" dirty="0">
              <a:latin typeface="Times New Roman" pitchFamily="18" charset="0"/>
              <a:cs typeface="Times New Roman" pitchFamily="18" charset="0"/>
            </a:endParaRPr>
          </a:p>
          <a:p>
            <a:r>
              <a:rPr lang="en-US" sz="1200" dirty="0">
                <a:latin typeface="Times New Roman" pitchFamily="18" charset="0"/>
                <a:cs typeface="Times New Roman" pitchFamily="18" charset="0"/>
              </a:rPr>
              <a:t>Musa </a:t>
            </a:r>
            <a:r>
              <a:rPr lang="en-US" sz="1200" dirty="0" err="1">
                <a:latin typeface="Times New Roman" pitchFamily="18" charset="0"/>
                <a:cs typeface="Times New Roman" pitchFamily="18" charset="0"/>
              </a:rPr>
              <a:t>Jalil</a:t>
            </a:r>
            <a:r>
              <a:rPr lang="en-US" sz="1200" dirty="0">
                <a:latin typeface="Times New Roman" pitchFamily="18" charset="0"/>
                <a:cs typeface="Times New Roman" pitchFamily="18" charset="0"/>
              </a:rPr>
              <a:t> is a war correspondent, a brave anti-fascist hero, a poet. The memory of him was immortalized in 1985 by the erection of a memorial complex in honor of his name. The alley leads to the central part of the memorial, where M. </a:t>
            </a:r>
            <a:r>
              <a:rPr lang="en-US" sz="1200" dirty="0" err="1">
                <a:latin typeface="Times New Roman" pitchFamily="18" charset="0"/>
                <a:cs typeface="Times New Roman" pitchFamily="18" charset="0"/>
              </a:rPr>
              <a:t>Jalil</a:t>
            </a:r>
            <a:r>
              <a:rPr lang="en-US" sz="1200" dirty="0">
                <a:latin typeface="Times New Roman" pitchFamily="18" charset="0"/>
                <a:cs typeface="Times New Roman" pitchFamily="18" charset="0"/>
              </a:rPr>
              <a:t> is on a hill.</a:t>
            </a:r>
          </a:p>
          <a:p>
            <a:r>
              <a:rPr lang="en-US" sz="1200" dirty="0">
                <a:latin typeface="Times New Roman" pitchFamily="18" charset="0"/>
                <a:cs typeface="Times New Roman" pitchFamily="18" charset="0"/>
              </a:rPr>
              <a:t>The authors of the monument, </a:t>
            </a:r>
            <a:r>
              <a:rPr lang="en-US" sz="1200" dirty="0" err="1">
                <a:latin typeface="Times New Roman" pitchFamily="18" charset="0"/>
                <a:cs typeface="Times New Roman" pitchFamily="18" charset="0"/>
              </a:rPr>
              <a:t>Zimin</a:t>
            </a:r>
            <a:r>
              <a:rPr lang="en-US" sz="1200" dirty="0">
                <a:latin typeface="Times New Roman" pitchFamily="18" charset="0"/>
                <a:cs typeface="Times New Roman" pitchFamily="18" charset="0"/>
              </a:rPr>
              <a:t> and Ivanov, tried to convey fearlessness in relation to the enemy and love for the Motherland in his appearance. Around the monument area with green spaces and benches. It is always quiet and calm here. People come to honor the memory of the national hero who gave his life for their peaceful future.</a:t>
            </a:r>
          </a:p>
          <a:p>
            <a:endParaRPr lang="ru-RU" dirty="0"/>
          </a:p>
        </p:txBody>
      </p:sp>
      <p:pic>
        <p:nvPicPr>
          <p:cNvPr id="7170"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211960" y="1700808"/>
            <a:ext cx="3744416" cy="447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814304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3600" dirty="0"/>
              <a:t>INTERESTING </a:t>
            </a:r>
            <a:r>
              <a:rPr lang="en-US" sz="3600" dirty="0" smtClean="0"/>
              <a:t>FACTS</a:t>
            </a:r>
            <a:endParaRPr lang="ru-RU" sz="3600" dirty="0"/>
          </a:p>
        </p:txBody>
      </p:sp>
      <p:sp>
        <p:nvSpPr>
          <p:cNvPr id="3" name="Объект 2"/>
          <p:cNvSpPr>
            <a:spLocks noGrp="1"/>
          </p:cNvSpPr>
          <p:nvPr>
            <p:ph idx="1"/>
          </p:nvPr>
        </p:nvSpPr>
        <p:spPr>
          <a:xfrm>
            <a:off x="457200" y="1988840"/>
            <a:ext cx="8229600" cy="4335760"/>
          </a:xfrm>
        </p:spPr>
        <p:txBody>
          <a:bodyPr>
            <a:normAutofit/>
          </a:bodyPr>
          <a:lstStyle/>
          <a:p>
            <a:pPr marL="0" indent="0">
              <a:buNone/>
            </a:pPr>
            <a:endParaRPr lang="en-US" sz="1400" dirty="0" smtClean="0"/>
          </a:p>
          <a:p>
            <a:r>
              <a:rPr lang="en-US" sz="1400" dirty="0" smtClean="0"/>
              <a:t>  </a:t>
            </a:r>
            <a:r>
              <a:rPr lang="en-US" sz="1200" dirty="0" err="1" smtClean="0">
                <a:latin typeface="Times New Roman" pitchFamily="18" charset="0"/>
                <a:cs typeface="Times New Roman" pitchFamily="18" charset="0"/>
              </a:rPr>
              <a:t>Naberezhnye</a:t>
            </a:r>
            <a:r>
              <a:rPr lang="en-US" sz="1200" dirty="0" smtClean="0">
                <a:latin typeface="Times New Roman" pitchFamily="18" charset="0"/>
                <a:cs typeface="Times New Roman" pitchFamily="18" charset="0"/>
              </a:rPr>
              <a:t> </a:t>
            </a:r>
            <a:r>
              <a:rPr lang="en-US" sz="1200" dirty="0" err="1">
                <a:latin typeface="Times New Roman" pitchFamily="18" charset="0"/>
                <a:cs typeface="Times New Roman" pitchFamily="18" charset="0"/>
              </a:rPr>
              <a:t>Chelny</a:t>
            </a:r>
            <a:r>
              <a:rPr lang="en-US" sz="1200" dirty="0">
                <a:latin typeface="Times New Roman" pitchFamily="18" charset="0"/>
                <a:cs typeface="Times New Roman" pitchFamily="18" charset="0"/>
              </a:rPr>
              <a:t> is the second most populous city in the Republic of </a:t>
            </a:r>
            <a:r>
              <a:rPr lang="en-US" sz="1200" dirty="0" err="1">
                <a:latin typeface="Times New Roman" pitchFamily="18" charset="0"/>
                <a:cs typeface="Times New Roman" pitchFamily="18" charset="0"/>
              </a:rPr>
              <a:t>Tatarstan</a:t>
            </a:r>
            <a:r>
              <a:rPr lang="en-US" sz="1200" dirty="0">
                <a:latin typeface="Times New Roman" pitchFamily="18" charset="0"/>
                <a:cs typeface="Times New Roman" pitchFamily="18" charset="0"/>
              </a:rPr>
              <a:t>, second only to Kazan.</a:t>
            </a:r>
          </a:p>
          <a:p>
            <a:r>
              <a:rPr lang="en-US" sz="1200" dirty="0" smtClean="0">
                <a:latin typeface="Times New Roman" pitchFamily="18" charset="0"/>
                <a:cs typeface="Times New Roman" pitchFamily="18" charset="0"/>
              </a:rPr>
              <a:t>  Since </a:t>
            </a:r>
            <a:r>
              <a:rPr lang="en-US" sz="1200" dirty="0">
                <a:latin typeface="Times New Roman" pitchFamily="18" charset="0"/>
                <a:cs typeface="Times New Roman" pitchFamily="18" charset="0"/>
              </a:rPr>
              <a:t>Christians and Muslims live here approximately equally, there are many Orthodox churches and mosques in the city.</a:t>
            </a:r>
          </a:p>
          <a:p>
            <a:r>
              <a:rPr lang="en-US" sz="1200" dirty="0" smtClean="0">
                <a:latin typeface="Times New Roman" pitchFamily="18" charset="0"/>
                <a:cs typeface="Times New Roman" pitchFamily="18" charset="0"/>
              </a:rPr>
              <a:t>  Every </a:t>
            </a:r>
            <a:r>
              <a:rPr lang="en-US" sz="1200" dirty="0">
                <a:latin typeface="Times New Roman" pitchFamily="18" charset="0"/>
                <a:cs typeface="Times New Roman" pitchFamily="18" charset="0"/>
              </a:rPr>
              <a:t>year on August 30, a bright and colorful flower festival takes place here.</a:t>
            </a:r>
          </a:p>
          <a:p>
            <a:r>
              <a:rPr lang="en-US" sz="1200" dirty="0" smtClean="0">
                <a:latin typeface="Times New Roman" pitchFamily="18" charset="0"/>
                <a:cs typeface="Times New Roman" pitchFamily="18" charset="0"/>
              </a:rPr>
              <a:t>  For </a:t>
            </a:r>
            <a:r>
              <a:rPr lang="en-US" sz="1200" dirty="0">
                <a:latin typeface="Times New Roman" pitchFamily="18" charset="0"/>
                <a:cs typeface="Times New Roman" pitchFamily="18" charset="0"/>
              </a:rPr>
              <a:t>six years this city was called Brezhnev. Later it was returned to its former name.</a:t>
            </a:r>
          </a:p>
          <a:p>
            <a:r>
              <a:rPr lang="en-US" sz="1200" dirty="0" smtClean="0">
                <a:latin typeface="Times New Roman" pitchFamily="18" charset="0"/>
                <a:cs typeface="Times New Roman" pitchFamily="18" charset="0"/>
              </a:rPr>
              <a:t>  The </a:t>
            </a:r>
            <a:r>
              <a:rPr lang="en-US" sz="1200" dirty="0">
                <a:latin typeface="Times New Roman" pitchFamily="18" charset="0"/>
                <a:cs typeface="Times New Roman" pitchFamily="18" charset="0"/>
              </a:rPr>
              <a:t>history of </a:t>
            </a:r>
            <a:r>
              <a:rPr lang="en-US" sz="1200" dirty="0" err="1">
                <a:latin typeface="Times New Roman" pitchFamily="18" charset="0"/>
                <a:cs typeface="Times New Roman" pitchFamily="18" charset="0"/>
              </a:rPr>
              <a:t>Naberezhnye</a:t>
            </a:r>
            <a:r>
              <a:rPr lang="en-US" sz="1200" dirty="0">
                <a:latin typeface="Times New Roman" pitchFamily="18" charset="0"/>
                <a:cs typeface="Times New Roman" pitchFamily="18" charset="0"/>
              </a:rPr>
              <a:t> </a:t>
            </a:r>
            <a:r>
              <a:rPr lang="en-US" sz="1200" dirty="0" err="1">
                <a:latin typeface="Times New Roman" pitchFamily="18" charset="0"/>
                <a:cs typeface="Times New Roman" pitchFamily="18" charset="0"/>
              </a:rPr>
              <a:t>Chelny</a:t>
            </a:r>
            <a:r>
              <a:rPr lang="en-US" sz="1200" dirty="0">
                <a:latin typeface="Times New Roman" pitchFamily="18" charset="0"/>
                <a:cs typeface="Times New Roman" pitchFamily="18" charset="0"/>
              </a:rPr>
              <a:t> begins in the 17th century.</a:t>
            </a:r>
          </a:p>
          <a:p>
            <a:r>
              <a:rPr lang="en-US" sz="1200" dirty="0" smtClean="0">
                <a:latin typeface="Times New Roman" pitchFamily="18" charset="0"/>
                <a:cs typeface="Times New Roman" pitchFamily="18" charset="0"/>
              </a:rPr>
              <a:t>  The </a:t>
            </a:r>
            <a:r>
              <a:rPr lang="en-US" sz="1200" dirty="0">
                <a:latin typeface="Times New Roman" pitchFamily="18" charset="0"/>
                <a:cs typeface="Times New Roman" pitchFamily="18" charset="0"/>
              </a:rPr>
              <a:t>status of a city was given to the village of </a:t>
            </a:r>
            <a:r>
              <a:rPr lang="en-US" sz="1200" dirty="0" err="1">
                <a:latin typeface="Times New Roman" pitchFamily="18" charset="0"/>
                <a:cs typeface="Times New Roman" pitchFamily="18" charset="0"/>
              </a:rPr>
              <a:t>Naberezhnye</a:t>
            </a:r>
            <a:r>
              <a:rPr lang="en-US" sz="1200" dirty="0">
                <a:latin typeface="Times New Roman" pitchFamily="18" charset="0"/>
                <a:cs typeface="Times New Roman" pitchFamily="18" charset="0"/>
              </a:rPr>
              <a:t> </a:t>
            </a:r>
            <a:r>
              <a:rPr lang="en-US" sz="1200" dirty="0" err="1">
                <a:latin typeface="Times New Roman" pitchFamily="18" charset="0"/>
                <a:cs typeface="Times New Roman" pitchFamily="18" charset="0"/>
              </a:rPr>
              <a:t>Chelny</a:t>
            </a:r>
            <a:r>
              <a:rPr lang="en-US" sz="1200" dirty="0">
                <a:latin typeface="Times New Roman" pitchFamily="18" charset="0"/>
                <a:cs typeface="Times New Roman" pitchFamily="18" charset="0"/>
              </a:rPr>
              <a:t> in 1930.</a:t>
            </a:r>
          </a:p>
          <a:p>
            <a:r>
              <a:rPr lang="en-US" sz="1200" dirty="0" smtClean="0">
                <a:latin typeface="Times New Roman" pitchFamily="18" charset="0"/>
                <a:cs typeface="Times New Roman" pitchFamily="18" charset="0"/>
              </a:rPr>
              <a:t>  As </a:t>
            </a:r>
            <a:r>
              <a:rPr lang="en-US" sz="1200" dirty="0">
                <a:latin typeface="Times New Roman" pitchFamily="18" charset="0"/>
                <a:cs typeface="Times New Roman" pitchFamily="18" charset="0"/>
              </a:rPr>
              <a:t>archaeologists have established, people lived in this place about 4500 years ago.</a:t>
            </a:r>
          </a:p>
          <a:p>
            <a:r>
              <a:rPr lang="en-US" sz="1200" dirty="0" smtClean="0">
                <a:latin typeface="Times New Roman" pitchFamily="18" charset="0"/>
                <a:cs typeface="Times New Roman" pitchFamily="18" charset="0"/>
              </a:rPr>
              <a:t>  Now </a:t>
            </a:r>
            <a:r>
              <a:rPr lang="en-US" sz="1200" dirty="0">
                <a:latin typeface="Times New Roman" pitchFamily="18" charset="0"/>
                <a:cs typeface="Times New Roman" pitchFamily="18" charset="0"/>
              </a:rPr>
              <a:t>in </a:t>
            </a:r>
            <a:r>
              <a:rPr lang="en-US" sz="1200" dirty="0" err="1">
                <a:latin typeface="Times New Roman" pitchFamily="18" charset="0"/>
                <a:cs typeface="Times New Roman" pitchFamily="18" charset="0"/>
              </a:rPr>
              <a:t>Naberezhnye</a:t>
            </a:r>
            <a:r>
              <a:rPr lang="en-US" sz="1200" dirty="0">
                <a:latin typeface="Times New Roman" pitchFamily="18" charset="0"/>
                <a:cs typeface="Times New Roman" pitchFamily="18" charset="0"/>
              </a:rPr>
              <a:t> </a:t>
            </a:r>
            <a:r>
              <a:rPr lang="en-US" sz="1200" dirty="0" err="1">
                <a:latin typeface="Times New Roman" pitchFamily="18" charset="0"/>
                <a:cs typeface="Times New Roman" pitchFamily="18" charset="0"/>
              </a:rPr>
              <a:t>Chelny</a:t>
            </a:r>
            <a:r>
              <a:rPr lang="en-US" sz="1200" dirty="0">
                <a:latin typeface="Times New Roman" pitchFamily="18" charset="0"/>
                <a:cs typeface="Times New Roman" pitchFamily="18" charset="0"/>
              </a:rPr>
              <a:t> representatives of some national states can be traced. Most of them are Russians and Tatars, approximately equally.</a:t>
            </a:r>
          </a:p>
          <a:p>
            <a:r>
              <a:rPr lang="en-US" sz="1200" dirty="0" smtClean="0">
                <a:latin typeface="Times New Roman" pitchFamily="18" charset="0"/>
                <a:cs typeface="Times New Roman" pitchFamily="18" charset="0"/>
              </a:rPr>
              <a:t>  Among </a:t>
            </a:r>
            <a:r>
              <a:rPr lang="en-US" sz="1200" dirty="0">
                <a:latin typeface="Times New Roman" pitchFamily="18" charset="0"/>
                <a:cs typeface="Times New Roman" pitchFamily="18" charset="0"/>
              </a:rPr>
              <a:t>all the cities on the banks of the Kama, </a:t>
            </a:r>
            <a:r>
              <a:rPr lang="en-US" sz="1200" dirty="0" err="1">
                <a:latin typeface="Times New Roman" pitchFamily="18" charset="0"/>
                <a:cs typeface="Times New Roman" pitchFamily="18" charset="0"/>
              </a:rPr>
              <a:t>Naberezhnye</a:t>
            </a:r>
            <a:r>
              <a:rPr lang="en-US" sz="1200" dirty="0">
                <a:latin typeface="Times New Roman" pitchFamily="18" charset="0"/>
                <a:cs typeface="Times New Roman" pitchFamily="18" charset="0"/>
              </a:rPr>
              <a:t> </a:t>
            </a:r>
            <a:r>
              <a:rPr lang="en-US" sz="1200" dirty="0" err="1">
                <a:latin typeface="Times New Roman" pitchFamily="18" charset="0"/>
                <a:cs typeface="Times New Roman" pitchFamily="18" charset="0"/>
              </a:rPr>
              <a:t>Chelny</a:t>
            </a:r>
            <a:r>
              <a:rPr lang="en-US" sz="1200" dirty="0">
                <a:latin typeface="Times New Roman" pitchFamily="18" charset="0"/>
                <a:cs typeface="Times New Roman" pitchFamily="18" charset="0"/>
              </a:rPr>
              <a:t> is the largest. </a:t>
            </a:r>
          </a:p>
          <a:p>
            <a:r>
              <a:rPr lang="en-US" sz="1200" dirty="0" smtClean="0">
                <a:latin typeface="Times New Roman" pitchFamily="18" charset="0"/>
                <a:cs typeface="Times New Roman" pitchFamily="18" charset="0"/>
              </a:rPr>
              <a:t>  Two </a:t>
            </a:r>
            <a:r>
              <a:rPr lang="en-US" sz="1200" dirty="0">
                <a:latin typeface="Times New Roman" pitchFamily="18" charset="0"/>
                <a:cs typeface="Times New Roman" pitchFamily="18" charset="0"/>
              </a:rPr>
              <a:t>local cemeteries have rather unusual names, Student and Youth. The first was named so because of the stop "Student", and the second - because of the located workers' settlement </a:t>
            </a:r>
            <a:r>
              <a:rPr lang="en-US" sz="1200" dirty="0" err="1">
                <a:latin typeface="Times New Roman" pitchFamily="18" charset="0"/>
                <a:cs typeface="Times New Roman" pitchFamily="18" charset="0"/>
              </a:rPr>
              <a:t>Molodyozhny</a:t>
            </a:r>
            <a:r>
              <a:rPr lang="en-US" sz="1200" dirty="0">
                <a:latin typeface="Times New Roman" pitchFamily="18" charset="0"/>
                <a:cs typeface="Times New Roman" pitchFamily="18" charset="0"/>
              </a:rPr>
              <a:t>.</a:t>
            </a:r>
          </a:p>
          <a:p>
            <a:r>
              <a:rPr lang="en-US" sz="1200" dirty="0" smtClean="0">
                <a:latin typeface="Times New Roman" pitchFamily="18" charset="0"/>
                <a:cs typeface="Times New Roman" pitchFamily="18" charset="0"/>
              </a:rPr>
              <a:t>  In </a:t>
            </a:r>
            <a:r>
              <a:rPr lang="en-US" sz="1200" dirty="0">
                <a:latin typeface="Times New Roman" pitchFamily="18" charset="0"/>
                <a:cs typeface="Times New Roman" pitchFamily="18" charset="0"/>
              </a:rPr>
              <a:t>1993, the enterprise - KAMAZ had a fire. This happened due to a short circuit.</a:t>
            </a:r>
          </a:p>
          <a:p>
            <a:r>
              <a:rPr lang="en-US" sz="1200" dirty="0" smtClean="0">
                <a:latin typeface="Times New Roman" pitchFamily="18" charset="0"/>
                <a:cs typeface="Times New Roman" pitchFamily="18" charset="0"/>
              </a:rPr>
              <a:t>  The </a:t>
            </a:r>
            <a:r>
              <a:rPr lang="en-US" sz="1200" dirty="0">
                <a:latin typeface="Times New Roman" pitchFamily="18" charset="0"/>
                <a:cs typeface="Times New Roman" pitchFamily="18" charset="0"/>
              </a:rPr>
              <a:t>pride of </a:t>
            </a:r>
            <a:r>
              <a:rPr lang="en-US" sz="1200" dirty="0" err="1">
                <a:latin typeface="Times New Roman" pitchFamily="18" charset="0"/>
                <a:cs typeface="Times New Roman" pitchFamily="18" charset="0"/>
              </a:rPr>
              <a:t>Chelny</a:t>
            </a:r>
            <a:r>
              <a:rPr lang="en-US" sz="1200" dirty="0">
                <a:latin typeface="Times New Roman" pitchFamily="18" charset="0"/>
                <a:cs typeface="Times New Roman" pitchFamily="18" charset="0"/>
              </a:rPr>
              <a:t> is the KAMAZ-master racing team, which took part in the Dakar rally, and most importantly, became its winner 17 times.</a:t>
            </a:r>
          </a:p>
          <a:p>
            <a:r>
              <a:rPr lang="en-US" sz="1200" dirty="0" smtClean="0">
                <a:latin typeface="Times New Roman" pitchFamily="18" charset="0"/>
                <a:cs typeface="Times New Roman" pitchFamily="18" charset="0"/>
              </a:rPr>
              <a:t>  With </a:t>
            </a:r>
            <a:r>
              <a:rPr lang="en-US" sz="1200" dirty="0">
                <a:latin typeface="Times New Roman" pitchFamily="18" charset="0"/>
                <a:cs typeface="Times New Roman" pitchFamily="18" charset="0"/>
              </a:rPr>
              <a:t>the collapse of the USSR, the crisis, the fire at KAMAZ, in </a:t>
            </a:r>
            <a:r>
              <a:rPr lang="en-US" sz="1200" dirty="0" err="1">
                <a:latin typeface="Times New Roman" pitchFamily="18" charset="0"/>
                <a:cs typeface="Times New Roman" pitchFamily="18" charset="0"/>
              </a:rPr>
              <a:t>Naberezhnye</a:t>
            </a:r>
            <a:r>
              <a:rPr lang="en-US" sz="1200" dirty="0">
                <a:latin typeface="Times New Roman" pitchFamily="18" charset="0"/>
                <a:cs typeface="Times New Roman" pitchFamily="18" charset="0"/>
              </a:rPr>
              <a:t> </a:t>
            </a:r>
            <a:r>
              <a:rPr lang="en-US" sz="1200" dirty="0" err="1">
                <a:latin typeface="Times New Roman" pitchFamily="18" charset="0"/>
                <a:cs typeface="Times New Roman" pitchFamily="18" charset="0"/>
              </a:rPr>
              <a:t>Chelny</a:t>
            </a:r>
            <a:r>
              <a:rPr lang="en-US" sz="1200" dirty="0">
                <a:latin typeface="Times New Roman" pitchFamily="18" charset="0"/>
                <a:cs typeface="Times New Roman" pitchFamily="18" charset="0"/>
              </a:rPr>
              <a:t> in the 90s, the Organization of Criminal Organizations appeared. They kept the whole city in fear.</a:t>
            </a:r>
          </a:p>
          <a:p>
            <a:endParaRPr lang="ru-RU" sz="1400" dirty="0"/>
          </a:p>
        </p:txBody>
      </p:sp>
    </p:spTree>
    <p:extLst>
      <p:ext uri="{BB962C8B-B14F-4D97-AF65-F5344CB8AC3E}">
        <p14:creationId xmlns:p14="http://schemas.microsoft.com/office/powerpoint/2010/main" val="143611506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184</TotalTime>
  <Words>1065</Words>
  <Application>Microsoft Office PowerPoint</Application>
  <PresentationFormat>Экран (4:3)</PresentationFormat>
  <Paragraphs>63</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Поток</vt:lpstr>
      <vt:lpstr>MY PERFECT TOWN</vt:lpstr>
      <vt:lpstr>Презентация PowerPoint</vt:lpstr>
      <vt:lpstr>INDUSTRY</vt:lpstr>
      <vt:lpstr>ATTRACTIONS OF CHELNY</vt:lpstr>
      <vt:lpstr>Презентация PowerPoint</vt:lpstr>
      <vt:lpstr>Презентация PowerPoint</vt:lpstr>
      <vt:lpstr>Презентация PowerPoint</vt:lpstr>
      <vt:lpstr>Презентация PowerPoint</vt:lpstr>
      <vt:lpstr>INTERESTING FACTS</vt:lpstr>
      <vt:lpstr>Conclusion: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Проект  </dc:title>
  <dc:creator>Елизавета</dc:creator>
  <cp:lastModifiedBy>admin</cp:lastModifiedBy>
  <cp:revision>13</cp:revision>
  <dcterms:created xsi:type="dcterms:W3CDTF">2023-02-12T16:48:10Z</dcterms:created>
  <dcterms:modified xsi:type="dcterms:W3CDTF">2023-02-18T08:26:56Z</dcterms:modified>
</cp:coreProperties>
</file>