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63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9337B688-D974-4FA2-87B0-706AE46C8E4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8DFFA116-E803-492F-9D78-0FAF40A93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947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7B688-D974-4FA2-87B0-706AE46C8E4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A116-E803-492F-9D78-0FAF40A93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170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9337B688-D974-4FA2-87B0-706AE46C8E4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8DFFA116-E803-492F-9D78-0FAF40A93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054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7B688-D974-4FA2-87B0-706AE46C8E4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A116-E803-492F-9D78-0FAF40A93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976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9337B688-D974-4FA2-87B0-706AE46C8E4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8DFFA116-E803-492F-9D78-0FAF40A93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247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9337B688-D974-4FA2-87B0-706AE46C8E4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8DFFA116-E803-492F-9D78-0FAF40A93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176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9337B688-D974-4FA2-87B0-706AE46C8E4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8DFFA116-E803-492F-9D78-0FAF40A93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316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7B688-D974-4FA2-87B0-706AE46C8E4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A116-E803-492F-9D78-0FAF40A93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666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9337B688-D974-4FA2-87B0-706AE46C8E4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8DFFA116-E803-492F-9D78-0FAF40A93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863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7B688-D974-4FA2-87B0-706AE46C8E4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A116-E803-492F-9D78-0FAF40A93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503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9337B688-D974-4FA2-87B0-706AE46C8E4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8DFFA116-E803-492F-9D78-0FAF40A93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299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7B688-D974-4FA2-87B0-706AE46C8E4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FA116-E803-492F-9D78-0FAF40A93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377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2274" y="2285054"/>
            <a:ext cx="8679915" cy="174872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РППС </a:t>
            </a:r>
            <a:br>
              <a:rPr lang="ru-RU" dirty="0" smtClean="0"/>
            </a:br>
            <a:r>
              <a:rPr lang="ru-RU" dirty="0" smtClean="0"/>
              <a:t>для детей с нарушением слуха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609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Что такое РППС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400" b="1" dirty="0"/>
              <a:t>Развивающая</a:t>
            </a:r>
            <a:r>
              <a:rPr lang="ru-RU" sz="2400" dirty="0"/>
              <a:t> </a:t>
            </a:r>
            <a:r>
              <a:rPr lang="ru-RU" sz="2400" b="1" dirty="0"/>
              <a:t>предметно</a:t>
            </a:r>
            <a:r>
              <a:rPr lang="ru-RU" sz="2400" dirty="0"/>
              <a:t>-</a:t>
            </a:r>
            <a:r>
              <a:rPr lang="ru-RU" sz="2400" b="1" dirty="0"/>
              <a:t>пространственная</a:t>
            </a:r>
            <a:r>
              <a:rPr lang="ru-RU" sz="2400" dirty="0"/>
              <a:t> </a:t>
            </a:r>
            <a:r>
              <a:rPr lang="ru-RU" sz="2400" b="1" dirty="0"/>
              <a:t>среда</a:t>
            </a:r>
            <a:r>
              <a:rPr lang="ru-RU" sz="2400" dirty="0"/>
              <a:t> – часть образовательной. среды, представленная специально организованным пространством (помещениями, участком и т. п.), материалами, оборудованием и инвентарем, для развития детей </a:t>
            </a:r>
            <a:r>
              <a:rPr lang="ru-RU" sz="2400" dirty="0" smtClean="0"/>
              <a:t>школьного </a:t>
            </a:r>
            <a:r>
              <a:rPr lang="ru-RU" sz="2400" dirty="0"/>
              <a:t>возраста в соответствии с особенностями каждого возрастного этапа, охраны и укрепления их здоровья, </a:t>
            </a:r>
            <a:r>
              <a:rPr lang="ru-RU" sz="2400" dirty="0" smtClean="0"/>
              <a:t>учёта </a:t>
            </a:r>
            <a:r>
              <a:rPr lang="ru-RU" sz="2400" dirty="0"/>
              <a:t>особенностей и коррекции недостатков их.</a:t>
            </a:r>
            <a:endParaRPr lang="ru-RU" sz="24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212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развития слабослышащих детей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Слабослышащие (тугоухие) — </a:t>
            </a:r>
            <a:r>
              <a:rPr lang="ru-RU" sz="2400" b="1" dirty="0"/>
              <a:t>дети с частичной недостаточностью слуха, приводящей к нарушению речевого развития</a:t>
            </a:r>
            <a:r>
              <a:rPr lang="ru-RU" sz="2400" dirty="0"/>
              <a:t>. К слабослышащим относятся дети с очень большими различиями в области слухового восприятия. Слабослышащим считается ребенок, если он начинает слышать звуки громкостью от 20 — 50 дБ и больше (тугоухость первой степени) и если он слышит звуки только громкостью от 50—70 дБ и больше (тугоухость второй степени).</a:t>
            </a:r>
          </a:p>
        </p:txBody>
      </p:sp>
    </p:spTree>
    <p:extLst>
      <p:ext uri="{BB962C8B-B14F-4D97-AF65-F5344CB8AC3E}">
        <p14:creationId xmlns:p14="http://schemas.microsoft.com/office/powerpoint/2010/main" val="31161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90472" y="498763"/>
            <a:ext cx="6791375" cy="60867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О</a:t>
            </a:r>
            <a:r>
              <a:rPr lang="ru-RU" sz="2400" dirty="0" smtClean="0"/>
              <a:t>тставание </a:t>
            </a:r>
            <a:r>
              <a:rPr lang="ru-RU" sz="2400" dirty="0"/>
              <a:t>в психофизическом развитии от слышащих сверстников, в среднем, на 1-3 года;</a:t>
            </a:r>
            <a:br>
              <a:rPr lang="ru-RU" sz="2400" dirty="0"/>
            </a:br>
            <a:r>
              <a:rPr lang="ru-RU" sz="2400" dirty="0"/>
              <a:t>низкая двигательная активность;</a:t>
            </a:r>
            <a:br>
              <a:rPr lang="ru-RU" sz="2400" dirty="0"/>
            </a:br>
            <a:r>
              <a:rPr lang="ru-RU" sz="2400" dirty="0"/>
              <a:t>замедлены скорости выполнения отдельных движений и темп двигательной деятельности в целом;</a:t>
            </a:r>
            <a:br>
              <a:rPr lang="ru-RU" sz="2400" dirty="0"/>
            </a:br>
            <a:r>
              <a:rPr lang="ru-RU" sz="2400" dirty="0"/>
              <a:t>нарушена координация движений и ориентация в пространстве;</a:t>
            </a:r>
            <a:br>
              <a:rPr lang="ru-RU" sz="2400" dirty="0"/>
            </a:br>
            <a:r>
              <a:rPr lang="ru-RU" sz="2400" dirty="0"/>
              <a:t>трудности в переключении внимания;</a:t>
            </a:r>
            <a:br>
              <a:rPr lang="ru-RU" sz="2400" dirty="0"/>
            </a:br>
            <a:r>
              <a:rPr lang="ru-RU" sz="2400" dirty="0"/>
              <a:t>запоминание базируется на зрительных образах;</a:t>
            </a:r>
            <a:br>
              <a:rPr lang="ru-RU" sz="2400" dirty="0"/>
            </a:br>
            <a:r>
              <a:rPr lang="ru-RU" sz="2400" dirty="0"/>
              <a:t>процесс усвоения информации замедлен;</a:t>
            </a:r>
            <a:br>
              <a:rPr lang="ru-RU" sz="2400" dirty="0"/>
            </a:br>
            <a:r>
              <a:rPr lang="ru-RU" sz="2400" dirty="0"/>
              <a:t>трудности в общении со сверстниками и окружающими людьми.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1025237" y="3040497"/>
            <a:ext cx="30893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+mj-lt"/>
              </a:rPr>
              <a:t>Особенности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077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Особенности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Особенности психического развития детей с нарушением слуха заключаются еще и в том, что полная или частичная глухота лишает таких детей важного источника информации и тем самым ограничивает процесс интеллектуального 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298815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должно находиться в кабинете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18447" y="350981"/>
            <a:ext cx="6281873" cy="62345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Для детей с нарушениями слуха основным источником получения информации является</a:t>
            </a:r>
            <a:br>
              <a:rPr lang="ru-RU" sz="2000" dirty="0"/>
            </a:br>
            <a:r>
              <a:rPr lang="ru-RU" sz="2000" dirty="0"/>
              <a:t>зрительный анализатор</a:t>
            </a:r>
            <a:r>
              <a:rPr lang="ru-RU" sz="2000" dirty="0" smtClean="0"/>
              <a:t>. </a:t>
            </a:r>
            <a:r>
              <a:rPr lang="ru-RU" sz="2000" dirty="0"/>
              <a:t>В</a:t>
            </a:r>
            <a:r>
              <a:rPr lang="ru-RU" sz="2000" dirty="0" smtClean="0"/>
              <a:t> </a:t>
            </a:r>
            <a:r>
              <a:rPr lang="ru-RU" sz="2000" dirty="0"/>
              <a:t>среде группы должны присутствовать удобно</a:t>
            </a:r>
            <a:br>
              <a:rPr lang="ru-RU" sz="2000" dirty="0"/>
            </a:br>
            <a:r>
              <a:rPr lang="ru-RU" sz="2000" dirty="0"/>
              <a:t>расположенные и доступные детям стенды с представленным на них наглядным </a:t>
            </a:r>
            <a:r>
              <a:rPr lang="ru-RU" sz="2000" dirty="0" smtClean="0"/>
              <a:t>материалом, о различных правилах, </a:t>
            </a:r>
            <a:r>
              <a:rPr lang="ru-RU" sz="2000" dirty="0"/>
              <a:t>а также с материалами по изучаемой теме.</a:t>
            </a:r>
            <a:br>
              <a:rPr lang="ru-RU" sz="2000" dirty="0"/>
            </a:br>
            <a:r>
              <a:rPr lang="ru-RU" sz="2000" dirty="0"/>
              <a:t>Важным моментом в организации учебного пространства является выбор стола для ребенка с</a:t>
            </a:r>
            <a:br>
              <a:rPr lang="ru-RU" sz="2000" dirty="0"/>
            </a:br>
            <a:r>
              <a:rPr lang="ru-RU" sz="2000" dirty="0"/>
              <a:t>нарушенным слухом. Рекомендуется сажать детей с нарушением слуха как можно ближе к</a:t>
            </a:r>
            <a:br>
              <a:rPr lang="ru-RU" sz="2000" dirty="0"/>
            </a:br>
            <a:r>
              <a:rPr lang="ru-RU" sz="2000" dirty="0"/>
              <a:t>учителю и обеспечить достаточное пространство, чтобы ребенок с нарушенным слухом</a:t>
            </a:r>
            <a:br>
              <a:rPr lang="ru-RU" sz="2000" dirty="0"/>
            </a:br>
            <a:r>
              <a:rPr lang="ru-RU" sz="2000" dirty="0"/>
              <a:t>в условиях речевого общения имел возможность поворачиваться и </a:t>
            </a:r>
            <a:r>
              <a:rPr lang="ru-RU" sz="2000" dirty="0" err="1"/>
              <a:t>слухозрительно</a:t>
            </a:r>
            <a:r>
              <a:rPr lang="ru-RU" sz="2000" dirty="0"/>
              <a:t> воспринимать</a:t>
            </a:r>
            <a:br>
              <a:rPr lang="ru-RU" sz="2000" dirty="0"/>
            </a:br>
            <a:r>
              <a:rPr lang="ru-RU" sz="2000" dirty="0"/>
              <a:t>речь одноклассников. </a:t>
            </a:r>
          </a:p>
        </p:txBody>
      </p:sp>
    </p:spTree>
    <p:extLst>
      <p:ext uri="{BB962C8B-B14F-4D97-AF65-F5344CB8AC3E}">
        <p14:creationId xmlns:p14="http://schemas.microsoft.com/office/powerpoint/2010/main" val="402231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Оборудование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4583" y="526473"/>
            <a:ext cx="6375738" cy="5525335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В школах устраиваются звуковые кабинеты, в которых звук многократно усиливают. Практически все школы для тугоухих оборудованы микрофонными </a:t>
            </a:r>
            <a:r>
              <a:rPr lang="ru-RU" sz="2400" dirty="0" smtClean="0"/>
              <a:t>классами</a:t>
            </a:r>
          </a:p>
          <a:p>
            <a:r>
              <a:rPr lang="ru-RU" sz="2400" dirty="0"/>
              <a:t>Слухоречевой </a:t>
            </a:r>
            <a:r>
              <a:rPr lang="ru-RU" sz="2400" dirty="0" smtClean="0"/>
              <a:t>тренажёр</a:t>
            </a:r>
          </a:p>
          <a:p>
            <a:r>
              <a:rPr lang="ru-RU" sz="2400" dirty="0"/>
              <a:t>Комплект оборудования для инклюзивного образования </a:t>
            </a:r>
            <a:r>
              <a:rPr lang="ru-RU" sz="2400" dirty="0" err="1"/>
              <a:t>Радиокласс</a:t>
            </a:r>
            <a:r>
              <a:rPr lang="ru-RU" sz="2400" dirty="0"/>
              <a:t> </a:t>
            </a:r>
            <a:r>
              <a:rPr lang="ru-RU" sz="2400" dirty="0" smtClean="0"/>
              <a:t>Сонет</a:t>
            </a:r>
          </a:p>
          <a:p>
            <a:r>
              <a:rPr lang="ru-RU" sz="2400" dirty="0"/>
              <a:t>Звукозаписывающий </a:t>
            </a:r>
            <a:r>
              <a:rPr lang="ru-RU" sz="2400" dirty="0" smtClean="0"/>
              <a:t>аппарат</a:t>
            </a:r>
          </a:p>
          <a:p>
            <a:r>
              <a:rPr lang="ru-RU" sz="2400" dirty="0"/>
              <a:t>Шумовой набор. Пособие для развития слухового </a:t>
            </a:r>
            <a:r>
              <a:rPr lang="ru-RU" sz="2400" dirty="0" smtClean="0"/>
              <a:t>восприятия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513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класса</a:t>
            </a:r>
            <a:endParaRPr lang="ru-RU" dirty="0"/>
          </a:p>
        </p:txBody>
      </p:sp>
      <p:pic>
        <p:nvPicPr>
          <p:cNvPr id="2050" name="Picture 2" descr="https://sun9-46.userapi.com/impg/wJAYG31nH0lMqjj4_8X4r5SaXxLHoCnOKjdCCw/hoWzvH_2nlk.jpg?size=1280x853&amp;quality=96&amp;sign=58b257972be9413f792c871f066e6eba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055" y="131646"/>
            <a:ext cx="4414981" cy="3281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22.userapi.com/impg/0NXjEnZlDr2ZOYb0LM37b-ae6f60HVWy0tDzaQ/RcV5GTsJGMM.jpg?size=1000x666&amp;quality=96&amp;sign=e66641b9a12b248e15a2267c9df46358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498" y="3413373"/>
            <a:ext cx="4783905" cy="3186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14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79</TotalTime>
  <Words>119</Words>
  <Application>Microsoft Office PowerPoint</Application>
  <PresentationFormat>Широкоэкранный</PresentationFormat>
  <Paragraphs>18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Calibri Light</vt:lpstr>
      <vt:lpstr>Rockwell</vt:lpstr>
      <vt:lpstr>Wingdings</vt:lpstr>
      <vt:lpstr>Atlas</vt:lpstr>
      <vt:lpstr>   РППС  для детей с нарушением слуха  </vt:lpstr>
      <vt:lpstr>Что такое РППС</vt:lpstr>
      <vt:lpstr>Особенности развития слабослышащих детей</vt:lpstr>
      <vt:lpstr>Презентация PowerPoint</vt:lpstr>
      <vt:lpstr>Особенности</vt:lpstr>
      <vt:lpstr>Что должно находиться в кабинете </vt:lpstr>
      <vt:lpstr>Оборудование </vt:lpstr>
      <vt:lpstr>План класса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Сканирование</dc:creator>
  <cp:lastModifiedBy>преподаватель</cp:lastModifiedBy>
  <cp:revision>12</cp:revision>
  <dcterms:created xsi:type="dcterms:W3CDTF">2023-01-25T04:20:31Z</dcterms:created>
  <dcterms:modified xsi:type="dcterms:W3CDTF">2023-10-02T08:55:40Z</dcterms:modified>
</cp:coreProperties>
</file>