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2" r:id="rId3"/>
    <p:sldId id="264" r:id="rId4"/>
    <p:sldId id="276" r:id="rId5"/>
    <p:sldId id="279" r:id="rId6"/>
    <p:sldId id="280" r:id="rId7"/>
    <p:sldId id="263" r:id="rId8"/>
    <p:sldId id="265" r:id="rId9"/>
    <p:sldId id="266" r:id="rId10"/>
    <p:sldId id="271" r:id="rId11"/>
    <p:sldId id="268" r:id="rId12"/>
    <p:sldId id="272" r:id="rId13"/>
    <p:sldId id="267" r:id="rId14"/>
    <p:sldId id="273" r:id="rId15"/>
    <p:sldId id="269" r:id="rId16"/>
    <p:sldId id="270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D1FF"/>
    <a:srgbClr val="01B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B6A5E-205A-42BE-8EEC-5873992E9C2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176E-6781-44B1-A9DE-8B05F5CC15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0810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B6A5E-205A-42BE-8EEC-5873992E9C2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176E-6781-44B1-A9DE-8B05F5CC15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61720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B6A5E-205A-42BE-8EEC-5873992E9C2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176E-6781-44B1-A9DE-8B05F5CC15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834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B6A5E-205A-42BE-8EEC-5873992E9C2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176E-6781-44B1-A9DE-8B05F5CC15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915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B6A5E-205A-42BE-8EEC-5873992E9C2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176E-6781-44B1-A9DE-8B05F5CC15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1854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B6A5E-205A-42BE-8EEC-5873992E9C2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176E-6781-44B1-A9DE-8B05F5CC15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0994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B6A5E-205A-42BE-8EEC-5873992E9C2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176E-6781-44B1-A9DE-8B05F5CC15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58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B6A5E-205A-42BE-8EEC-5873992E9C2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176E-6781-44B1-A9DE-8B05F5CC15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1535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B6A5E-205A-42BE-8EEC-5873992E9C2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176E-6781-44B1-A9DE-8B05F5CC15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9238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B6A5E-205A-42BE-8EEC-5873992E9C2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176E-6781-44B1-A9DE-8B05F5CC15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115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B6A5E-205A-42BE-8EEC-5873992E9C2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1176E-6781-44B1-A9DE-8B05F5CC15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5448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B6A5E-205A-42BE-8EEC-5873992E9C21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1176E-6781-44B1-A9DE-8B05F5CC15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658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1"/>
            <a:ext cx="8229600" cy="1318455"/>
          </a:xfrm>
        </p:spPr>
        <p:txBody>
          <a:bodyPr>
            <a:normAutofit/>
          </a:bodyPr>
          <a:lstStyle/>
          <a:p>
            <a:pPr algn="l"/>
            <a:r>
              <a:rPr lang="ru-RU" alt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«Великая цель 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образования - это </a:t>
            </a:r>
            <a:r>
              <a:rPr lang="ru-RU" alt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знания</a:t>
            </a:r>
            <a:r>
              <a:rPr lang="ru-RU" alt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действия» </a:t>
            </a:r>
            <a:br>
              <a:rPr lang="ru-RU" alt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Герберт </a:t>
            </a:r>
            <a:r>
              <a:rPr lang="ru-RU" alt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Спенсер</a:t>
            </a:r>
            <a:r>
              <a:rPr lang="ru-RU" altLang="ru-RU" sz="2400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altLang="ru-RU" sz="2400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</a:br>
            <a:endParaRPr lang="ru-RU" sz="24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b="1" dirty="0" smtClean="0"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Организация познавательной деятельности с помощью регулятивных УУД на уроках физики</a:t>
            </a:r>
          </a:p>
          <a:p>
            <a:pPr marL="0" indent="0" algn="ctr">
              <a:buNone/>
            </a:pPr>
            <a:endParaRPr lang="ru-RU" dirty="0" smtClean="0"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sz="2400" dirty="0" smtClean="0"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 физики Соколова Т.И.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МБОУ школа № 24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г. Дзержинск</a:t>
            </a:r>
          </a:p>
        </p:txBody>
      </p:sp>
      <p:pic>
        <p:nvPicPr>
          <p:cNvPr id="5" name="Рисунок 4" descr="C:\Users\User\Desktop\IMG_1999.JPG"/>
          <p:cNvPicPr/>
          <p:nvPr/>
        </p:nvPicPr>
        <p:blipFill>
          <a:blip r:embed="rId2" cstate="print"/>
          <a:srcRect l="25358" t="18778" r="2473" b="15967"/>
          <a:stretch>
            <a:fillRect/>
          </a:stretch>
        </p:blipFill>
        <p:spPr bwMode="auto">
          <a:xfrm>
            <a:off x="827584" y="908720"/>
            <a:ext cx="201622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1617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приём «отсроченные догадки»                     </a:t>
            </a:r>
            <a:r>
              <a:rPr lang="ru-RU" sz="2000" dirty="0" smtClean="0"/>
              <a:t>(</a:t>
            </a:r>
            <a:r>
              <a:rPr lang="ru-RU" altLang="ru-RU" sz="2000" i="1" kern="0" dirty="0" smtClean="0">
                <a:latin typeface="+mn-lt"/>
                <a:ea typeface="Microsoft YaHei"/>
                <a:cs typeface="Times New Roman" pitchFamily="18" charset="0"/>
              </a:rPr>
              <a:t>Умение формулировать </a:t>
            </a:r>
            <a:r>
              <a:rPr lang="ru-RU" altLang="ru-RU" sz="2000" i="1" kern="0" dirty="0">
                <a:latin typeface="+mn-lt"/>
                <a:ea typeface="Microsoft YaHei"/>
                <a:cs typeface="Times New Roman" pitchFamily="18" charset="0"/>
              </a:rPr>
              <a:t>и осознавать учебные цели</a:t>
            </a:r>
            <a:r>
              <a:rPr lang="ru-RU" sz="2000" dirty="0" smtClean="0">
                <a:latin typeface="+mn-lt"/>
              </a:rPr>
              <a:t> 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1" y="1268760"/>
            <a:ext cx="8784974" cy="5472608"/>
          </a:xfrm>
        </p:spPr>
        <p:txBody>
          <a:bodyPr>
            <a:noAutofit/>
          </a:bodyPr>
          <a:lstStyle/>
          <a:p>
            <a:pPr marL="0" lvl="0" indent="0">
              <a:spcAft>
                <a:spcPts val="1000"/>
              </a:spcAft>
              <a:buClr>
                <a:srgbClr val="0BD0D9"/>
              </a:buClr>
              <a:buSzPct val="95000"/>
              <a:buNone/>
            </a:pPr>
            <a:r>
              <a:rPr lang="ru-RU" sz="1800" b="1" dirty="0" smtClean="0">
                <a:solidFill>
                  <a:srgbClr val="000000"/>
                </a:solidFill>
                <a:ea typeface="Calibri"/>
                <a:cs typeface="Times New Roman"/>
              </a:rPr>
              <a:t>Урок физики 9 класс.</a:t>
            </a:r>
          </a:p>
          <a:p>
            <a:pPr marL="0" lvl="0" indent="0">
              <a:spcAft>
                <a:spcPts val="1000"/>
              </a:spcAft>
              <a:buClr>
                <a:srgbClr val="0BD0D9"/>
              </a:buClr>
              <a:buSzPct val="95000"/>
              <a:buNone/>
            </a:pPr>
            <a:r>
              <a:rPr lang="ru-RU" sz="1800" b="1" dirty="0" smtClean="0">
                <a:solidFill>
                  <a:srgbClr val="000000"/>
                </a:solidFill>
                <a:ea typeface="Calibri"/>
                <a:cs typeface="Times New Roman"/>
              </a:rPr>
              <a:t>На этапе целеполагания.</a:t>
            </a:r>
          </a:p>
          <a:p>
            <a:pPr marL="0" lvl="0" indent="0">
              <a:spcAft>
                <a:spcPts val="1000"/>
              </a:spcAft>
              <a:buClr>
                <a:srgbClr val="0BD0D9"/>
              </a:buClr>
              <a:buSzPct val="95000"/>
              <a:buNone/>
            </a:pPr>
            <a:r>
              <a:rPr lang="ru-RU" sz="1800" b="1" dirty="0" smtClean="0">
                <a:solidFill>
                  <a:srgbClr val="000000"/>
                </a:solidFill>
                <a:ea typeface="Calibri"/>
                <a:cs typeface="Times New Roman"/>
              </a:rPr>
              <a:t>«</a:t>
            </a:r>
            <a:r>
              <a:rPr lang="ru-RU" sz="1800" b="1" dirty="0">
                <a:solidFill>
                  <a:srgbClr val="000000"/>
                </a:solidFill>
                <a:ea typeface="Calibri"/>
                <a:cs typeface="Times New Roman"/>
              </a:rPr>
              <a:t>Майкл Фарадей  постоянно носил в кармане моток проволоки и постоянный магнит. Почти 10 лет упорной работы потребовалось Фарадею на решение этой задачи». </a:t>
            </a:r>
            <a:r>
              <a:rPr lang="ru-RU" sz="2000" dirty="0">
                <a:solidFill>
                  <a:srgbClr val="000000"/>
                </a:solidFill>
                <a:ea typeface="Calibri"/>
                <a:cs typeface="Times New Roman"/>
              </a:rPr>
              <a:t>Какую задачу поставил Фарадей перед собой? И удалось, ли ему решить эту задачу</a:t>
            </a:r>
            <a:r>
              <a:rPr lang="ru-RU" sz="2000" dirty="0" smtClean="0">
                <a:solidFill>
                  <a:srgbClr val="000000"/>
                </a:solidFill>
                <a:ea typeface="Calibri"/>
                <a:cs typeface="Times New Roman"/>
              </a:rPr>
              <a:t>?  Чтобы ответить на эти вопросы проведем эксперимент. </a:t>
            </a:r>
            <a:r>
              <a:rPr lang="ru-RU" sz="2000" dirty="0" smtClean="0">
                <a:solidFill>
                  <a:srgbClr val="000000"/>
                </a:solidFill>
              </a:rPr>
              <a:t>На столах </a:t>
            </a:r>
            <a:r>
              <a:rPr lang="ru-RU" sz="2000" dirty="0">
                <a:solidFill>
                  <a:srgbClr val="000000"/>
                </a:solidFill>
              </a:rPr>
              <a:t>находится следующее оборудование: гальванометр, катушка, два соединительных провода, постоянный </a:t>
            </a:r>
            <a:r>
              <a:rPr lang="ru-RU" sz="2000" dirty="0" smtClean="0">
                <a:solidFill>
                  <a:srgbClr val="000000"/>
                </a:solidFill>
              </a:rPr>
              <a:t>магнит. Обучающимся </a:t>
            </a:r>
            <a:r>
              <a:rPr lang="ru-RU" sz="2000" dirty="0">
                <a:solidFill>
                  <a:srgbClr val="000000"/>
                </a:solidFill>
              </a:rPr>
              <a:t>предлагается с помощью этих приборов получить электричество из </a:t>
            </a:r>
            <a:r>
              <a:rPr lang="ru-RU" sz="2000" dirty="0" smtClean="0">
                <a:solidFill>
                  <a:srgbClr val="000000"/>
                </a:solidFill>
              </a:rPr>
              <a:t>магнетизма. Обучающиеся, </a:t>
            </a:r>
            <a:r>
              <a:rPr lang="ru-RU" sz="2000" dirty="0">
                <a:solidFill>
                  <a:srgbClr val="000000"/>
                </a:solidFill>
              </a:rPr>
              <a:t>разделенные на 4 группы, совместно предлагают свои варианты проведения опыта, а затем проверяют свои предположения. После этого в ходе беседы, обучающиеся приходят к выводу, что в катушке возникает ток, когда изменяется магнитное поле. Преподаватель дает определение явления электромагнитной </a:t>
            </a:r>
            <a:r>
              <a:rPr lang="ru-RU" sz="2000" dirty="0" smtClean="0">
                <a:solidFill>
                  <a:srgbClr val="000000"/>
                </a:solidFill>
              </a:rPr>
              <a:t>индукции. Затем  учащиеся пытаются </a:t>
            </a:r>
            <a:r>
              <a:rPr lang="ru-RU" sz="2000" dirty="0">
                <a:solidFill>
                  <a:srgbClr val="000000"/>
                </a:solidFill>
              </a:rPr>
              <a:t>сформулировать тему и цели </a:t>
            </a:r>
            <a:r>
              <a:rPr lang="ru-RU" sz="2000" dirty="0" smtClean="0">
                <a:solidFill>
                  <a:srgbClr val="000000"/>
                </a:solidFill>
              </a:rPr>
              <a:t>урока.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Clr>
                <a:srgbClr val="0BD0D9"/>
              </a:buClr>
              <a:buSzPct val="95000"/>
              <a:buNone/>
            </a:pPr>
            <a:r>
              <a:rPr lang="ru-RU" sz="1600" dirty="0" smtClean="0">
                <a:solidFill>
                  <a:srgbClr val="000000"/>
                </a:solidFill>
              </a:rPr>
              <a:t> </a:t>
            </a:r>
            <a:endParaRPr lang="ru-RU" sz="1600" b="0" i="0" dirty="0">
              <a:solidFill>
                <a:srgbClr val="000000"/>
              </a:solidFill>
              <a:effectLst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2" y="5262381"/>
            <a:ext cx="2448273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9281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ПРИЕМЫ ПЛАНИРОВАНИЯ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2800" b="1" dirty="0">
                <a:solidFill>
                  <a:srgbClr val="660033"/>
                </a:solidFill>
              </a:rPr>
              <a:t>Обсуждение готового плана решения учебной задачи;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2800" b="1" dirty="0">
                <a:solidFill>
                  <a:srgbClr val="660033"/>
                </a:solidFill>
              </a:rPr>
              <a:t>Работа с деформированным планом решения учебной задачи;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2800" b="1" dirty="0">
                <a:solidFill>
                  <a:srgbClr val="660033"/>
                </a:solidFill>
              </a:rPr>
              <a:t>Использование плана с недостающими или избыточными пунктами;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2800" b="1" dirty="0">
                <a:solidFill>
                  <a:srgbClr val="660033"/>
                </a:solidFill>
              </a:rPr>
              <a:t>Составление своего плана решения учебной задачи.</a:t>
            </a: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409108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 smtClean="0">
                <a:solidFill>
                  <a:srgbClr val="FF0000"/>
                </a:solidFill>
                <a:ea typeface="+mn-ea"/>
                <a:cs typeface="+mn-cs"/>
              </a:rPr>
              <a:t> Приём «Составление </a:t>
            </a:r>
            <a:r>
              <a:rPr lang="ru-RU" altLang="ru-RU" sz="2800" b="1" dirty="0">
                <a:solidFill>
                  <a:srgbClr val="FF0000"/>
                </a:solidFill>
                <a:ea typeface="+mn-ea"/>
                <a:cs typeface="+mn-cs"/>
              </a:rPr>
              <a:t>своего плана решения учебной </a:t>
            </a:r>
            <a:r>
              <a:rPr lang="ru-RU" altLang="ru-RU" sz="2800" b="1" dirty="0" smtClean="0">
                <a:solidFill>
                  <a:srgbClr val="FF0000"/>
                </a:solidFill>
                <a:ea typeface="+mn-ea"/>
                <a:cs typeface="+mn-cs"/>
              </a:rPr>
              <a:t>задач»</a:t>
            </a:r>
            <a:br>
              <a:rPr lang="ru-RU" altLang="ru-RU" sz="2800" b="1" dirty="0" smtClean="0">
                <a:solidFill>
                  <a:srgbClr val="FF0000"/>
                </a:solidFill>
                <a:ea typeface="+mn-ea"/>
                <a:cs typeface="+mn-cs"/>
              </a:rPr>
            </a:br>
            <a:r>
              <a:rPr lang="ru-RU" altLang="ru-RU" sz="2800" dirty="0" smtClean="0">
                <a:ea typeface="+mn-ea"/>
                <a:cs typeface="+mn-cs"/>
              </a:rPr>
              <a:t>(</a:t>
            </a:r>
            <a:r>
              <a:rPr lang="ru-RU" sz="1800" b="1" i="1" dirty="0" smtClean="0">
                <a:latin typeface="+mn-lt"/>
                <a:ea typeface="Calibri"/>
              </a:rPr>
              <a:t>Умение </a:t>
            </a:r>
            <a:r>
              <a:rPr lang="ru-RU" sz="1800" b="1" i="1" dirty="0">
                <a:latin typeface="+mn-lt"/>
                <a:ea typeface="Calibri"/>
              </a:rPr>
              <a:t>самостоятельно устанавливать (планировать) последовательность действий для достижения учебной </a:t>
            </a:r>
            <a:r>
              <a:rPr lang="ru-RU" sz="1800" b="1" i="1" dirty="0" smtClean="0">
                <a:latin typeface="+mn-lt"/>
                <a:ea typeface="Calibri"/>
              </a:rPr>
              <a:t>цели)</a:t>
            </a:r>
            <a:endParaRPr lang="ru-RU" sz="1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16832"/>
            <a:ext cx="8748464" cy="482453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1600" b="1" dirty="0" smtClean="0">
              <a:solidFill>
                <a:srgbClr val="333333"/>
              </a:solidFill>
            </a:endParaRPr>
          </a:p>
          <a:p>
            <a:pPr marL="0" indent="0" algn="just">
              <a:buNone/>
            </a:pPr>
            <a:r>
              <a:rPr lang="ru-RU" sz="1600" b="1" dirty="0" smtClean="0">
                <a:solidFill>
                  <a:srgbClr val="333333"/>
                </a:solidFill>
              </a:rPr>
              <a:t>«</a:t>
            </a:r>
            <a:r>
              <a:rPr lang="ru-RU" sz="1600" b="1" dirty="0">
                <a:solidFill>
                  <a:srgbClr val="333333"/>
                </a:solidFill>
              </a:rPr>
              <a:t>Экспериментальная задача»</a:t>
            </a:r>
            <a:endParaRPr lang="ru-RU" sz="1600" dirty="0">
              <a:solidFill>
                <a:srgbClr val="333333"/>
              </a:solidFill>
            </a:endParaRPr>
          </a:p>
          <a:p>
            <a:pPr marL="0" indent="0" algn="just">
              <a:buNone/>
            </a:pPr>
            <a:r>
              <a:rPr lang="ru-RU" sz="1800" dirty="0" smtClean="0">
                <a:solidFill>
                  <a:srgbClr val="333333"/>
                </a:solidFill>
              </a:rPr>
              <a:t>Тема </a:t>
            </a:r>
            <a:r>
              <a:rPr lang="ru-RU" sz="1800" dirty="0">
                <a:solidFill>
                  <a:srgbClr val="333333"/>
                </a:solidFill>
              </a:rPr>
              <a:t>«Закон сохранения энергии».</a:t>
            </a:r>
          </a:p>
          <a:p>
            <a:pPr marL="0" indent="0" algn="just">
              <a:buNone/>
            </a:pPr>
            <a:r>
              <a:rPr lang="ru-RU" sz="1800" i="1" dirty="0" smtClean="0">
                <a:solidFill>
                  <a:srgbClr val="333333"/>
                </a:solidFill>
              </a:rPr>
              <a:t>Форма выполнения задания:</a:t>
            </a:r>
            <a:r>
              <a:rPr lang="ru-RU" sz="1800" dirty="0" smtClean="0">
                <a:solidFill>
                  <a:srgbClr val="333333"/>
                </a:solidFill>
              </a:rPr>
              <a:t> групповая и индивидуальная.</a:t>
            </a:r>
            <a:br>
              <a:rPr lang="ru-RU" sz="1800" dirty="0" smtClean="0">
                <a:solidFill>
                  <a:srgbClr val="333333"/>
                </a:solidFill>
              </a:rPr>
            </a:br>
            <a:r>
              <a:rPr lang="ru-RU" sz="1800" i="1" dirty="0" smtClean="0">
                <a:solidFill>
                  <a:srgbClr val="333333"/>
                </a:solidFill>
              </a:rPr>
              <a:t>Карточка </a:t>
            </a:r>
            <a:r>
              <a:rPr lang="ru-RU" sz="1800" i="1" dirty="0">
                <a:solidFill>
                  <a:srgbClr val="333333"/>
                </a:solidFill>
              </a:rPr>
              <a:t>– задание</a:t>
            </a:r>
            <a:r>
              <a:rPr lang="ru-RU" sz="1800" i="1" dirty="0" smtClean="0">
                <a:solidFill>
                  <a:srgbClr val="333333"/>
                </a:solidFill>
              </a:rPr>
              <a:t>.</a:t>
            </a:r>
            <a:endParaRPr lang="ru-RU" sz="1800" dirty="0">
              <a:solidFill>
                <a:srgbClr val="333333"/>
              </a:solidFill>
            </a:endParaRPr>
          </a:p>
          <a:p>
            <a:pPr marL="0" indent="0" algn="just">
              <a:buNone/>
            </a:pPr>
            <a:r>
              <a:rPr lang="ru-RU" sz="1800" dirty="0">
                <a:solidFill>
                  <a:srgbClr val="333333"/>
                </a:solidFill>
              </a:rPr>
              <a:t>На сколько процентов уменьшится энергия свободно падающего упругого теннисного мячика, при одном соударении с поверхностью стола. </a:t>
            </a:r>
            <a:endParaRPr lang="ru-RU" sz="1800" dirty="0" smtClean="0">
              <a:solidFill>
                <a:srgbClr val="333333"/>
              </a:solidFill>
            </a:endParaRPr>
          </a:p>
          <a:p>
            <a:pPr marL="0" indent="0" algn="just">
              <a:buNone/>
            </a:pPr>
            <a:r>
              <a:rPr lang="ru-RU" sz="1800" dirty="0" smtClean="0">
                <a:solidFill>
                  <a:srgbClr val="333333"/>
                </a:solidFill>
              </a:rPr>
              <a:t>Оборудование</a:t>
            </a:r>
            <a:r>
              <a:rPr lang="ru-RU" sz="1800" dirty="0">
                <a:solidFill>
                  <a:srgbClr val="333333"/>
                </a:solidFill>
              </a:rPr>
              <a:t>: штатив с лапкой, линейка, теннисный мячик</a:t>
            </a:r>
            <a:r>
              <a:rPr lang="ru-RU" sz="1800" dirty="0" smtClean="0">
                <a:solidFill>
                  <a:srgbClr val="333333"/>
                </a:solidFill>
              </a:rPr>
              <a:t>.</a:t>
            </a:r>
          </a:p>
          <a:p>
            <a:pPr marL="0" indent="0" algn="just">
              <a:buNone/>
            </a:pPr>
            <a:r>
              <a:rPr lang="ru-RU" sz="1800" b="1" dirty="0" smtClean="0">
                <a:solidFill>
                  <a:srgbClr val="333333"/>
                </a:solidFill>
              </a:rPr>
              <a:t>Составьте план решения задачи:</a:t>
            </a:r>
          </a:p>
          <a:p>
            <a:pPr marL="0" indent="0" algn="just">
              <a:buNone/>
            </a:pPr>
            <a:r>
              <a:rPr lang="ru-RU" sz="1800" dirty="0" smtClean="0">
                <a:solidFill>
                  <a:srgbClr val="333333"/>
                </a:solidFill>
              </a:rPr>
              <a:t>1……………………………………</a:t>
            </a:r>
          </a:p>
          <a:p>
            <a:pPr marL="0" indent="0" algn="just">
              <a:buNone/>
            </a:pPr>
            <a:r>
              <a:rPr lang="ru-RU" sz="1800" dirty="0" smtClean="0">
                <a:solidFill>
                  <a:srgbClr val="333333"/>
                </a:solidFill>
              </a:rPr>
              <a:t>2……………………………………</a:t>
            </a:r>
          </a:p>
          <a:p>
            <a:pPr marL="0" indent="0" algn="just">
              <a:buNone/>
            </a:pPr>
            <a:r>
              <a:rPr lang="ru-RU" sz="1800" dirty="0" smtClean="0">
                <a:solidFill>
                  <a:srgbClr val="333333"/>
                </a:solidFill>
              </a:rPr>
              <a:t>3…………………………………..</a:t>
            </a:r>
          </a:p>
          <a:p>
            <a:pPr marL="0" indent="0" algn="just">
              <a:buNone/>
            </a:pPr>
            <a:endParaRPr lang="ru-RU" sz="1800" dirty="0" smtClean="0">
              <a:solidFill>
                <a:srgbClr val="333333"/>
              </a:solidFill>
            </a:endParaRPr>
          </a:p>
          <a:p>
            <a:pPr marL="0" indent="0" algn="just">
              <a:buNone/>
            </a:pPr>
            <a:r>
              <a:rPr lang="ru-RU" sz="1800" dirty="0" smtClean="0">
                <a:solidFill>
                  <a:srgbClr val="333333"/>
                </a:solidFill>
              </a:rPr>
              <a:t>Можно </a:t>
            </a:r>
            <a:r>
              <a:rPr lang="ru-RU" sz="1800" dirty="0">
                <a:solidFill>
                  <a:srgbClr val="333333"/>
                </a:solidFill>
              </a:rPr>
              <a:t>ли сказать, что эта часть энергии исчезла? Значит ли это, что закон сохранения энергии нарушается</a:t>
            </a:r>
            <a:r>
              <a:rPr lang="ru-RU" sz="1800" dirty="0" smtClean="0">
                <a:solidFill>
                  <a:srgbClr val="333333"/>
                </a:solidFill>
              </a:rPr>
              <a:t>?</a:t>
            </a:r>
          </a:p>
          <a:p>
            <a:pPr marL="0" indent="0" algn="just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="" xmlns:p14="http://schemas.microsoft.com/office/powerpoint/2010/main" val="69236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ПРИЕМЫ КОНТРОЛЯ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endParaRPr lang="ru-RU" altLang="ru-RU" b="1" dirty="0" smtClean="0">
              <a:solidFill>
                <a:srgbClr val="660033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b="1" dirty="0" smtClean="0">
                <a:solidFill>
                  <a:srgbClr val="660033"/>
                </a:solidFill>
              </a:rPr>
              <a:t>сверка с образцом (готовым ответом)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b="1" dirty="0" smtClean="0">
                <a:solidFill>
                  <a:srgbClr val="660033"/>
                </a:solidFill>
              </a:rPr>
              <a:t>выполнение </a:t>
            </a:r>
            <a:r>
              <a:rPr lang="ru-RU" altLang="ru-RU" b="1" dirty="0">
                <a:solidFill>
                  <a:srgbClr val="660033"/>
                </a:solidFill>
              </a:rPr>
              <a:t>задания по алгоритму;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b="1" dirty="0" smtClean="0">
                <a:solidFill>
                  <a:srgbClr val="660033"/>
                </a:solidFill>
              </a:rPr>
              <a:t>взаимоконтроль</a:t>
            </a:r>
            <a:r>
              <a:rPr lang="ru-RU" altLang="ru-RU" b="1" dirty="0">
                <a:solidFill>
                  <a:srgbClr val="660033"/>
                </a:solidFill>
              </a:rPr>
              <a:t>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b="1" dirty="0" smtClean="0">
                <a:solidFill>
                  <a:srgbClr val="660033"/>
                </a:solidFill>
              </a:rPr>
              <a:t>подбор </a:t>
            </a:r>
            <a:r>
              <a:rPr lang="ru-RU" altLang="ru-RU" b="1" dirty="0">
                <a:solidFill>
                  <a:srgbClr val="660033"/>
                </a:solidFill>
              </a:rPr>
              <a:t>нескольких способов -выполнения задания и выбор самого рационального</a:t>
            </a:r>
            <a:r>
              <a:rPr lang="ru-RU" altLang="ru-RU" b="1" dirty="0" smtClean="0">
                <a:solidFill>
                  <a:srgbClr val="660033"/>
                </a:solidFill>
              </a:rPr>
              <a:t>;</a:t>
            </a:r>
            <a:endParaRPr lang="ru-RU" altLang="ru-RU" b="1" dirty="0">
              <a:solidFill>
                <a:srgbClr val="660033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639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21014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Приём «найди ошибку», взаимопроверка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2800" dirty="0" smtClean="0"/>
              <a:t>(</a:t>
            </a:r>
            <a:r>
              <a:rPr lang="ru-RU" sz="2400" i="1" dirty="0" smtClean="0">
                <a:latin typeface="+mn-lt"/>
                <a:ea typeface="Calibri"/>
              </a:rPr>
              <a:t>Умение </a:t>
            </a:r>
            <a:r>
              <a:rPr lang="ru-RU" sz="2400" i="1" dirty="0">
                <a:latin typeface="+mn-lt"/>
                <a:ea typeface="Calibri"/>
              </a:rPr>
              <a:t>осуществлять контроль выполнения </a:t>
            </a:r>
            <a:r>
              <a:rPr lang="ru-RU" sz="2400" i="1" dirty="0" smtClean="0">
                <a:latin typeface="+mn-lt"/>
                <a:ea typeface="Calibri"/>
              </a:rPr>
              <a:t>действий)</a:t>
            </a:r>
            <a:endParaRPr lang="ru-RU" sz="2400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r>
              <a:rPr lang="ru-RU" i="1" dirty="0" smtClean="0"/>
              <a:t>Форма </a:t>
            </a:r>
            <a:r>
              <a:rPr lang="ru-RU" i="1" dirty="0"/>
              <a:t>выполнения задания:</a:t>
            </a:r>
            <a:r>
              <a:rPr lang="ru-RU" dirty="0"/>
              <a:t> индивидуальная и работа в </a:t>
            </a:r>
            <a:r>
              <a:rPr lang="ru-RU" dirty="0" smtClean="0"/>
              <a:t>парах.</a:t>
            </a:r>
          </a:p>
          <a:p>
            <a:pPr marL="0" indent="0" algn="just">
              <a:buNone/>
            </a:pPr>
            <a:r>
              <a:rPr lang="ru-RU" i="1" dirty="0" smtClean="0"/>
              <a:t>Карточка </a:t>
            </a:r>
            <a:r>
              <a:rPr lang="ru-RU" i="1" dirty="0"/>
              <a:t>– задание.</a:t>
            </a:r>
            <a:endParaRPr lang="ru-RU" dirty="0"/>
          </a:p>
          <a:p>
            <a:pPr marL="0" indent="0" algn="just">
              <a:buNone/>
            </a:pPr>
            <a:r>
              <a:rPr lang="ru-RU" b="1" dirty="0"/>
              <a:t>Найти ошибки и исправить их. Объяснить, незнание какого материала их повлекло.</a:t>
            </a:r>
          </a:p>
          <a:p>
            <a:pPr marL="0" indent="0" algn="just">
              <a:buNone/>
            </a:pPr>
            <a:r>
              <a:rPr lang="ru-RU" dirty="0"/>
              <a:t>1. Электрический заряд можно делить бесконечно.</a:t>
            </a:r>
          </a:p>
          <a:p>
            <a:pPr marL="0" indent="0" algn="just">
              <a:buNone/>
            </a:pPr>
            <a:r>
              <a:rPr lang="ru-RU" dirty="0"/>
              <a:t>2. Протон – это частица, не имеющая заряда.</a:t>
            </a:r>
          </a:p>
          <a:p>
            <a:pPr marL="0" indent="0" algn="just">
              <a:buNone/>
            </a:pPr>
            <a:r>
              <a:rPr lang="ru-RU" dirty="0"/>
              <a:t>3. Атом в целом имеет положительный заряд.</a:t>
            </a:r>
          </a:p>
          <a:p>
            <a:pPr marL="0" indent="0" algn="just">
              <a:buNone/>
            </a:pPr>
            <a:r>
              <a:rPr lang="ru-RU" dirty="0"/>
              <a:t>4. Вблизи заряженных тел действие поля слабее, а при удалении от них поле усиливается.</a:t>
            </a:r>
          </a:p>
          <a:p>
            <a:pPr marL="0" indent="0" algn="just">
              <a:buNone/>
            </a:pPr>
            <a:r>
              <a:rPr lang="ru-RU" dirty="0"/>
              <a:t>5. В состав ядра атома входят частицы: протоны и электроны.</a:t>
            </a:r>
          </a:p>
          <a:p>
            <a:pPr marL="0" indent="0" algn="just">
              <a:buNone/>
            </a:pPr>
            <a:r>
              <a:rPr lang="ru-RU" dirty="0"/>
              <a:t>6. Атомы всех химических элементов одинаковы.</a:t>
            </a:r>
          </a:p>
          <a:p>
            <a:pPr marL="0" indent="0" algn="just">
              <a:buNone/>
            </a:pPr>
            <a:r>
              <a:rPr lang="ru-RU" dirty="0"/>
              <a:t>7. Главной характеристикой химического элемента является число нейтронов.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После </a:t>
            </a:r>
            <a:r>
              <a:rPr lang="ru-RU" dirty="0"/>
              <a:t>выполнения задания, взаимопроверка, обсуждение ошибок.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8489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ПРИЕМЫ ОЦЕНКИ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2800" b="1" dirty="0">
                <a:solidFill>
                  <a:srgbClr val="660033"/>
                </a:solidFill>
                <a:cs typeface="Times New Roman" pitchFamily="18" charset="0"/>
              </a:rPr>
              <a:t>прием «задания – ловушки»;</a:t>
            </a:r>
          </a:p>
          <a:p>
            <a:pPr lvl="0" eaLnBrk="0" fontAlgn="base" hangingPunct="0"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2800" b="1" dirty="0">
                <a:solidFill>
                  <a:srgbClr val="660033"/>
                </a:solidFill>
                <a:cs typeface="Times New Roman" pitchFamily="18" charset="0"/>
              </a:rPr>
              <a:t>прием </a:t>
            </a:r>
            <a:r>
              <a:rPr lang="ru-RU" altLang="ru-RU" sz="2800" b="1" dirty="0" smtClean="0">
                <a:solidFill>
                  <a:srgbClr val="660033"/>
                </a:solidFill>
                <a:cs typeface="Times New Roman" pitchFamily="18" charset="0"/>
              </a:rPr>
              <a:t>«перепутанные логические цепочки»;</a:t>
            </a:r>
            <a:endParaRPr lang="ru-RU" altLang="ru-RU" sz="2800" b="1" dirty="0">
              <a:solidFill>
                <a:srgbClr val="660033"/>
              </a:solidFill>
              <a:cs typeface="Times New Roman" pitchFamily="18" charset="0"/>
            </a:endParaRPr>
          </a:p>
          <a:p>
            <a:pPr lvl="0" eaLnBrk="0" fontAlgn="base" hangingPunct="0"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2800" b="1" dirty="0">
                <a:solidFill>
                  <a:srgbClr val="660033"/>
                </a:solidFill>
                <a:cs typeface="Times New Roman" pitchFamily="18" charset="0"/>
              </a:rPr>
              <a:t>прием «умные вопросы»;</a:t>
            </a:r>
          </a:p>
          <a:p>
            <a:pPr lvl="0" eaLnBrk="0" fontAlgn="base" hangingPunct="0"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2800" b="1" dirty="0" smtClean="0">
                <a:solidFill>
                  <a:srgbClr val="660033"/>
                </a:solidFill>
                <a:cs typeface="Times New Roman" pitchFamily="18" charset="0"/>
              </a:rPr>
              <a:t>прием </a:t>
            </a:r>
            <a:r>
              <a:rPr lang="ru-RU" altLang="ru-RU" sz="2800" b="1" dirty="0">
                <a:solidFill>
                  <a:srgbClr val="660033"/>
                </a:solidFill>
                <a:cs typeface="Times New Roman" pitchFamily="18" charset="0"/>
              </a:rPr>
              <a:t>«лесенка»; </a:t>
            </a:r>
          </a:p>
          <a:p>
            <a:pPr lvl="0" eaLnBrk="0" fontAlgn="base" hangingPunct="0"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2800" b="1" dirty="0">
                <a:solidFill>
                  <a:srgbClr val="660033"/>
                </a:solidFill>
                <a:cs typeface="Times New Roman" pitchFamily="18" charset="0"/>
              </a:rPr>
              <a:t>прием «светофор»;</a:t>
            </a:r>
          </a:p>
          <a:p>
            <a:pPr lvl="0" eaLnBrk="0" fontAlgn="base" hangingPunct="0"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2800" b="1" dirty="0">
                <a:solidFill>
                  <a:srgbClr val="660033"/>
                </a:solidFill>
                <a:cs typeface="Times New Roman" pitchFamily="18" charset="0"/>
              </a:rPr>
              <a:t>п</a:t>
            </a:r>
            <a:r>
              <a:rPr lang="ru-RU" altLang="ru-RU" sz="2800" b="1" dirty="0" smtClean="0">
                <a:solidFill>
                  <a:srgbClr val="660033"/>
                </a:solidFill>
                <a:cs typeface="Times New Roman" pitchFamily="18" charset="0"/>
              </a:rPr>
              <a:t>риём «дерево успеха»;</a:t>
            </a:r>
          </a:p>
          <a:p>
            <a:pPr lvl="0" eaLnBrk="0" fontAlgn="base" hangingPunct="0"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2800" b="1" dirty="0">
                <a:solidFill>
                  <a:srgbClr val="660033"/>
                </a:solidFill>
                <a:cs typeface="Times New Roman" pitchFamily="18" charset="0"/>
              </a:rPr>
              <a:t>п</a:t>
            </a:r>
            <a:r>
              <a:rPr lang="ru-RU" altLang="ru-RU" sz="2800" b="1" dirty="0" smtClean="0">
                <a:solidFill>
                  <a:srgbClr val="660033"/>
                </a:solidFill>
                <a:cs typeface="Times New Roman" pitchFamily="18" charset="0"/>
              </a:rPr>
              <a:t>риём «лист самоконтроля».</a:t>
            </a:r>
            <a:endParaRPr lang="ru-RU" altLang="ru-RU" sz="2800" b="1" dirty="0">
              <a:solidFill>
                <a:srgbClr val="660033"/>
              </a:solidFill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4397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760640"/>
          </a:xfrm>
        </p:spPr>
        <p:txBody>
          <a:bodyPr>
            <a:normAutofit/>
          </a:bodyPr>
          <a:lstStyle/>
          <a:p>
            <a:pPr marL="228600" algn="l"/>
            <a:r>
              <a:rPr lang="ru-RU" sz="270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               Прием «задания – ловушки» </a:t>
            </a:r>
            <a:br>
              <a:rPr lang="ru-RU" sz="270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</a:br>
            <a:r>
              <a:rPr lang="ru-RU" sz="2700" dirty="0" smtClean="0">
                <a:latin typeface="+mn-lt"/>
                <a:ea typeface="+mn-ea"/>
                <a:cs typeface="+mn-cs"/>
              </a:rPr>
              <a:t>(</a:t>
            </a:r>
            <a:r>
              <a:rPr lang="ru-RU" altLang="ru-RU" sz="2000" i="1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умение </a:t>
            </a:r>
            <a:r>
              <a:rPr lang="ru-RU" altLang="ru-RU" sz="2000" i="1" kern="0" dirty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внести необходимые дополнения и изменения в план, способ и результат действия на основе его оценки и учёта сделанных ошибок</a:t>
            </a:r>
            <a:r>
              <a:rPr lang="ru-RU" altLang="ru-RU" sz="2000" i="1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)</a:t>
            </a:r>
            <a:br>
              <a:rPr lang="ru-RU" altLang="ru-RU" sz="2000" i="1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</a:br>
            <a:r>
              <a:rPr lang="ru-RU" sz="2000" dirty="0" smtClean="0">
                <a:latin typeface="Times New Roman"/>
                <a:ea typeface="Times New Roman"/>
              </a:rPr>
              <a:t> </a:t>
            </a:r>
            <a:br>
              <a:rPr lang="ru-RU" sz="2000" dirty="0" smtClean="0">
                <a:latin typeface="Times New Roman"/>
                <a:ea typeface="Times New Roman"/>
              </a:rPr>
            </a:br>
            <a: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На </a:t>
            </a:r>
            <a:r>
              <a:rPr lang="ru-RU" altLang="ru-RU" sz="2000" kern="0" dirty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уроке учитель предложил следующую </a:t>
            </a:r>
            <a: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задачу:</a:t>
            </a:r>
            <a:r>
              <a:rPr lang="ru-RU" altLang="ru-RU" sz="2000" i="1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/>
            </a:r>
            <a:br>
              <a:rPr lang="ru-RU" altLang="ru-RU" sz="2000" i="1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</a:br>
            <a:r>
              <a:rPr lang="ru-RU" altLang="ru-RU" sz="2000" i="1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« </a:t>
            </a:r>
            <a: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По данному рисунку </a:t>
            </a:r>
            <a:r>
              <a:rPr lang="ru-RU" altLang="ru-RU" sz="2000" kern="0" dirty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о</a:t>
            </a:r>
            <a: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пределить цену деления и объем налитой жидкости» Петя и Дима предложили следующие способы решения</a:t>
            </a:r>
            <a:b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</a:br>
            <a: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/>
            </a:r>
            <a:b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</a:br>
            <a: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Решение Пети:                                    Решения Димы:</a:t>
            </a:r>
            <a:b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</a:br>
            <a:r>
              <a:rPr lang="ru-RU" altLang="ru-RU" sz="2000" kern="0" dirty="0" err="1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ц.д</a:t>
            </a:r>
            <a: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=(40-20):5=4 мл                            </a:t>
            </a:r>
            <a:r>
              <a:rPr lang="ru-RU" altLang="ru-RU" sz="2000" kern="0" dirty="0" err="1" smtClean="0">
                <a:solidFill>
                  <a:srgbClr val="000000"/>
                </a:solidFill>
                <a:ea typeface="Microsoft YaHei"/>
                <a:cs typeface="Times New Roman" pitchFamily="18" charset="0"/>
              </a:rPr>
              <a:t>ц.д</a:t>
            </a:r>
            <a:r>
              <a:rPr lang="ru-RU" altLang="ru-RU" sz="2000" kern="0" dirty="0">
                <a:solidFill>
                  <a:srgbClr val="000000"/>
                </a:solidFill>
                <a:ea typeface="Microsoft YaHei"/>
                <a:cs typeface="Times New Roman" pitchFamily="18" charset="0"/>
              </a:rPr>
              <a:t>=(40-20</a:t>
            </a:r>
            <a:r>
              <a:rPr lang="ru-RU" altLang="ru-RU" sz="2000" kern="0" dirty="0" smtClean="0">
                <a:solidFill>
                  <a:srgbClr val="000000"/>
                </a:solidFill>
                <a:ea typeface="Microsoft YaHei"/>
                <a:cs typeface="Times New Roman" pitchFamily="18" charset="0"/>
              </a:rPr>
              <a:t>):4=5 </a:t>
            </a:r>
            <a:r>
              <a:rPr lang="ru-RU" altLang="ru-RU" sz="2000" kern="0" dirty="0">
                <a:solidFill>
                  <a:srgbClr val="000000"/>
                </a:solidFill>
                <a:ea typeface="Microsoft YaHei"/>
                <a:cs typeface="Times New Roman" pitchFamily="18" charset="0"/>
              </a:rPr>
              <a:t>мл </a:t>
            </a:r>
            <a: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/>
            </a:r>
            <a:b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</a:br>
            <a:r>
              <a:rPr lang="en-US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V</a:t>
            </a:r>
            <a: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ж =40+4=44 мл                                 </a:t>
            </a:r>
            <a:r>
              <a:rPr lang="en-US" altLang="ru-RU" sz="2000" kern="0" dirty="0" smtClean="0">
                <a:solidFill>
                  <a:srgbClr val="000000"/>
                </a:solidFill>
                <a:ea typeface="Microsoft YaHei"/>
                <a:cs typeface="Times New Roman" pitchFamily="18" charset="0"/>
              </a:rPr>
              <a:t>V</a:t>
            </a:r>
            <a:r>
              <a:rPr lang="ru-RU" altLang="ru-RU" sz="2000" kern="0" dirty="0" smtClean="0">
                <a:solidFill>
                  <a:srgbClr val="000000"/>
                </a:solidFill>
                <a:ea typeface="Microsoft YaHei"/>
                <a:cs typeface="Times New Roman" pitchFamily="18" charset="0"/>
              </a:rPr>
              <a:t>ж=41 мл</a:t>
            </a:r>
            <a:br>
              <a:rPr lang="ru-RU" altLang="ru-RU" sz="2000" kern="0" dirty="0" smtClean="0">
                <a:solidFill>
                  <a:srgbClr val="000000"/>
                </a:solidFill>
                <a:ea typeface="Microsoft YaHei"/>
                <a:cs typeface="Times New Roman" pitchFamily="18" charset="0"/>
              </a:rPr>
            </a:br>
            <a:r>
              <a:rPr lang="ru-RU" altLang="ru-RU" sz="2000" kern="0" dirty="0" smtClean="0">
                <a:solidFill>
                  <a:srgbClr val="000000"/>
                </a:solidFill>
                <a:ea typeface="Microsoft YaHei"/>
                <a:cs typeface="Times New Roman" pitchFamily="18" charset="0"/>
              </a:rPr>
              <a:t/>
            </a:r>
            <a:br>
              <a:rPr lang="ru-RU" altLang="ru-RU" sz="2000" kern="0" dirty="0" smtClean="0">
                <a:solidFill>
                  <a:srgbClr val="000000"/>
                </a:solidFill>
                <a:ea typeface="Microsoft YaHei"/>
                <a:cs typeface="Times New Roman" pitchFamily="18" charset="0"/>
              </a:rPr>
            </a:br>
            <a: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Сравни </a:t>
            </a:r>
            <a:r>
              <a:rPr lang="ru-RU" altLang="ru-RU" sz="2000" kern="0" dirty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ответы </a:t>
            </a:r>
            <a: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Пети  </a:t>
            </a:r>
            <a:r>
              <a:rPr lang="ru-RU" altLang="ru-RU" sz="2000" kern="0" dirty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и </a:t>
            </a:r>
            <a: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Димы. </a:t>
            </a:r>
            <a:r>
              <a:rPr lang="ru-RU" altLang="ru-RU" sz="2000" kern="0" dirty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Кто из ребят достиг </a:t>
            </a:r>
            <a: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/>
            </a:r>
            <a:b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</a:br>
            <a: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поставленной </a:t>
            </a:r>
            <a:r>
              <a:rPr lang="ru-RU" altLang="ru-RU" sz="2000" kern="0" dirty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цели? Кто из ребят допустил ошибки? </a:t>
            </a:r>
            <a: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/>
            </a:r>
            <a:b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</a:br>
            <a:r>
              <a:rPr lang="ru-RU" altLang="ru-RU" sz="2000" kern="0" dirty="0" smtClean="0">
                <a:solidFill>
                  <a:srgbClr val="000000"/>
                </a:solidFill>
                <a:latin typeface="+mn-lt"/>
                <a:ea typeface="Microsoft YaHei"/>
                <a:cs typeface="Times New Roman" pitchFamily="18" charset="0"/>
              </a:rPr>
              <a:t>Исправь их.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56992"/>
            <a:ext cx="1296144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2680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Лист самоконтроля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592041100"/>
              </p:ext>
            </p:extLst>
          </p:nvPr>
        </p:nvGraphicFramePr>
        <p:xfrm>
          <a:off x="539552" y="1549750"/>
          <a:ext cx="7704856" cy="4580999"/>
        </p:xfrm>
        <a:graphic>
          <a:graphicData uri="http://schemas.openxmlformats.org/drawingml/2006/table">
            <a:tbl>
              <a:tblPr firstRow="1" firstCol="1" bandRow="1" bandCol="1">
                <a:tableStyleId>{5A111915-BE36-4E01-A7E5-04B1672EAD32}</a:tableStyleId>
              </a:tblPr>
              <a:tblGrid>
                <a:gridCol w="5177826"/>
                <a:gridCol w="726830"/>
                <a:gridCol w="648072"/>
                <a:gridCol w="1152128"/>
              </a:tblGrid>
              <a:tr h="8229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Понятия, умения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Знаю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Умею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Хотел(а) бы знать (научиться)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/>
                </a:tc>
              </a:tr>
              <a:tr h="205726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Определение электрического тока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4FD1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</a:tr>
              <a:tr h="205726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Условия существования электрического тока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4FD1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</a:tr>
              <a:tr h="205726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Определение источника тока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4FD1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</a:tr>
              <a:tr h="2057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Устройство и принцип действия простейших источников тока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4FD1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</a:tr>
              <a:tr h="205726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Определение электрической цепи,  её составные части.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4FD1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</a:tr>
              <a:tr h="205726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Изображение  на схеме электрической цепи 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4FD1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</a:tr>
              <a:tr h="205726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Умение читать электрические схемы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4FD1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</a:tr>
              <a:tr h="411451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Какое направление электрического тока считается положительным?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4FD1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</a:tr>
              <a:tr h="411451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Как можно обнаружить электрический ток (действия тока)?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4FD1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</a:tr>
              <a:tr h="205726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Сборка простейшей электрической цепи по схеме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4FD1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</a:tr>
              <a:tr h="411451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Определение силы тока, её единица измерения,  формула для её определения 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4FD1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</a:tr>
              <a:tr h="205726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Правила подключения амперметра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4FD1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</a:tr>
              <a:tr h="205726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Умение измерять силу тока с помощью амперметра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4FD1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</a:tr>
              <a:tr h="411451"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Умение решать задачи на нахождение силы тока, количества заряда.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indent="3429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4FD1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217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User\Desktop\img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7" cy="633670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6647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РЕГУЛЯТИВНЫЕ УУД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>
                <a:ea typeface="Times New Roman"/>
              </a:rPr>
              <a:t>Регулятивные УУД – это действия по самоуправлению познавательной и учебной деятельностью, и именно они обеспечивают умение организовывать любую деятельность человека</a:t>
            </a:r>
            <a:r>
              <a:rPr lang="ru-RU" sz="2800" dirty="0" smtClean="0">
                <a:ea typeface="Times New Roman"/>
              </a:rPr>
              <a:t>»</a:t>
            </a: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 smtClean="0">
                <a:ea typeface="Times New Roman"/>
              </a:rPr>
              <a:t>                                                       [</a:t>
            </a:r>
            <a:r>
              <a:rPr lang="ru-RU" sz="2800" dirty="0">
                <a:ea typeface="Times New Roman"/>
              </a:rPr>
              <a:t>Леонтьев А.А.,1997].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2026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Номенклатура регулятивных УУД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000000"/>
                </a:solidFill>
                <a:latin typeface="Arial"/>
                <a:ea typeface="Calibri"/>
              </a:rPr>
              <a:t> </a:t>
            </a:r>
            <a:r>
              <a:rPr lang="ru-RU" sz="4200" b="1" dirty="0" smtClean="0">
                <a:solidFill>
                  <a:srgbClr val="000000"/>
                </a:solidFill>
                <a:ea typeface="Calibri"/>
              </a:rPr>
              <a:t>целеполагание</a:t>
            </a:r>
            <a:r>
              <a:rPr lang="ru-RU" sz="420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ru-RU" sz="4200" dirty="0">
                <a:solidFill>
                  <a:srgbClr val="000000"/>
                </a:solidFill>
                <a:ea typeface="Calibri"/>
              </a:rPr>
              <a:t>как постановка учебной задачи на основе соотнесения того, что уже известно и усвоено учащимся, и того, что еще </a:t>
            </a:r>
            <a:r>
              <a:rPr lang="ru-RU" sz="4200" dirty="0" smtClean="0">
                <a:solidFill>
                  <a:srgbClr val="000000"/>
                </a:solidFill>
                <a:ea typeface="Calibri"/>
              </a:rPr>
              <a:t>неизвестно;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4200" b="1" dirty="0" smtClean="0">
                <a:solidFill>
                  <a:srgbClr val="000000"/>
                </a:solidFill>
                <a:ea typeface="Calibri"/>
              </a:rPr>
              <a:t>планирование </a:t>
            </a:r>
            <a:r>
              <a:rPr lang="ru-RU" sz="4200" dirty="0">
                <a:solidFill>
                  <a:srgbClr val="000000"/>
                </a:solidFill>
                <a:ea typeface="Calibri"/>
              </a:rPr>
              <a:t>– определение последовательности промежуточных целей с учетом конечного результата; составление плана и последовательности </a:t>
            </a:r>
            <a:r>
              <a:rPr lang="ru-RU" sz="4200" dirty="0" smtClean="0">
                <a:solidFill>
                  <a:srgbClr val="000000"/>
                </a:solidFill>
                <a:ea typeface="Calibri"/>
              </a:rPr>
              <a:t>действий;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4200" b="1" dirty="0" smtClean="0">
                <a:solidFill>
                  <a:srgbClr val="000000"/>
                </a:solidFill>
                <a:ea typeface="Calibri"/>
              </a:rPr>
              <a:t>прогнозирование</a:t>
            </a:r>
            <a:r>
              <a:rPr lang="ru-RU" sz="420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ru-RU" sz="4200" dirty="0">
                <a:solidFill>
                  <a:srgbClr val="000000"/>
                </a:solidFill>
                <a:ea typeface="Calibri"/>
              </a:rPr>
              <a:t>– предвосхищение результата и уровня усвоения, его временных </a:t>
            </a:r>
            <a:r>
              <a:rPr lang="ru-RU" sz="4200" dirty="0" smtClean="0">
                <a:solidFill>
                  <a:srgbClr val="000000"/>
                </a:solidFill>
                <a:ea typeface="Calibri"/>
              </a:rPr>
              <a:t>характеристик;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4200" b="1" dirty="0" smtClean="0">
                <a:solidFill>
                  <a:srgbClr val="000000"/>
                </a:solidFill>
                <a:ea typeface="Calibri"/>
              </a:rPr>
              <a:t>контроль </a:t>
            </a:r>
            <a:r>
              <a:rPr lang="ru-RU" sz="4200" dirty="0">
                <a:solidFill>
                  <a:srgbClr val="000000"/>
                </a:solidFill>
                <a:ea typeface="Calibri"/>
              </a:rPr>
              <a:t>в форме сличения способа действия и его результата с заданным эталоном с целью обнаружения отклонений и отличий от </a:t>
            </a:r>
            <a:r>
              <a:rPr lang="ru-RU" sz="4200" dirty="0" smtClean="0">
                <a:solidFill>
                  <a:srgbClr val="000000"/>
                </a:solidFill>
                <a:ea typeface="Calibri"/>
              </a:rPr>
              <a:t>эталона;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4200" b="1" dirty="0" smtClean="0">
                <a:solidFill>
                  <a:srgbClr val="000000"/>
                </a:solidFill>
                <a:ea typeface="Calibri"/>
              </a:rPr>
              <a:t>коррекция</a:t>
            </a:r>
            <a:r>
              <a:rPr lang="ru-RU" sz="420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ru-RU" sz="4200" dirty="0">
                <a:solidFill>
                  <a:srgbClr val="000000"/>
                </a:solidFill>
                <a:ea typeface="Calibri"/>
              </a:rPr>
              <a:t>– внесение необходимых дополнений и корректив в план и способ действия в случае расхождения эталона, реального действия и его </a:t>
            </a:r>
            <a:r>
              <a:rPr lang="ru-RU" sz="4200" dirty="0" smtClean="0">
                <a:solidFill>
                  <a:srgbClr val="000000"/>
                </a:solidFill>
                <a:ea typeface="Calibri"/>
              </a:rPr>
              <a:t>продукта;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4200" b="1" dirty="0" smtClean="0">
                <a:solidFill>
                  <a:srgbClr val="000000"/>
                </a:solidFill>
                <a:ea typeface="Calibri"/>
              </a:rPr>
              <a:t>оценка</a:t>
            </a:r>
            <a:r>
              <a:rPr lang="ru-RU" sz="420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ru-RU" sz="4200" dirty="0">
                <a:solidFill>
                  <a:srgbClr val="000000"/>
                </a:solidFill>
                <a:ea typeface="Calibri"/>
              </a:rPr>
              <a:t>- выделение и осознание учащимся того, что уже усвоено и что еще подлежит усвоению, осознание качества и уровня </a:t>
            </a:r>
            <a:r>
              <a:rPr lang="ru-RU" sz="4200" dirty="0" smtClean="0">
                <a:solidFill>
                  <a:srgbClr val="000000"/>
                </a:solidFill>
                <a:ea typeface="Calibri"/>
              </a:rPr>
              <a:t>усвоения;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4200" b="1" dirty="0" smtClean="0">
                <a:solidFill>
                  <a:srgbClr val="000000"/>
                </a:solidFill>
                <a:ea typeface="Calibri"/>
              </a:rPr>
              <a:t>волевая </a:t>
            </a:r>
            <a:r>
              <a:rPr lang="ru-RU" sz="4200" b="1" dirty="0" err="1">
                <a:solidFill>
                  <a:srgbClr val="000000"/>
                </a:solidFill>
                <a:ea typeface="Calibri"/>
              </a:rPr>
              <a:t>саморегуляция</a:t>
            </a:r>
            <a:r>
              <a:rPr lang="ru-RU" sz="4200" b="1" dirty="0">
                <a:solidFill>
                  <a:srgbClr val="000000"/>
                </a:solidFill>
                <a:ea typeface="Calibri"/>
              </a:rPr>
              <a:t> </a:t>
            </a:r>
            <a:r>
              <a:rPr lang="ru-RU" sz="4200" dirty="0">
                <a:solidFill>
                  <a:srgbClr val="000000"/>
                </a:solidFill>
                <a:ea typeface="Calibri"/>
              </a:rPr>
              <a:t>как способность к мобилизации сил и энергии; способность к волевому усилию - к выбору в ситуации мотивационного конфликта и к преодолению препятствий.</a:t>
            </a:r>
            <a:endParaRPr lang="ru-RU" sz="4200" dirty="0"/>
          </a:p>
        </p:txBody>
      </p:sp>
    </p:spTree>
    <p:extLst>
      <p:ext uri="{BB962C8B-B14F-4D97-AF65-F5344CB8AC3E}">
        <p14:creationId xmlns="" xmlns:p14="http://schemas.microsoft.com/office/powerpoint/2010/main" val="305242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24266533"/>
              </p:ext>
            </p:extLst>
          </p:nvPr>
        </p:nvGraphicFramePr>
        <p:xfrm>
          <a:off x="251521" y="332656"/>
          <a:ext cx="8712968" cy="6048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9022"/>
                <a:gridCol w="2959276"/>
                <a:gridCol w="2074670"/>
              </a:tblGrid>
              <a:tr h="1788633">
                <a:tc>
                  <a:txBody>
                    <a:bodyPr/>
                    <a:lstStyle/>
                    <a:p>
                      <a:r>
                        <a:rPr lang="ru-RU" dirty="0" smtClean="0"/>
                        <a:t>Регулятивные УУД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Как развито (достаточно, хорошо, не достаточно, </a:t>
                      </a:r>
                      <a:r>
                        <a:rPr lang="ru-RU" baseline="0" dirty="0" smtClean="0"/>
                        <a:t> выражено слабо</a:t>
                      </a:r>
                      <a:r>
                        <a:rPr lang="ru-RU" dirty="0" smtClean="0"/>
                        <a:t>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Объясни,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почему?</a:t>
                      </a:r>
                      <a:endParaRPr lang="ru-RU" dirty="0"/>
                    </a:p>
                  </a:txBody>
                  <a:tcPr/>
                </a:tc>
              </a:tr>
              <a:tr h="608577">
                <a:tc>
                  <a:txBody>
                    <a:bodyPr/>
                    <a:lstStyle/>
                    <a:p>
                      <a:r>
                        <a:rPr lang="ru-RU" dirty="0" smtClean="0"/>
                        <a:t>целеполагание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8577">
                <a:tc>
                  <a:txBody>
                    <a:bodyPr/>
                    <a:lstStyle/>
                    <a:p>
                      <a:r>
                        <a:rPr lang="ru-RU" dirty="0" smtClean="0"/>
                        <a:t>планирование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8577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прогнозирование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8577">
                <a:tc>
                  <a:txBody>
                    <a:bodyPr/>
                    <a:lstStyle/>
                    <a:p>
                      <a:r>
                        <a:rPr lang="ru-RU" dirty="0" smtClean="0"/>
                        <a:t>контроль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8577">
                <a:tc>
                  <a:txBody>
                    <a:bodyPr/>
                    <a:lstStyle/>
                    <a:p>
                      <a:r>
                        <a:rPr lang="ru-RU" dirty="0" smtClean="0"/>
                        <a:t>коррекция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8577">
                <a:tc>
                  <a:txBody>
                    <a:bodyPr/>
                    <a:lstStyle/>
                    <a:p>
                      <a:r>
                        <a:rPr lang="ru-RU" dirty="0" smtClean="0"/>
                        <a:t>оценка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08577">
                <a:tc>
                  <a:txBody>
                    <a:bodyPr/>
                    <a:lstStyle/>
                    <a:p>
                      <a:r>
                        <a:rPr lang="ru-RU" dirty="0" smtClean="0"/>
                        <a:t>волевая </a:t>
                      </a:r>
                      <a:r>
                        <a:rPr lang="ru-RU" dirty="0" err="1" smtClean="0"/>
                        <a:t>саморегуляция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5584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453012586"/>
              </p:ext>
            </p:extLst>
          </p:nvPr>
        </p:nvGraphicFramePr>
        <p:xfrm>
          <a:off x="179512" y="188640"/>
          <a:ext cx="8712968" cy="64748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280"/>
                <a:gridCol w="2499622"/>
                <a:gridCol w="4285066"/>
              </a:tblGrid>
              <a:tr h="11099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Регулятивные УУД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Как развито (достаточно, хорошо, не достаточно,  выражено слабо)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Объясни, почему?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680277">
                <a:tc>
                  <a:txBody>
                    <a:bodyPr/>
                    <a:lstStyle/>
                    <a:p>
                      <a:r>
                        <a:rPr lang="ru-RU" dirty="0" smtClean="0"/>
                        <a:t>целеполагание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alt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хорошо проявляется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altLang="ru-RU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alt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 начале мультфильма заяц четко знает,  что ему надо сделать и следует этой цели</a:t>
                      </a:r>
                      <a:endParaRPr lang="ru-RU" sz="1600" dirty="0"/>
                    </a:p>
                  </a:txBody>
                  <a:tcPr/>
                </a:tc>
              </a:tr>
              <a:tr h="540721">
                <a:tc>
                  <a:txBody>
                    <a:bodyPr/>
                    <a:lstStyle/>
                    <a:p>
                      <a:r>
                        <a:rPr lang="ru-RU" dirty="0" smtClean="0"/>
                        <a:t>планирование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хорошо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alt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не может переплыть озеро, находит средство для переправы</a:t>
                      </a:r>
                      <a:endParaRPr lang="ru-RU" sz="1600" dirty="0"/>
                    </a:p>
                  </a:txBody>
                  <a:tcPr/>
                </a:tc>
              </a:tr>
              <a:tr h="612249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прогнозирование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alt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развито недостаточно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alt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не может просчитать до конца сколько можно раздать, а сколько принести домой</a:t>
                      </a:r>
                      <a:endParaRPr lang="ru-RU" sz="1600" dirty="0"/>
                    </a:p>
                  </a:txBody>
                  <a:tcPr/>
                </a:tc>
              </a:tr>
              <a:tr h="612249">
                <a:tc>
                  <a:txBody>
                    <a:bodyPr/>
                    <a:lstStyle/>
                    <a:p>
                      <a:r>
                        <a:rPr lang="ru-RU" dirty="0" smtClean="0"/>
                        <a:t>контроль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alt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развит недостаточно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alt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поскольку в конце концов он раздает всем яблоки и домой ничего не приносит </a:t>
                      </a:r>
                      <a:endParaRPr lang="ru-RU" sz="1600" dirty="0"/>
                    </a:p>
                  </a:txBody>
                  <a:tcPr/>
                </a:tc>
              </a:tr>
              <a:tr h="540721">
                <a:tc>
                  <a:txBody>
                    <a:bodyPr/>
                    <a:lstStyle/>
                    <a:p>
                      <a:r>
                        <a:rPr lang="ru-RU" dirty="0" smtClean="0"/>
                        <a:t>коррекция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alt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выражена слабо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alt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 основном действует по шаблону - встретил - отдал сколько-то яблок</a:t>
                      </a:r>
                      <a:endParaRPr lang="ru-RU" sz="1600" dirty="0"/>
                    </a:p>
                  </a:txBody>
                  <a:tcPr/>
                </a:tc>
              </a:tr>
              <a:tr h="768393">
                <a:tc>
                  <a:txBody>
                    <a:bodyPr/>
                    <a:lstStyle/>
                    <a:p>
                      <a:r>
                        <a:rPr lang="ru-RU" dirty="0" smtClean="0"/>
                        <a:t>оценка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alt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недостаточно развита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alt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поскольку не может соотнести реальное количество яблок с количеством нуждающихся в еде</a:t>
                      </a:r>
                      <a:endParaRPr lang="ru-RU" sz="1600" dirty="0"/>
                    </a:p>
                  </a:txBody>
                  <a:tcPr/>
                </a:tc>
              </a:tr>
              <a:tr h="1400184">
                <a:tc>
                  <a:txBody>
                    <a:bodyPr/>
                    <a:lstStyle/>
                    <a:p>
                      <a:r>
                        <a:rPr lang="ru-RU" dirty="0" smtClean="0"/>
                        <a:t>волевая </a:t>
                      </a:r>
                      <a:r>
                        <a:rPr lang="ru-RU" dirty="0" err="1" smtClean="0"/>
                        <a:t>саморегуляция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достаточно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alt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способен контролировать своё поведение и эмоции, преодолевая встречающиеся трудности 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21236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Структура регулятивных УУД.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7560839" cy="518457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0252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Дидактические условия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формирования регулятивных УУД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48" name="Скругленный прямоугольник 2047"/>
          <p:cNvSpPr/>
          <p:nvPr/>
        </p:nvSpPr>
        <p:spPr>
          <a:xfrm>
            <a:off x="2123728" y="1916832"/>
            <a:ext cx="5256584" cy="93610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ru-RU" altLang="ru-RU" dirty="0">
                <a:solidFill>
                  <a:srgbClr val="FFFFFF"/>
                </a:solidFill>
                <a:latin typeface="Arial" charset="0"/>
                <a:ea typeface="Microsoft YaHei" pitchFamily="34" charset="-122"/>
              </a:rPr>
              <a:t>Особенности организации процесса обучения,  способствующие формирования регулятивных УУД</a:t>
            </a:r>
          </a:p>
        </p:txBody>
      </p:sp>
      <p:pic>
        <p:nvPicPr>
          <p:cNvPr id="205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636" y="2852936"/>
            <a:ext cx="6912768" cy="36724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8639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ПРИЕМЫ ЦЕЛЕПОЛАГАНИЯ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2800" b="1" dirty="0">
                <a:solidFill>
                  <a:srgbClr val="660033"/>
                </a:solidFill>
              </a:rPr>
              <a:t>Проблемная ситуация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2800" b="1" dirty="0">
                <a:solidFill>
                  <a:srgbClr val="660033"/>
                </a:solidFill>
              </a:rPr>
              <a:t>Домысливание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2800" b="1" dirty="0">
                <a:solidFill>
                  <a:srgbClr val="660033"/>
                </a:solidFill>
              </a:rPr>
              <a:t>Исключение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2800" b="1" dirty="0">
                <a:solidFill>
                  <a:srgbClr val="660033"/>
                </a:solidFill>
              </a:rPr>
              <a:t>Группировка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2800" b="1" dirty="0">
                <a:solidFill>
                  <a:srgbClr val="660033"/>
                </a:solidFill>
              </a:rPr>
              <a:t>Ситуация яркого пятна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2800" b="1" dirty="0">
                <a:solidFill>
                  <a:srgbClr val="660033"/>
                </a:solidFill>
              </a:rPr>
              <a:t>Подводящий диалог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2800" b="1" dirty="0">
                <a:solidFill>
                  <a:srgbClr val="660033"/>
                </a:solidFill>
              </a:rPr>
              <a:t>Работа над понятием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2800" b="1" dirty="0" smtClean="0">
                <a:solidFill>
                  <a:srgbClr val="660033"/>
                </a:solidFill>
              </a:rPr>
              <a:t>Моделирование жизненной ситуации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2800" b="1" dirty="0" smtClean="0">
                <a:solidFill>
                  <a:srgbClr val="660033"/>
                </a:solidFill>
              </a:rPr>
              <a:t>Пословицы</a:t>
            </a:r>
            <a:r>
              <a:rPr lang="ru-RU" altLang="ru-RU" sz="2800" b="1" dirty="0">
                <a:solidFill>
                  <a:srgbClr val="660033"/>
                </a:solidFill>
              </a:rPr>
              <a:t>, поговорки, загадки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7810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1702</TotalTime>
  <Words>641</Words>
  <Application>Microsoft Office PowerPoint</Application>
  <PresentationFormat>Экран (4:3)</PresentationFormat>
  <Paragraphs>180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«Великая цель образования - это не знания, а действия»                                                           Герберт Спенсер </vt:lpstr>
      <vt:lpstr>Слайд 2</vt:lpstr>
      <vt:lpstr>РЕГУЛЯТИВНЫЕ УУД</vt:lpstr>
      <vt:lpstr>Номенклатура регулятивных УУД</vt:lpstr>
      <vt:lpstr>Слайд 5</vt:lpstr>
      <vt:lpstr>Слайд 6</vt:lpstr>
      <vt:lpstr>Структура регулятивных УУД.</vt:lpstr>
      <vt:lpstr>Дидактические условия  формирования регулятивных УУД </vt:lpstr>
      <vt:lpstr>ПРИЕМЫ ЦЕЛЕПОЛАГАНИЯ</vt:lpstr>
      <vt:lpstr> приём «отсроченные догадки»                     (Умение формулировать и осознавать учебные цели )</vt:lpstr>
      <vt:lpstr>ПРИЕМЫ ПЛАНИРОВАНИЯ</vt:lpstr>
      <vt:lpstr> Приём «Составление своего плана решения учебной задач» (Умение самостоятельно устанавливать (планировать) последовательность действий для достижения учебной цели)</vt:lpstr>
      <vt:lpstr>ПРИЕМЫ КОНТРОЛЯ</vt:lpstr>
      <vt:lpstr>Приём «найди ошибку», взаимопроверка (Умение осуществлять контроль выполнения действий)</vt:lpstr>
      <vt:lpstr>ПРИЕМЫ ОЦЕНКИ</vt:lpstr>
      <vt:lpstr>                Прием «задания – ловушки»  (умение внести необходимые дополнения и изменения в план, способ и результат действия на основе его оценки и учёта сделанных ошибок)   На уроке учитель предложил следующую задачу: « По данному рисунку определить цену деления и объем налитой жидкости» Петя и Дима предложили следующие способы решения  Решение Пети:                                    Решения Димы: ц.д=(40-20):5=4 мл                            ц.д=(40-20):4=5 мл  Vж =40+4=44 мл                                 Vж=41 мл  Сравни ответы Пети  и Димы. Кто из ребят достиг  поставленной цели? Кто из ребят допустил ошибки?  Исправь их.</vt:lpstr>
      <vt:lpstr>Лист самоконтроля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 Windows</cp:lastModifiedBy>
  <cp:revision>51</cp:revision>
  <dcterms:created xsi:type="dcterms:W3CDTF">2019-03-15T11:46:18Z</dcterms:created>
  <dcterms:modified xsi:type="dcterms:W3CDTF">2023-10-02T08:50:02Z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6221240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