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30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579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7162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378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0630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874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3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871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315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73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56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85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82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249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03645-C2BA-45DA-8862-82012CD9D73A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97FF483-250E-4BFC-9438-419DDF1E94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920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302" y="0"/>
            <a:ext cx="10144397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8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5908" y="145138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Знаки дополнительной информации(таблички).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3771" y="1271450"/>
            <a:ext cx="10337075" cy="558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1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Дополнительные знаки.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9814" y="1452336"/>
            <a:ext cx="5753100" cy="2266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814" y="3857625"/>
            <a:ext cx="5715000" cy="30003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8763" y="1547812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85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ADEF"/>
                </a:solidFill>
                <a:latin typeface="ff6"/>
              </a:rPr>
              <a:t>СИГНАЛЬНАЯ РАЗМЕТКА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226630" y="1972702"/>
            <a:ext cx="5965370" cy="43932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231F20"/>
                </a:solidFill>
                <a:latin typeface="ff8"/>
              </a:rPr>
              <a:t>1.1— </a:t>
            </a:r>
            <a:r>
              <a:rPr lang="ru-RU" dirty="0">
                <a:solidFill>
                  <a:srgbClr val="231F20"/>
                </a:solidFill>
                <a:latin typeface="ff8"/>
              </a:rPr>
              <a:t>разделяет транспортные потоки противоположных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направлений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и обозначает границы полос движения в опасных местах на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дорогах</a:t>
            </a:r>
            <a:r>
              <a:rPr lang="ru-RU" dirty="0">
                <a:solidFill>
                  <a:srgbClr val="231F20"/>
                </a:solidFill>
                <a:latin typeface="ff8"/>
              </a:rPr>
              <a:t>; обозначает границы стояночных мест транспортных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средств</a:t>
            </a:r>
            <a:r>
              <a:rPr lang="ru-RU" dirty="0">
                <a:solidFill>
                  <a:srgbClr val="231F20"/>
                </a:solidFill>
                <a:latin typeface="ff8"/>
              </a:rPr>
              <a:t>; или границы участков проезжей части, на которые въезд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запрещён</a:t>
            </a:r>
            <a:r>
              <a:rPr lang="ru-RU" dirty="0">
                <a:solidFill>
                  <a:srgbClr val="231F20"/>
                </a:solidFill>
                <a:latin typeface="ff8"/>
              </a:rPr>
              <a:t>;</a:t>
            </a:r>
          </a:p>
          <a:p>
            <a:r>
              <a:rPr lang="ru-RU" dirty="0" smtClean="0">
                <a:solidFill>
                  <a:srgbClr val="231F20"/>
                </a:solidFill>
                <a:latin typeface="ff8"/>
              </a:rPr>
              <a:t>1.2—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обозначает край проезжей части;</a:t>
            </a:r>
          </a:p>
          <a:p>
            <a:r>
              <a:rPr lang="ru-RU" dirty="0" smtClean="0">
                <a:solidFill>
                  <a:srgbClr val="231F20"/>
                </a:solidFill>
                <a:latin typeface="ff8"/>
              </a:rPr>
              <a:t>1.3— </a:t>
            </a:r>
            <a:r>
              <a:rPr lang="ru-RU" dirty="0">
                <a:solidFill>
                  <a:srgbClr val="231F20"/>
                </a:solidFill>
                <a:latin typeface="ff8"/>
              </a:rPr>
              <a:t>разделяет транспортные потоки противоположных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направлений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на дорогах с четырьмя и более полосами для движения в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обоих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направлениях, с двумя или тремя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полосами—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при ширине полос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более 3,75м</a:t>
            </a:r>
            <a:r>
              <a:rPr lang="ru-RU" dirty="0">
                <a:solidFill>
                  <a:srgbClr val="231F20"/>
                </a:solidFill>
                <a:latin typeface="ff8"/>
              </a:rPr>
              <a:t>;</a:t>
            </a:r>
          </a:p>
          <a:p>
            <a:r>
              <a:rPr lang="ru-RU" dirty="0">
                <a:solidFill>
                  <a:srgbClr val="231F20"/>
                </a:solidFill>
                <a:latin typeface="ff8"/>
              </a:rPr>
              <a:t>1.4 (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цвет </a:t>
            </a:r>
            <a:r>
              <a:rPr lang="ru-RU" dirty="0">
                <a:solidFill>
                  <a:srgbClr val="231F20"/>
                </a:solidFill>
                <a:latin typeface="ff8"/>
              </a:rPr>
              <a:t>— </a:t>
            </a:r>
            <a:r>
              <a:rPr lang="ru-RU" dirty="0">
                <a:solidFill>
                  <a:srgbClr val="231F20"/>
                </a:solidFill>
                <a:latin typeface="ffd"/>
              </a:rPr>
              <a:t>жёлтый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) </a:t>
            </a:r>
            <a:r>
              <a:rPr lang="ru-RU" dirty="0">
                <a:solidFill>
                  <a:srgbClr val="231F20"/>
                </a:solidFill>
                <a:latin typeface="ff8"/>
              </a:rPr>
              <a:t>— обозначает места, где запрещена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остановка </a:t>
            </a:r>
            <a:r>
              <a:rPr lang="ru-RU" dirty="0">
                <a:solidFill>
                  <a:srgbClr val="231F20"/>
                </a:solidFill>
                <a:latin typeface="ff8"/>
              </a:rPr>
              <a:t>транспортных средств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40849" y="1603714"/>
            <a:ext cx="5263860" cy="5075759"/>
          </a:xfrm>
          <a:prstGeom prst="rect">
            <a:avLst/>
          </a:prstGeom>
        </p:spPr>
      </p:pic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3640183" y="5442857"/>
            <a:ext cx="2360023" cy="148046"/>
          </a:xfrm>
          <a:prstGeom prst="round2Same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076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57943" y="1638118"/>
            <a:ext cx="5750306" cy="219419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231F20"/>
                </a:solidFill>
                <a:latin typeface="ff8"/>
              </a:rPr>
              <a:t>1.5— </a:t>
            </a:r>
            <a:r>
              <a:rPr lang="ru-RU" dirty="0">
                <a:solidFill>
                  <a:srgbClr val="231F20"/>
                </a:solidFill>
                <a:latin typeface="ff8"/>
              </a:rPr>
              <a:t>разделяет транспортные потоки противоположных </a:t>
            </a:r>
            <a:r>
              <a:rPr lang="ru-RU" dirty="0" err="1" smtClean="0">
                <a:solidFill>
                  <a:srgbClr val="231F20"/>
                </a:solidFill>
                <a:latin typeface="ff8"/>
              </a:rPr>
              <a:t>направ-лений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на дорогах, имеющих две или три полосы; обозначает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грани-</a:t>
            </a:r>
            <a:r>
              <a:rPr lang="ru-RU" dirty="0" err="1" smtClean="0">
                <a:solidFill>
                  <a:srgbClr val="231F20"/>
                </a:solidFill>
                <a:latin typeface="ff8"/>
              </a:rPr>
              <a:t>цы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полос движения при наличии двух и более полос, 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предназначен-</a:t>
            </a:r>
            <a:r>
              <a:rPr lang="ru-RU" dirty="0" err="1" smtClean="0">
                <a:solidFill>
                  <a:srgbClr val="231F20"/>
                </a:solidFill>
                <a:latin typeface="ff8"/>
              </a:rPr>
              <a:t>ных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для движения в одном направлении;</a:t>
            </a:r>
          </a:p>
          <a:p>
            <a:r>
              <a:rPr lang="ru-RU" dirty="0">
                <a:solidFill>
                  <a:srgbClr val="231F20"/>
                </a:solidFill>
                <a:latin typeface="ff8"/>
              </a:rPr>
              <a:t>1.10 (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цвет— </a:t>
            </a:r>
            <a:r>
              <a:rPr lang="ru-RU" dirty="0">
                <a:solidFill>
                  <a:srgbClr val="231F20"/>
                </a:solidFill>
                <a:latin typeface="ffd"/>
              </a:rPr>
              <a:t>жёлтый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)— </a:t>
            </a:r>
            <a:r>
              <a:rPr lang="ru-RU" dirty="0">
                <a:solidFill>
                  <a:srgbClr val="231F20"/>
                </a:solidFill>
                <a:latin typeface="ff8"/>
              </a:rPr>
              <a:t>обозначает места, где запрещена </a:t>
            </a:r>
            <a:r>
              <a:rPr lang="ru-RU" dirty="0" err="1" smtClean="0">
                <a:solidFill>
                  <a:srgbClr val="231F20"/>
                </a:solidFill>
                <a:latin typeface="ff8"/>
              </a:rPr>
              <a:t>стоян</a:t>
            </a:r>
            <a:r>
              <a:rPr lang="ru-RU" dirty="0" smtClean="0">
                <a:solidFill>
                  <a:srgbClr val="231F20"/>
                </a:solidFill>
                <a:latin typeface="ff8"/>
              </a:rPr>
              <a:t>-ка </a:t>
            </a:r>
            <a:r>
              <a:rPr lang="ru-RU" dirty="0">
                <a:solidFill>
                  <a:srgbClr val="231F20"/>
                </a:solidFill>
                <a:latin typeface="ff8"/>
              </a:rPr>
              <a:t>транспортных средств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44983" y="2682240"/>
            <a:ext cx="287383" cy="1132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93623" y="2682240"/>
            <a:ext cx="374468" cy="1132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155474" y="2682240"/>
            <a:ext cx="296092" cy="1132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21531" y="2682240"/>
            <a:ext cx="330926" cy="1132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39840" y="2682240"/>
            <a:ext cx="278674" cy="11321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224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330" y="188681"/>
            <a:ext cx="8911687" cy="1280890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Вертикальная разметка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36269" y="1232740"/>
            <a:ext cx="8128934" cy="5625260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073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ADEF"/>
                </a:solidFill>
                <a:latin typeface="ff6"/>
              </a:rPr>
              <a:t>ПРАВИЛА ДЛЯ ВОДИТЕЛЕЙ МОТОЦИКЛОВ И </a:t>
            </a:r>
            <a:r>
              <a:rPr lang="ru-RU" dirty="0" smtClean="0">
                <a:solidFill>
                  <a:srgbClr val="00ADEF"/>
                </a:solidFill>
                <a:latin typeface="ff6"/>
              </a:rPr>
              <a:t>МОПЕДОВ.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589417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>
                <a:solidFill>
                  <a:srgbClr val="231F20"/>
                </a:solidFill>
                <a:latin typeface="ff6"/>
              </a:rPr>
              <a:t>Мотоцикл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— двухколёсное механическое транспортное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средство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с боковым прицепом или без него. К мотоциклам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приравниваются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трёх- и четырёхколёсные механические транспортные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средства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, имеющие массу в снаряженном состоянии не более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400кг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.</a:t>
            </a:r>
          </a:p>
          <a:p>
            <a:r>
              <a:rPr lang="ru-RU" sz="2800" b="1" dirty="0" smtClean="0">
                <a:solidFill>
                  <a:srgbClr val="231F20"/>
                </a:solidFill>
                <a:latin typeface="ff6"/>
              </a:rPr>
              <a:t>Мопед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—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двух- или трёхколёсное транспортное средство,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приводимое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в движение двигателем с рабочим объёмом не более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50куб.см и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имеющее максимальную конструктивную скорость не более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50км/ч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.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К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мопедам приравниваются велосипеды с подвесным двигателем и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другие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транспортные средства с аналогичными характеристиками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065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Требования к водителю мопеда частично отличаются от </a:t>
            </a:r>
            <a:r>
              <a:rPr lang="ru-RU" b="1" dirty="0" smtClean="0">
                <a:solidFill>
                  <a:srgbClr val="00B0F0"/>
                </a:solidFill>
              </a:rPr>
              <a:t>требований </a:t>
            </a:r>
            <a:r>
              <a:rPr lang="ru-RU" b="1" dirty="0">
                <a:solidFill>
                  <a:srgbClr val="00B0F0"/>
                </a:solidFill>
              </a:rPr>
              <a:t>к водителю мотоцикла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589417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solidFill>
                  <a:srgbClr val="231F20"/>
                </a:solidFill>
                <a:latin typeface="ff8"/>
              </a:rPr>
              <a:t>водители мопедов должны двигаться по правому краю проезжей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части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в один ряд либо по полосе для велосипедистов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;</a:t>
            </a:r>
            <a:r>
              <a:rPr lang="ru-RU" sz="2800" dirty="0" smtClean="0">
                <a:solidFill>
                  <a:srgbClr val="00ADEF"/>
                </a:solidFill>
                <a:latin typeface="ffe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при условии, что это не создаёт серьёзных помех для пешеходов, </a:t>
            </a:r>
            <a:endParaRPr lang="ru-RU" sz="2800" dirty="0">
              <a:solidFill>
                <a:srgbClr val="00ADEF"/>
              </a:solidFill>
              <a:latin typeface="ffe"/>
            </a:endParaRPr>
          </a:p>
          <a:p>
            <a:r>
              <a:rPr lang="ru-RU" sz="2800" dirty="0">
                <a:solidFill>
                  <a:srgbClr val="231F20"/>
                </a:solidFill>
                <a:latin typeface="ff8"/>
              </a:rPr>
              <a:t>разрешается движение водителей мопедов по обочине;</a:t>
            </a:r>
          </a:p>
          <a:p>
            <a:r>
              <a:rPr lang="ru-RU" sz="2800" dirty="0" smtClean="0">
                <a:solidFill>
                  <a:srgbClr val="231F20"/>
                </a:solidFill>
                <a:latin typeface="ff8"/>
              </a:rPr>
              <a:t>мопед—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это одноместное транспортное средство, поэтому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перевозить 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пассажиров нельзя. Если во время движения пассажир </a:t>
            </a:r>
            <a:r>
              <a:rPr lang="ru-RU" sz="2800" dirty="0" smtClean="0">
                <a:solidFill>
                  <a:srgbClr val="231F20"/>
                </a:solidFill>
                <a:latin typeface="ff8"/>
              </a:rPr>
              <a:t>упадёт</a:t>
            </a:r>
            <a:r>
              <a:rPr lang="ru-RU" sz="2800" dirty="0">
                <a:solidFill>
                  <a:srgbClr val="231F20"/>
                </a:solidFill>
                <a:latin typeface="ff8"/>
              </a:rPr>
              <a:t>, то виноватым в ДТП будет водитель мопеда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527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Это надо знать!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4114" y="1663336"/>
            <a:ext cx="8915400" cy="445878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231F20"/>
                </a:solidFill>
                <a:latin typeface="ff8"/>
              </a:rPr>
              <a:t>В случаях, когда значения временных дорожных знаков, </a:t>
            </a:r>
            <a:r>
              <a:rPr lang="ru-RU" sz="2400" dirty="0" smtClean="0">
                <a:solidFill>
                  <a:srgbClr val="231F20"/>
                </a:solidFill>
                <a:latin typeface="ff8"/>
              </a:rPr>
              <a:t>размещаемых </a:t>
            </a:r>
            <a:r>
              <a:rPr lang="ru-RU" sz="2400" dirty="0">
                <a:solidFill>
                  <a:srgbClr val="231F20"/>
                </a:solidFill>
                <a:latin typeface="ff8"/>
              </a:rPr>
              <a:t>на переносной стойке, и линии разметки противоречат друг </a:t>
            </a:r>
            <a:r>
              <a:rPr lang="ru-RU" sz="2400" dirty="0" smtClean="0">
                <a:solidFill>
                  <a:srgbClr val="231F20"/>
                </a:solidFill>
                <a:latin typeface="ff8"/>
              </a:rPr>
              <a:t>другу</a:t>
            </a:r>
            <a:r>
              <a:rPr lang="ru-RU" sz="2400" dirty="0">
                <a:solidFill>
                  <a:srgbClr val="231F20"/>
                </a:solidFill>
                <a:latin typeface="ff8"/>
              </a:rPr>
              <a:t>, водители должны руководствоваться временными </a:t>
            </a:r>
            <a:r>
              <a:rPr lang="ru-RU" sz="2400" dirty="0" smtClean="0">
                <a:solidFill>
                  <a:srgbClr val="231F20"/>
                </a:solidFill>
                <a:latin typeface="ff8"/>
              </a:rPr>
              <a:t>дорожными </a:t>
            </a:r>
            <a:r>
              <a:rPr lang="ru-RU" sz="2400" dirty="0">
                <a:solidFill>
                  <a:srgbClr val="231F20"/>
                </a:solidFill>
                <a:latin typeface="ff8"/>
              </a:rPr>
              <a:t>знаками.</a:t>
            </a:r>
          </a:p>
          <a:p>
            <a:r>
              <a:rPr lang="ru-RU" sz="2400" dirty="0">
                <a:solidFill>
                  <a:srgbClr val="231F20"/>
                </a:solidFill>
                <a:latin typeface="ff8"/>
              </a:rPr>
              <a:t>В случаях, когда линии временной разметки и линии постоянной </a:t>
            </a:r>
            <a:r>
              <a:rPr lang="ru-RU" sz="2400" dirty="0" smtClean="0">
                <a:solidFill>
                  <a:srgbClr val="231F20"/>
                </a:solidFill>
                <a:latin typeface="ff8"/>
              </a:rPr>
              <a:t>разметки </a:t>
            </a:r>
            <a:r>
              <a:rPr lang="ru-RU" sz="2400" dirty="0">
                <a:solidFill>
                  <a:srgbClr val="231F20"/>
                </a:solidFill>
                <a:latin typeface="ff8"/>
              </a:rPr>
              <a:t>противоречат друг другу, водители должны </a:t>
            </a:r>
            <a:r>
              <a:rPr lang="ru-RU" sz="2400" dirty="0" smtClean="0">
                <a:solidFill>
                  <a:srgbClr val="231F20"/>
                </a:solidFill>
                <a:latin typeface="ff8"/>
              </a:rPr>
              <a:t>руководствоваться </a:t>
            </a:r>
            <a:r>
              <a:rPr lang="ru-RU" sz="2400" dirty="0">
                <a:solidFill>
                  <a:srgbClr val="231F20"/>
                </a:solidFill>
                <a:latin typeface="ff8"/>
              </a:rPr>
              <a:t>линиями временной разметки.</a:t>
            </a:r>
          </a:p>
          <a:p>
            <a:r>
              <a:rPr lang="ru-RU" sz="2400" dirty="0">
                <a:solidFill>
                  <a:srgbClr val="231F20"/>
                </a:solidFill>
                <a:latin typeface="ff8"/>
              </a:rPr>
              <a:t>В случае, если сигналы светофора противоречат требованиям </a:t>
            </a:r>
            <a:r>
              <a:rPr lang="ru-RU" sz="2400" dirty="0" smtClean="0">
                <a:solidFill>
                  <a:srgbClr val="231F20"/>
                </a:solidFill>
                <a:latin typeface="ff8"/>
              </a:rPr>
              <a:t>дорожных </a:t>
            </a:r>
            <a:r>
              <a:rPr lang="ru-RU" sz="2400" dirty="0">
                <a:solidFill>
                  <a:srgbClr val="231F20"/>
                </a:solidFill>
                <a:latin typeface="ff8"/>
              </a:rPr>
              <a:t>знаков приоритета, то водители должны </a:t>
            </a:r>
            <a:r>
              <a:rPr lang="ru-RU" sz="2400" dirty="0" smtClean="0">
                <a:solidFill>
                  <a:srgbClr val="231F20"/>
                </a:solidFill>
                <a:latin typeface="ff8"/>
              </a:rPr>
              <a:t>руководствоваться </a:t>
            </a:r>
            <a:r>
              <a:rPr lang="ru-RU" sz="2400" dirty="0">
                <a:solidFill>
                  <a:srgbClr val="231F20"/>
                </a:solidFill>
                <a:latin typeface="ff8"/>
              </a:rPr>
              <a:t>сигналами светофора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2540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231F20"/>
                </a:solidFill>
                <a:latin typeface="ff6"/>
              </a:rPr>
              <a:t>Опасные места для мотоциклистов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Наряду с перекрёстками и пешеходными переходами железно-дорожные переезды являются наиболее опасным местом для води-</a:t>
            </a:r>
            <a:r>
              <a:rPr lang="ru-RU" dirty="0" err="1"/>
              <a:t>телей</a:t>
            </a:r>
            <a:r>
              <a:rPr lang="ru-RU" dirty="0"/>
              <a:t> мотоциклов</a:t>
            </a:r>
            <a:r>
              <a:rPr lang="ru-RU" dirty="0" smtClean="0"/>
              <a:t>.</a:t>
            </a:r>
          </a:p>
          <a:p>
            <a:r>
              <a:rPr lang="ru-RU" dirty="0"/>
              <a:t>При въезде в жилую зону не разрешается оставлять не </a:t>
            </a:r>
            <a:r>
              <a:rPr lang="ru-RU" dirty="0" smtClean="0"/>
              <a:t>выключенным </a:t>
            </a:r>
            <a:r>
              <a:rPr lang="ru-RU" dirty="0"/>
              <a:t>двигатель при стоянке, а также учебная езда и сквозное </a:t>
            </a:r>
            <a:r>
              <a:rPr lang="ru-RU" dirty="0" smtClean="0"/>
              <a:t>движение </a:t>
            </a:r>
            <a:r>
              <a:rPr lang="ru-RU" dirty="0"/>
              <a:t>через жилую зону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Искусственные </a:t>
            </a:r>
            <a:r>
              <a:rPr lang="ru-RU" dirty="0"/>
              <a:t>неровности («лежачие полицейские») применяются в целях ограничения скорости движения на участках выезда на </a:t>
            </a:r>
            <a:r>
              <a:rPr lang="ru-RU" dirty="0" smtClean="0"/>
              <a:t>главную </a:t>
            </a:r>
            <a:r>
              <a:rPr lang="ru-RU" dirty="0"/>
              <a:t>дорогу, в жилых зонах, в зоне размещения остановок </a:t>
            </a:r>
            <a:r>
              <a:rPr lang="ru-RU" dirty="0" smtClean="0"/>
              <a:t>общественного </a:t>
            </a:r>
            <a:r>
              <a:rPr lang="ru-RU" dirty="0"/>
              <a:t>транспорта, в зонах размещения школы и </a:t>
            </a:r>
            <a:r>
              <a:rPr lang="ru-RU" dirty="0" smtClean="0"/>
              <a:t>опасного поворота.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939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Опасные места для мотоциклистов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0" y="2133600"/>
            <a:ext cx="9675812" cy="3777622"/>
          </a:xfrm>
        </p:spPr>
        <p:txBody>
          <a:bodyPr/>
          <a:lstStyle/>
          <a:p>
            <a:r>
              <a:rPr lang="ru-RU" dirty="0"/>
              <a:t>При остановке или стоянке на тёмном участке дороги в условиях плохой видимости, в тёмное время суток на неосвещённых участках дорог, а также в условиях недостаточной видимости на транспорт-ном средстве должны быть включены габаритные огни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Мотоциклист </a:t>
            </a:r>
            <a:r>
              <a:rPr lang="ru-RU" dirty="0"/>
              <a:t>должен включать ближний свет фары не только </a:t>
            </a:r>
            <a:r>
              <a:rPr lang="ru-RU" dirty="0" smtClean="0"/>
              <a:t>в тёмное</a:t>
            </a:r>
            <a:r>
              <a:rPr lang="ru-RU" dirty="0"/>
              <a:t>, но и в светлое время суток</a:t>
            </a:r>
            <a:r>
              <a:rPr lang="ru-RU" dirty="0" smtClean="0"/>
              <a:t>.</a:t>
            </a:r>
          </a:p>
          <a:p>
            <a:r>
              <a:rPr lang="ru-RU" dirty="0" smtClean="0"/>
              <a:t>Буксировать </a:t>
            </a:r>
            <a:r>
              <a:rPr lang="ru-RU" dirty="0"/>
              <a:t>мотоцикл (без бокового прицепа), а также другие транспортные средства, за исключением заднего </a:t>
            </a:r>
            <a:r>
              <a:rPr lang="ru-RU" dirty="0" err="1"/>
              <a:t>мотоприцепа</a:t>
            </a:r>
            <a:r>
              <a:rPr lang="ru-RU" dirty="0"/>
              <a:t>, </a:t>
            </a:r>
            <a:r>
              <a:rPr lang="ru-RU" dirty="0" smtClean="0"/>
              <a:t>запрещено.</a:t>
            </a:r>
          </a:p>
          <a:p>
            <a:r>
              <a:rPr lang="ru-RU" dirty="0" smtClean="0"/>
              <a:t>Для </a:t>
            </a:r>
            <a:r>
              <a:rPr lang="ru-RU" dirty="0"/>
              <a:t>безопасной перевозки пассажиров мотоцикл должен быть оснащён удобным сиденьем.</a:t>
            </a:r>
          </a:p>
        </p:txBody>
      </p:sp>
    </p:spTree>
    <p:extLst>
      <p:ext uri="{BB962C8B-B14F-4D97-AF65-F5344CB8AC3E}">
        <p14:creationId xmlns:p14="http://schemas.microsoft.com/office/powerpoint/2010/main" val="1320951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7909" y="2133600"/>
            <a:ext cx="10276703" cy="37776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Соблюдение 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требований Правил дорожного 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движения— 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обязанность всех участников дорожного движения и залог их безопасности.</a:t>
            </a:r>
          </a:p>
        </p:txBody>
      </p:sp>
    </p:spTree>
    <p:extLst>
      <p:ext uri="{BB962C8B-B14F-4D97-AF65-F5344CB8AC3E}">
        <p14:creationId xmlns:p14="http://schemas.microsoft.com/office/powerpoint/2010/main" val="194548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Составьте таблицу «Виды ответственности за нарушение правил дорожного движения»</a:t>
            </a:r>
          </a:p>
        </p:txBody>
      </p:sp>
    </p:spTree>
    <p:extLst>
      <p:ext uri="{BB962C8B-B14F-4D97-AF65-F5344CB8AC3E}">
        <p14:creationId xmlns:p14="http://schemas.microsoft.com/office/powerpoint/2010/main" val="3642838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rgbClr val="00AD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ДОРОЖНЫЕ ЗНАКИ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637211"/>
            <a:ext cx="6903131" cy="42740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576" y="2299063"/>
            <a:ext cx="6670767" cy="435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9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3269" y="624111"/>
            <a:ext cx="8617667" cy="484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8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0754" y="69670"/>
            <a:ext cx="9246836" cy="69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66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487679"/>
            <a:ext cx="8816809" cy="661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048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793" y="461553"/>
            <a:ext cx="9117875" cy="625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28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5657" y="522514"/>
            <a:ext cx="10328955" cy="615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941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6914" y="15583"/>
            <a:ext cx="9257212" cy="66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3072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</TotalTime>
  <Words>580</Words>
  <Application>Microsoft Office PowerPoint</Application>
  <PresentationFormat>Широкоэкранный</PresentationFormat>
  <Paragraphs>34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Century Gothic</vt:lpstr>
      <vt:lpstr>ff6</vt:lpstr>
      <vt:lpstr>ff8</vt:lpstr>
      <vt:lpstr>ffd</vt:lpstr>
      <vt:lpstr>ffe</vt:lpstr>
      <vt:lpstr>Wingdings 3</vt:lpstr>
      <vt:lpstr>Легкий дым</vt:lpstr>
      <vt:lpstr>Презентация PowerPoint</vt:lpstr>
      <vt:lpstr>Презентация PowerPoint</vt:lpstr>
      <vt:lpstr>ДОРОЖНЫЕ ЗНАКИ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Знаки дополнительной информации(таблички).</vt:lpstr>
      <vt:lpstr>Дополнительные знаки.</vt:lpstr>
      <vt:lpstr>СИГНАЛЬНАЯ РАЗМЕТКА</vt:lpstr>
      <vt:lpstr>Презентация PowerPoint</vt:lpstr>
      <vt:lpstr>Вертикальная разметка.</vt:lpstr>
      <vt:lpstr>ПРАВИЛА ДЛЯ ВОДИТЕЛЕЙ МОТОЦИКЛОВ И МОПЕДОВ.</vt:lpstr>
      <vt:lpstr>Требования к водителю мопеда частично отличаются от требований к водителю мотоцикла</vt:lpstr>
      <vt:lpstr>Это надо знать!</vt:lpstr>
      <vt:lpstr>Опасные места для мотоциклистов</vt:lpstr>
      <vt:lpstr>Опасные места для мотоциклистов</vt:lpstr>
      <vt:lpstr>Задание.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Иванов</dc:creator>
  <cp:lastModifiedBy>Иванов</cp:lastModifiedBy>
  <cp:revision>6</cp:revision>
  <dcterms:created xsi:type="dcterms:W3CDTF">2023-09-11T08:21:47Z</dcterms:created>
  <dcterms:modified xsi:type="dcterms:W3CDTF">2023-09-11T09:21:04Z</dcterms:modified>
</cp:coreProperties>
</file>