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Amatic SC"/>
      <p:regular r:id="rId16"/>
      <p:bold r:id="rId17"/>
    </p:embeddedFont>
    <p:embeddedFont>
      <p:font typeface="Source Code Pro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SourceCodePro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font" Target="fonts/SourceCodePro-bold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AmaticSC-bold.fntdata"/><Relationship Id="rId16" Type="http://schemas.openxmlformats.org/officeDocument/2006/relationships/font" Target="fonts/AmaticSC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SourceCodePro-bold.fntdata"/><Relationship Id="rId6" Type="http://schemas.openxmlformats.org/officeDocument/2006/relationships/slide" Target="slides/slide1.xml"/><Relationship Id="rId18" Type="http://schemas.openxmlformats.org/officeDocument/2006/relationships/font" Target="fonts/SourceCodePro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c6f59039d_0_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gc6f59039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2866ffe7a05_1_3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2866ffe7a05_1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c6f59039d_0_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c6f59039d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c6f59039d_0_1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c6f59039d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c6f59039d_0_1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c6f59039d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866ffe7a05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2866ffe7a05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866ffe7a05_1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2866ffe7a05_1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c6f59039d_0_2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c6f59039d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c6f59039d_0_2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c6f59039d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2866ffe7a05_1_2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2866ffe7a05_1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/>
          <p:nvPr>
            <p:ph hasCustomPrompt="1" type="title"/>
          </p:nvPr>
        </p:nvSpPr>
        <p:spPr>
          <a:xfrm>
            <a:off x="311700" y="1240275"/>
            <a:ext cx="8520600" cy="198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/>
          <p:nvPr>
            <p:ph idx="1" type="body"/>
          </p:nvPr>
        </p:nvSpPr>
        <p:spPr>
          <a:xfrm>
            <a:off x="311700" y="33046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304800" y="309350"/>
            <a:ext cx="8537700" cy="74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4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" name="Google Shape;39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40" name="Google Shape;40;p9"/>
          <p:cNvSpPr txBox="1"/>
          <p:nvPr>
            <p:ph idx="1" type="subTitle"/>
          </p:nvPr>
        </p:nvSpPr>
        <p:spPr>
          <a:xfrm>
            <a:off x="265500" y="2845223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1" name="Google Shape;41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9pPr>
          </a:lstStyle>
          <a:p/>
        </p:txBody>
      </p:sp>
      <p:sp>
        <p:nvSpPr>
          <p:cNvPr id="42" name="Google Shape;42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matic SC"/>
              <a:buNone/>
              <a:defRPr b="1" sz="24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</a:lstStyle>
          <a:p/>
        </p:txBody>
      </p:sp>
      <p:sp>
        <p:nvSpPr>
          <p:cNvPr id="45" name="Google Shape;45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beach-day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/>
          <p:nvPr>
            <p:ph type="ctrTitle"/>
          </p:nvPr>
        </p:nvSpPr>
        <p:spPr>
          <a:xfrm>
            <a:off x="393050" y="329925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SOCIALISING IN THE UK</a:t>
            </a:r>
            <a:endParaRPr/>
          </a:p>
        </p:txBody>
      </p:sp>
      <p:sp>
        <p:nvSpPr>
          <p:cNvPr id="57" name="Google Shape;57;p13"/>
          <p:cNvSpPr txBox="1"/>
          <p:nvPr>
            <p:ph idx="1" type="subTitle"/>
          </p:nvPr>
        </p:nvSpPr>
        <p:spPr>
          <a:xfrm>
            <a:off x="311700" y="3640350"/>
            <a:ext cx="8520600" cy="95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Social Etiquette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                                    by Fomina E.M.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2"/>
          <p:cNvSpPr txBox="1"/>
          <p:nvPr>
            <p:ph type="title"/>
          </p:nvPr>
        </p:nvSpPr>
        <p:spPr>
          <a:xfrm>
            <a:off x="45375" y="456525"/>
            <a:ext cx="5051100" cy="95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Answer the questions</a:t>
            </a:r>
            <a:r>
              <a:rPr lang="ru"/>
              <a:t>:</a:t>
            </a:r>
            <a:endParaRPr/>
          </a:p>
        </p:txBody>
      </p:sp>
      <p:sp>
        <p:nvSpPr>
          <p:cNvPr id="110" name="Google Shape;110;p22"/>
          <p:cNvSpPr txBox="1"/>
          <p:nvPr>
            <p:ph idx="1" type="subTitle"/>
          </p:nvPr>
        </p:nvSpPr>
        <p:spPr>
          <a:xfrm>
            <a:off x="194625" y="1521725"/>
            <a:ext cx="3980400" cy="2718300"/>
          </a:xfrm>
          <a:prstGeom prst="rect">
            <a:avLst/>
          </a:prstGeom>
          <a:solidFill>
            <a:srgbClr val="6D9EEB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000000"/>
                </a:solidFill>
              </a:rPr>
              <a:t>1.How do the British greet someone for the first time?</a:t>
            </a:r>
            <a:endParaRPr sz="19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000000"/>
                </a:solidFill>
              </a:rPr>
              <a:t>2.How do they greet    </a:t>
            </a:r>
            <a:endParaRPr sz="19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000000"/>
                </a:solidFill>
              </a:rPr>
              <a:t>friends and relatives?</a:t>
            </a:r>
            <a:endParaRPr sz="19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</p:txBody>
      </p:sp>
      <p:sp>
        <p:nvSpPr>
          <p:cNvPr id="111" name="Google Shape;111;p22"/>
          <p:cNvSpPr txBox="1"/>
          <p:nvPr/>
        </p:nvSpPr>
        <p:spPr>
          <a:xfrm>
            <a:off x="5384575" y="1136425"/>
            <a:ext cx="2990100" cy="252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latin typeface="Source Code Pro"/>
                <a:ea typeface="Source Code Pro"/>
                <a:cs typeface="Source Code Pro"/>
                <a:sym typeface="Source Code Pro"/>
              </a:rPr>
              <a:t>3. What can you talk about with a British person?</a:t>
            </a:r>
            <a:endParaRPr sz="1900"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latin typeface="Source Code Pro"/>
                <a:ea typeface="Source Code Pro"/>
                <a:cs typeface="Source Code Pro"/>
                <a:sym typeface="Source Code Pro"/>
              </a:rPr>
              <a:t>4. What should you do when you visit a British person?</a:t>
            </a:r>
            <a:endParaRPr sz="1900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311700" y="292450"/>
            <a:ext cx="8520600" cy="17412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Social Etiquette is: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25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customs and rules of polite behaviour.</a:t>
            </a:r>
            <a:endParaRPr/>
          </a:p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311700" y="2151800"/>
            <a:ext cx="8520600" cy="2416800"/>
          </a:xfrm>
          <a:prstGeom prst="rect">
            <a:avLst/>
          </a:prstGeom>
          <a:solidFill>
            <a:srgbClr val="A4C2F4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1900"/>
              <a:t>The British are famous for their language, sense of humor and, of course their politeness.</a:t>
            </a:r>
            <a:endParaRPr sz="19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When you are in the uk, make sure you respect the social etiquette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>
            <p:ph type="title"/>
          </p:nvPr>
        </p:nvSpPr>
        <p:spPr>
          <a:xfrm>
            <a:off x="132000" y="385650"/>
            <a:ext cx="44400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Customs and rules of polite behaviour:</a:t>
            </a:r>
            <a:endParaRPr/>
          </a:p>
        </p:txBody>
      </p:sp>
      <p:sp>
        <p:nvSpPr>
          <p:cNvPr id="74" name="Google Shape;74;p16"/>
          <p:cNvSpPr txBox="1"/>
          <p:nvPr>
            <p:ph idx="1" type="subTitle"/>
          </p:nvPr>
        </p:nvSpPr>
        <p:spPr>
          <a:xfrm>
            <a:off x="265500" y="2171751"/>
            <a:ext cx="4045200" cy="2060400"/>
          </a:xfrm>
          <a:prstGeom prst="rect">
            <a:avLst/>
          </a:prstGeom>
          <a:solidFill>
            <a:srgbClr val="6D9EEB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000000"/>
              </a:solidFill>
            </a:endParaRPr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Source Code Pro"/>
              <a:buChar char="●"/>
            </a:pPr>
            <a:r>
              <a:rPr lang="ru" sz="1900">
                <a:solidFill>
                  <a:srgbClr val="000000"/>
                </a:solidFill>
              </a:rPr>
              <a:t>A handshake is a form of greeting when you meet </a:t>
            </a:r>
            <a:r>
              <a:rPr b="1" i="1" lang="ru" sz="1900">
                <a:solidFill>
                  <a:srgbClr val="000000"/>
                </a:solidFill>
              </a:rPr>
              <a:t>for the 1st time</a:t>
            </a:r>
            <a:endParaRPr b="1" i="1" sz="19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</p:txBody>
      </p:sp>
      <p:sp>
        <p:nvSpPr>
          <p:cNvPr id="75" name="Google Shape;75;p16"/>
          <p:cNvSpPr txBox="1"/>
          <p:nvPr/>
        </p:nvSpPr>
        <p:spPr>
          <a:xfrm>
            <a:off x="5384575" y="1136425"/>
            <a:ext cx="2990100" cy="19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Font typeface="Source Code Pro"/>
              <a:buChar char="●"/>
            </a:pPr>
            <a:r>
              <a:rPr lang="ru" sz="1900">
                <a:latin typeface="Source Code Pro"/>
                <a:ea typeface="Source Code Pro"/>
                <a:cs typeface="Source Code Pro"/>
                <a:sym typeface="Source Code Pro"/>
              </a:rPr>
              <a:t>When you greet </a:t>
            </a:r>
            <a:r>
              <a:rPr b="1" i="1" lang="ru" sz="1900">
                <a:latin typeface="Source Code Pro"/>
                <a:ea typeface="Source Code Pro"/>
                <a:cs typeface="Source Code Pro"/>
                <a:sym typeface="Source Code Pro"/>
              </a:rPr>
              <a:t>close friend</a:t>
            </a:r>
            <a:r>
              <a:rPr lang="ru" sz="1900">
                <a:latin typeface="Source Code Pro"/>
                <a:ea typeface="Source Code Pro"/>
                <a:cs typeface="Source Code Pro"/>
                <a:sym typeface="Source Code Pro"/>
              </a:rPr>
              <a:t> or </a:t>
            </a:r>
            <a:r>
              <a:rPr b="1" i="1" lang="ru" sz="1900">
                <a:latin typeface="Source Code Pro"/>
                <a:ea typeface="Source Code Pro"/>
                <a:cs typeface="Source Code Pro"/>
                <a:sym typeface="Source Code Pro"/>
              </a:rPr>
              <a:t>relative</a:t>
            </a:r>
            <a:r>
              <a:rPr lang="ru" sz="1900">
                <a:latin typeface="Source Code Pro"/>
                <a:ea typeface="Source Code Pro"/>
                <a:cs typeface="Source Code Pro"/>
                <a:sym typeface="Source Code Pro"/>
              </a:rPr>
              <a:t> you can kiss them on a cheek or give a hug</a:t>
            </a:r>
            <a:endParaRPr sz="19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>
            <p:ph idx="1" type="subTitle"/>
          </p:nvPr>
        </p:nvSpPr>
        <p:spPr>
          <a:xfrm>
            <a:off x="190950" y="1061900"/>
            <a:ext cx="4045200" cy="2948400"/>
          </a:xfrm>
          <a:prstGeom prst="rect">
            <a:avLst/>
          </a:prstGeom>
          <a:solidFill>
            <a:schemeClr val="dk1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000000"/>
              </a:solidFill>
            </a:endParaRPr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Source Code Pro"/>
              <a:buChar char="●"/>
            </a:pPr>
            <a:r>
              <a:rPr lang="ru" sz="1900">
                <a:solidFill>
                  <a:srgbClr val="000000"/>
                </a:solidFill>
              </a:rPr>
              <a:t>Avoid asking people about their age, religion, politics, marital status, weight, how much they earn</a:t>
            </a:r>
            <a:endParaRPr sz="2300"/>
          </a:p>
        </p:txBody>
      </p:sp>
      <p:sp>
        <p:nvSpPr>
          <p:cNvPr id="81" name="Google Shape;81;p17"/>
          <p:cNvSpPr txBox="1"/>
          <p:nvPr>
            <p:ph idx="2" type="body"/>
          </p:nvPr>
        </p:nvSpPr>
        <p:spPr>
          <a:xfrm>
            <a:off x="4939500" y="1061825"/>
            <a:ext cx="3837000" cy="2948400"/>
          </a:xfrm>
          <a:prstGeom prst="rect">
            <a:avLst/>
          </a:prstGeom>
          <a:solidFill>
            <a:schemeClr val="lt1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Source Code Pro"/>
              <a:buChar char="●"/>
            </a:pPr>
            <a:r>
              <a:rPr lang="ru">
                <a:solidFill>
                  <a:srgbClr val="000000"/>
                </a:solidFill>
              </a:rPr>
              <a:t>T</a:t>
            </a:r>
            <a:r>
              <a:rPr lang="ru" sz="1900">
                <a:solidFill>
                  <a:srgbClr val="000000"/>
                </a:solidFill>
              </a:rPr>
              <a:t>alk about family, films, television, sport, studies, food, hobbies, the weather</a:t>
            </a:r>
            <a:endParaRPr sz="23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D9EEB"/>
        </a:solid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idx="1" type="subTitle"/>
          </p:nvPr>
        </p:nvSpPr>
        <p:spPr>
          <a:xfrm>
            <a:off x="190950" y="1061900"/>
            <a:ext cx="4045200" cy="29484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000000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Source Code Pro"/>
              <a:buChar char="●"/>
            </a:pPr>
            <a:r>
              <a:rPr lang="ru" sz="1900">
                <a:solidFill>
                  <a:srgbClr val="000000"/>
                </a:solidFill>
              </a:rPr>
              <a:t>You must always phone before you visit someone</a:t>
            </a:r>
            <a:endParaRPr sz="19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000000"/>
              </a:solidFill>
            </a:endParaRPr>
          </a:p>
        </p:txBody>
      </p:sp>
      <p:sp>
        <p:nvSpPr>
          <p:cNvPr id="87" name="Google Shape;87;p18"/>
          <p:cNvSpPr txBox="1"/>
          <p:nvPr>
            <p:ph idx="2" type="body"/>
          </p:nvPr>
        </p:nvSpPr>
        <p:spPr>
          <a:xfrm>
            <a:off x="4939500" y="1061825"/>
            <a:ext cx="3837000" cy="2948400"/>
          </a:xfrm>
          <a:prstGeom prst="rect">
            <a:avLst/>
          </a:prstGeom>
          <a:solidFill>
            <a:schemeClr val="lt1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000000"/>
              </a:solidFill>
            </a:endParaRPr>
          </a:p>
          <a:p>
            <a:pPr indent="-3492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●"/>
            </a:pPr>
            <a:r>
              <a:rPr lang="ru" sz="1900">
                <a:solidFill>
                  <a:srgbClr val="000000"/>
                </a:solidFill>
              </a:rPr>
              <a:t>When you visit people make sure you are on time</a:t>
            </a:r>
            <a:endParaRPr sz="1900">
              <a:solidFill>
                <a:srgbClr val="000000"/>
              </a:solidFill>
            </a:endParaRPr>
          </a:p>
          <a:p>
            <a:pPr indent="-3492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●"/>
            </a:pPr>
            <a:r>
              <a:rPr lang="ru" sz="1900">
                <a:solidFill>
                  <a:srgbClr val="000000"/>
                </a:solidFill>
              </a:rPr>
              <a:t>Take a gift for your hosts like flowers or a box of chocolate</a:t>
            </a:r>
            <a:endParaRPr sz="1900">
              <a:solidFill>
                <a:srgbClr val="000000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9"/>
          <p:cNvSpPr txBox="1"/>
          <p:nvPr>
            <p:ph type="title"/>
          </p:nvPr>
        </p:nvSpPr>
        <p:spPr>
          <a:xfrm>
            <a:off x="1892175" y="660250"/>
            <a:ext cx="5590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ru" sz="2400">
                <a:solidFill>
                  <a:srgbClr val="00000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The British may also call you by many different `affectionate` names such as:</a:t>
            </a:r>
            <a:endParaRPr b="0" sz="2400">
              <a:solidFill>
                <a:srgbClr val="000000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ru" sz="2400">
                <a:solidFill>
                  <a:srgbClr val="00000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`dear`,`mate`, `son`,`love`, `chuck`, `guv`</a:t>
            </a:r>
            <a:endParaRPr sz="65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0"/>
          <p:cNvSpPr txBox="1"/>
          <p:nvPr>
            <p:ph type="title"/>
          </p:nvPr>
        </p:nvSpPr>
        <p:spPr>
          <a:xfrm>
            <a:off x="3554325" y="296900"/>
            <a:ext cx="3981900" cy="6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/>
              <a:t>vocabulary</a:t>
            </a:r>
            <a:endParaRPr sz="3600"/>
          </a:p>
        </p:txBody>
      </p:sp>
      <p:sp>
        <p:nvSpPr>
          <p:cNvPr id="98" name="Google Shape;98;p20"/>
          <p:cNvSpPr txBox="1"/>
          <p:nvPr>
            <p:ph idx="1" type="body"/>
          </p:nvPr>
        </p:nvSpPr>
        <p:spPr>
          <a:xfrm>
            <a:off x="2357175" y="1283500"/>
            <a:ext cx="3981900" cy="345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600"/>
              <a:t>Explain</a:t>
            </a:r>
            <a:r>
              <a:rPr b="1" lang="ru" sz="1600"/>
              <a:t> the words: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600"/>
              <a:t>respect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600"/>
              <a:t>kiss on the cheek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600"/>
              <a:t>give a hug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600"/>
              <a:t>affectionate name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600"/>
              <a:t>to be offended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600"/>
              <a:t>small talk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600"/>
              <a:t>marital status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600"/>
              <a:t>acceptable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600"/>
              <a:t>hosts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1"/>
          <p:cNvSpPr txBox="1"/>
          <p:nvPr>
            <p:ph type="title"/>
          </p:nvPr>
        </p:nvSpPr>
        <p:spPr>
          <a:xfrm>
            <a:off x="3554325" y="296900"/>
            <a:ext cx="3981900" cy="6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/>
              <a:t>vocabulary</a:t>
            </a:r>
            <a:endParaRPr sz="3600"/>
          </a:p>
        </p:txBody>
      </p:sp>
      <p:sp>
        <p:nvSpPr>
          <p:cNvPr id="104" name="Google Shape;104;p21"/>
          <p:cNvSpPr txBox="1"/>
          <p:nvPr>
            <p:ph idx="1" type="body"/>
          </p:nvPr>
        </p:nvSpPr>
        <p:spPr>
          <a:xfrm>
            <a:off x="2357175" y="1041275"/>
            <a:ext cx="4361700" cy="370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600"/>
              <a:t>respect - уважение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600"/>
              <a:t>kiss on the cheek - поцелуй в щеку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600"/>
              <a:t>give a hug - </a:t>
            </a:r>
            <a:r>
              <a:rPr b="1" lang="ru" sz="1600"/>
              <a:t>объятие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600"/>
              <a:t>affectionate name - ласковое прозвище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600"/>
              <a:t>offended - обижать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600"/>
              <a:t>small talk - легкая беседа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600"/>
              <a:t>marital status - семейное положение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600"/>
              <a:t>acceptable - приемлемый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600"/>
              <a:t>hosts - хозяева дома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