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7" r:id="rId6"/>
    <p:sldId id="268" r:id="rId7"/>
    <p:sldId id="269" r:id="rId8"/>
    <p:sldId id="270" r:id="rId9"/>
    <p:sldId id="260" r:id="rId10"/>
    <p:sldId id="261" r:id="rId11"/>
    <p:sldId id="262" r:id="rId12"/>
    <p:sldId id="263" r:id="rId13"/>
    <p:sldId id="271" r:id="rId14"/>
    <p:sldId id="264" r:id="rId15"/>
    <p:sldId id="272" r:id="rId16"/>
    <p:sldId id="273" r:id="rId17"/>
    <p:sldId id="265" r:id="rId18"/>
    <p:sldId id="274" r:id="rId19"/>
    <p:sldId id="275" r:id="rId20"/>
    <p:sldId id="266" r:id="rId21"/>
    <p:sldId id="276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16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48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6CD7D-867C-4D3E-8055-B908C80068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688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163BB-6B79-4E66-BED7-D286A8BD05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415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B7C41-88AC-432C-A77B-2833989A0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6762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E3627-1714-4750-A460-F7E617BD29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2644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D43EC-6A00-4C94-B82F-3077E84AB8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1020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9CB2F-72AC-4326-9CC0-1622FF427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164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CA75E-F2B8-464F-B166-5709E7786C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0472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36B09-6C44-4191-980F-59478F76E5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7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79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268EB-D632-4895-B728-D1BCB5BB4F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9106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0B387-EE5B-4083-8228-1F6A67986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7587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EC0CE-A4CC-4FB5-B351-721F0C5095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554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5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443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87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16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781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4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50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B84A8-CACF-425B-88B1-C37B9D69FF23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1E4A-ADC2-4D04-95AA-3B0B5DE29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5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9" y="274638"/>
            <a:ext cx="10972464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9" y="1600201"/>
            <a:ext cx="1097246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69" y="6245225"/>
            <a:ext cx="2843904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909" y="6245225"/>
            <a:ext cx="3860184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328" y="6245225"/>
            <a:ext cx="284390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5C49E8D-26A7-4677-9FEA-4E989354B0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280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81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Случаи нарушения грамматических норм русского литературного языка в заданных предложениях. Исправление нарушений грамматических норм русского литературного языка в заданных предложениях.</a:t>
            </a:r>
            <a:endParaRPr lang="ru-RU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5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построенного проекта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99644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Устная работа с каждым предложением, имеющим ошибку. (Сформулировать правило (норму), объяснить, прокомментировать.)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35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6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Первичное закрепление с проговариванием 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Исправить ошибку (1 ученик комментирует 1 предложение).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Записать правильный вариант.</a:t>
            </a:r>
          </a:p>
        </p:txBody>
      </p:sp>
    </p:spTree>
    <p:extLst>
      <p:ext uri="{BB962C8B-B14F-4D97-AF65-F5344CB8AC3E}">
        <p14:creationId xmlns:p14="http://schemas.microsoft.com/office/powerpoint/2010/main" val="306156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Проверим получившийся текст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638" y="939114"/>
            <a:ext cx="11837773" cy="570882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1)Рыболову легче всего открывается красота природы, и ему ясна её затаённая прелесть. 2)Любой человек, если он проведёт хотя бы день удочками на реке или озере, будет снова и снова вспоминать этот самый спокойный день своей жизни.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3)Он надышится запахом трав, услышит птичий пересвист и курлыканье журавлей. 4)Увидев в тёмной воде блеск крупной рыбы, он почувствует её упругий бег на тончайшей леске. 5)Ему покажется необыкновенным всё вокруг: оливковые жуки-плавунцы, заросшие тиной коряги и розовые острова водяной гречихи.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6)Не забыть закатные облака, по-особенному сверкающие золотыми краями в более прозрачной воде, и первую звезду, что задрожит, как осколок драгоценного камня. 7)А разве можно забыть тишину ночи, </a:t>
            </a:r>
            <a:r>
              <a:rPr lang="ru-RU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ды́шащую</a:t>
            </a: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сырью лесных чащ?</a:t>
            </a: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8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7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Самостоятельная работа с самопроверкой по эталону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411" y="1825625"/>
            <a:ext cx="1139293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Случаи нарушения грамматических норм русского литературного языка в заданных предложениях.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Ваша задача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исправление нарушений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грамматических норм русского литературного языка в заданных предложениях и запись отредактированных предложений.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71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47320" y="0"/>
            <a:ext cx="11522075" cy="1143000"/>
          </a:xfrm>
        </p:spPr>
        <p:txBody>
          <a:bodyPr/>
          <a:lstStyle/>
          <a:p>
            <a:r>
              <a:rPr lang="ru-RU" altLang="ru-RU" sz="3200" b="1" dirty="0">
                <a:solidFill>
                  <a:srgbClr val="FF0000"/>
                </a:solidFill>
              </a:rPr>
              <a:t>Исправьте ошибки, связанные с образованием и употреблением причастных и деепричастных форм. 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135924" y="988541"/>
            <a:ext cx="11944865" cy="4525963"/>
          </a:xfrm>
        </p:spPr>
        <p:txBody>
          <a:bodyPr/>
          <a:lstStyle/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dirty="0" smtClean="0"/>
              <a:t>Мама, уже </a:t>
            </a:r>
            <a:r>
              <a:rPr lang="ru-RU" altLang="ru-RU" sz="3600" dirty="0" err="1" smtClean="0"/>
              <a:t>вытеревшая</a:t>
            </a:r>
            <a:r>
              <a:rPr lang="ru-RU" altLang="ru-RU" sz="3600" dirty="0" smtClean="0"/>
              <a:t> всю посуду, с удивлением смотрела на меня. 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b="1" dirty="0" smtClean="0">
                <a:solidFill>
                  <a:srgbClr val="0000CC"/>
                </a:solidFill>
              </a:rPr>
              <a:t>Мама, уже вытершая всю посуду, с удивлением смотрела на меня. </a:t>
            </a:r>
            <a:endParaRPr lang="ru-RU" altLang="ru-RU" sz="3600" dirty="0" smtClean="0"/>
          </a:p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dirty="0" smtClean="0"/>
              <a:t>Васька, больно ушибивший ногу, горько плачет. 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b="1" dirty="0" smtClean="0">
                <a:solidFill>
                  <a:srgbClr val="0000CC"/>
                </a:solidFill>
              </a:rPr>
              <a:t>Васька, </a:t>
            </a:r>
            <a:r>
              <a:rPr lang="ru-RU" altLang="ru-RU" sz="3600" b="1" dirty="0" err="1" smtClean="0">
                <a:solidFill>
                  <a:srgbClr val="0000CC"/>
                </a:solidFill>
              </a:rPr>
              <a:t>ушибший</a:t>
            </a:r>
            <a:r>
              <a:rPr lang="ru-RU" altLang="ru-RU" sz="3600" b="1" dirty="0" smtClean="0">
                <a:solidFill>
                  <a:srgbClr val="0000CC"/>
                </a:solidFill>
              </a:rPr>
              <a:t> ногу, горько плачет. </a:t>
            </a:r>
            <a:endParaRPr lang="ru-RU" altLang="ru-RU" sz="3600" dirty="0" smtClean="0"/>
          </a:p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dirty="0" smtClean="0"/>
              <a:t>Девочка, уже </a:t>
            </a:r>
            <a:r>
              <a:rPr lang="ru-RU" altLang="ru-RU" sz="3600" dirty="0" err="1" smtClean="0"/>
              <a:t>заплёвшая</a:t>
            </a:r>
            <a:r>
              <a:rPr lang="ru-RU" altLang="ru-RU" sz="3600" dirty="0" smtClean="0"/>
              <a:t> косу, с удивлением смотрит на брата. </a:t>
            </a:r>
          </a:p>
          <a:p>
            <a:pPr marL="0" indent="0">
              <a:lnSpc>
                <a:spcPct val="95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b="1" dirty="0" smtClean="0">
                <a:solidFill>
                  <a:srgbClr val="0000CC"/>
                </a:solidFill>
              </a:rPr>
              <a:t>Девочка, уже заплётшая косу, с удивлением смотрит на брата. </a:t>
            </a:r>
          </a:p>
        </p:txBody>
      </p:sp>
    </p:spTree>
    <p:extLst>
      <p:ext uri="{BB962C8B-B14F-4D97-AF65-F5344CB8AC3E}">
        <p14:creationId xmlns:p14="http://schemas.microsoft.com/office/powerpoint/2010/main" val="353154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34964" y="228600"/>
            <a:ext cx="11522075" cy="1143000"/>
          </a:xfrm>
        </p:spPr>
        <p:txBody>
          <a:bodyPr/>
          <a:lstStyle/>
          <a:p>
            <a:r>
              <a:rPr lang="ru-RU" altLang="ru-RU" sz="3200" b="1">
                <a:solidFill>
                  <a:srgbClr val="FF0000"/>
                </a:solidFill>
              </a:rPr>
              <a:t>Исправьте ошибки, связанные с образованием и употреблением причастных и деепричастных форм. </a:t>
            </a:r>
            <a:endParaRPr lang="ru-RU" altLang="ru-RU" sz="2800" b="1">
              <a:solidFill>
                <a:srgbClr val="FF0000"/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655638" y="1371601"/>
            <a:ext cx="11201400" cy="4525963"/>
          </a:xfrm>
        </p:spPr>
        <p:txBody>
          <a:bodyPr/>
          <a:lstStyle/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dirty="0"/>
              <a:t>Читая описание квартиры Ильи Ильича Обломова, невольно вспоминается кабинет гоголевского </a:t>
            </a:r>
            <a:r>
              <a:rPr lang="ru-RU" altLang="ru-RU" sz="3600" dirty="0" smtClean="0"/>
              <a:t>Манилова.</a:t>
            </a:r>
            <a:r>
              <a:rPr lang="ru-RU" altLang="ru-RU" sz="3600" b="1" dirty="0" smtClean="0">
                <a:solidFill>
                  <a:srgbClr val="0000CC"/>
                </a:solidFill>
              </a:rPr>
              <a:t> 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r>
              <a:rPr lang="ru-RU" altLang="ru-RU" sz="3600" b="1" dirty="0">
                <a:solidFill>
                  <a:srgbClr val="0000CC"/>
                </a:solidFill>
              </a:rPr>
              <a:t>Читая описание квартиры Ильи Ильича Обломова, </a:t>
            </a:r>
            <a:r>
              <a:rPr lang="ru-RU" altLang="ru-RU" sz="3600" b="1" dirty="0" smtClean="0">
                <a:solidFill>
                  <a:srgbClr val="0000CC"/>
                </a:solidFill>
              </a:rPr>
              <a:t>я невольно вспоминаю кабинет </a:t>
            </a:r>
            <a:r>
              <a:rPr lang="ru-RU" altLang="ru-RU" sz="3600" b="1" dirty="0">
                <a:solidFill>
                  <a:srgbClr val="0000CC"/>
                </a:solidFill>
              </a:rPr>
              <a:t>гоголевского Манилова</a:t>
            </a:r>
            <a:r>
              <a:rPr lang="ru-RU" altLang="ru-RU" sz="3600" b="1" dirty="0" smtClean="0">
                <a:solidFill>
                  <a:srgbClr val="0000CC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None/>
            </a:pPr>
            <a:endParaRPr lang="ru-RU" altLang="ru-RU" sz="3600" b="1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8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Включение в систему знаний и повторение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Самостоятельная работа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41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349379" y="222208"/>
            <a:ext cx="11522075" cy="1143000"/>
          </a:xfrm>
        </p:spPr>
        <p:txBody>
          <a:bodyPr/>
          <a:lstStyle/>
          <a:p>
            <a:r>
              <a:rPr lang="ru-RU" altLang="ru-RU" sz="3200" b="1" dirty="0">
                <a:solidFill>
                  <a:srgbClr val="FF0000"/>
                </a:solidFill>
              </a:rPr>
              <a:t>Найдите ошибки и неточности в употреблении деепричастий и деепричастных оборотов. Исправьте предложения.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  <p:sp>
        <p:nvSpPr>
          <p:cNvPr id="50179" name="Объект 2"/>
          <p:cNvSpPr>
            <a:spLocks noGrp="1"/>
          </p:cNvSpPr>
          <p:nvPr>
            <p:ph idx="1"/>
          </p:nvPr>
        </p:nvSpPr>
        <p:spPr>
          <a:xfrm>
            <a:off x="222424" y="1451920"/>
            <a:ext cx="11775987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 smtClean="0"/>
              <a:t>1. Читая «Грозу» А.Н. Островского, перед нами встают образы представителей «тёмного царства». </a:t>
            </a:r>
          </a:p>
          <a:p>
            <a:pPr marL="0" indent="0">
              <a:buNone/>
            </a:pPr>
            <a:r>
              <a:rPr lang="ru-RU" altLang="ru-RU" dirty="0" smtClean="0"/>
              <a:t>2. Идя на свой первый бал, у Наташи Ростовой возникало естественное волнение. </a:t>
            </a:r>
          </a:p>
          <a:p>
            <a:pPr marL="0" indent="0">
              <a:buNone/>
            </a:pPr>
            <a:r>
              <a:rPr lang="ru-RU" altLang="ru-RU" dirty="0" smtClean="0"/>
              <a:t>3. Перечитывая пьесу М. Горького «На дне», у меня каждый раз возникает вопрос, может ли быть две правды. </a:t>
            </a:r>
          </a:p>
          <a:p>
            <a:pPr marL="0" indent="0">
              <a:buNone/>
            </a:pPr>
            <a:r>
              <a:rPr lang="ru-RU" altLang="ru-RU" dirty="0" smtClean="0"/>
              <a:t>4. Раскольников не может понять, что, убив старуху, мир не изменится. </a:t>
            </a:r>
          </a:p>
          <a:p>
            <a:pPr marL="0" indent="0">
              <a:buNone/>
            </a:pPr>
            <a:r>
              <a:rPr lang="ru-RU" altLang="ru-RU" dirty="0" smtClean="0"/>
              <a:t>5. Проехав 40 километров, слева от дороги нам стали видны здания города-спутника. </a:t>
            </a:r>
          </a:p>
        </p:txBody>
      </p:sp>
    </p:spTree>
    <p:extLst>
      <p:ext uri="{BB962C8B-B14F-4D97-AF65-F5344CB8AC3E}">
        <p14:creationId xmlns:p14="http://schemas.microsoft.com/office/powerpoint/2010/main" val="12847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334964" y="49213"/>
            <a:ext cx="11522075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</a:rPr>
              <a:t>Эталон для проверки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457202" y="1295401"/>
            <a:ext cx="11399837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 smtClean="0"/>
              <a:t>1. Читая «Грозу» А.Н. Островского, мы знакомимся с образами представителей «тёмного царства». </a:t>
            </a:r>
          </a:p>
          <a:p>
            <a:pPr marL="0" indent="0">
              <a:buNone/>
            </a:pPr>
            <a:r>
              <a:rPr lang="ru-RU" altLang="ru-RU" dirty="0" smtClean="0"/>
              <a:t>2. Идя на свой первый бал, Наташа Ростова испытывает естественное волнение. </a:t>
            </a:r>
          </a:p>
          <a:p>
            <a:pPr marL="0" indent="0">
              <a:buNone/>
            </a:pPr>
            <a:r>
              <a:rPr lang="ru-RU" altLang="ru-RU" dirty="0" smtClean="0"/>
              <a:t>3. Перечитывая пьесу М. Горького «На дне», я каждый раз задаю себе вопрос, может ли быть две правды. </a:t>
            </a:r>
          </a:p>
          <a:p>
            <a:pPr marL="0" indent="0">
              <a:buNone/>
            </a:pPr>
            <a:r>
              <a:rPr lang="ru-RU" altLang="ru-RU" dirty="0" smtClean="0"/>
              <a:t>4. Раскольников не может понять, что, убив старуху, он не изменит мир. </a:t>
            </a:r>
          </a:p>
          <a:p>
            <a:pPr marL="0" indent="0">
              <a:buNone/>
            </a:pPr>
            <a:r>
              <a:rPr lang="ru-RU" altLang="ru-RU" dirty="0" smtClean="0"/>
              <a:t>5. Проехав 40 километров, мы увидели слева от дороги здания города-спутника. </a:t>
            </a:r>
          </a:p>
        </p:txBody>
      </p:sp>
    </p:spTree>
    <p:extLst>
      <p:ext uri="{BB962C8B-B14F-4D97-AF65-F5344CB8AC3E}">
        <p14:creationId xmlns:p14="http://schemas.microsoft.com/office/powerpoint/2010/main" val="2713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9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Поиграем! (устная работа)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54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1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Мотивация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3130" y="1825625"/>
            <a:ext cx="665304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Считай несчастным тот день или тот час, в который ты не усвоил ничего нового и ничего не прибавил к своему образованию. 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Я.А. Коменский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9572" y="2085579"/>
            <a:ext cx="45143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Запишите эпиграф. 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785" y="5448888"/>
            <a:ext cx="51299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Как вы его понимаете?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785" y="6095219"/>
            <a:ext cx="109279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Как эпиграф может быть связан с нашим уроком?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3673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334964" y="49213"/>
            <a:ext cx="11522075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Прочитайте пародию </a:t>
            </a: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Ардова «Суконный язык». </a:t>
            </a: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Исправьте текст (устно). </a:t>
            </a: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Обоснуйте свою правку.</a:t>
            </a:r>
            <a:endParaRPr lang="ru-RU" alt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210066" y="1143001"/>
            <a:ext cx="11784138" cy="4525963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Лица, ходящие по траве, вырастающей за определяющей решеткой, ломающейся и вырывающейся граблями, а также толкающиеся, </a:t>
            </a:r>
            <a:r>
              <a:rPr kumimoji="0" lang="ru-RU" altLang="ru-RU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приставающиеся</a:t>
            </a: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к гуляющим, бросающиеся в пользующихся произрастающими растениями, подставляющими ноги посещающим, плюющие на проходящих и сидящих, пугающие имеющихся детей, ездящие на велосипедах, заводящие животных, загрязняющих и кусающихся, вырывающие цветы и засоряющие, являются штрафующимися.</a:t>
            </a:r>
          </a:p>
        </p:txBody>
      </p:sp>
    </p:spTree>
    <p:extLst>
      <p:ext uri="{BB962C8B-B14F-4D97-AF65-F5344CB8AC3E}">
        <p14:creationId xmlns:p14="http://schemas.microsoft.com/office/powerpoint/2010/main" val="139463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334964" y="49213"/>
            <a:ext cx="11522075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 исправленного текста</a:t>
            </a:r>
            <a:endParaRPr lang="ru-RU" alt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210066" y="1143001"/>
            <a:ext cx="11981934" cy="4525963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парке нельзя ходить по газонам, рвать цветы, ломать решётки, сорить, вести себя грубо по отношению к окружающим, ездить на велосипедах, выгуливать собак. Лица, не соблюдающие этих правил, подвергаются штрафу.</a:t>
            </a:r>
          </a:p>
        </p:txBody>
      </p:sp>
    </p:spTree>
    <p:extLst>
      <p:ext uri="{BB962C8B-B14F-4D97-AF65-F5344CB8AC3E}">
        <p14:creationId xmlns:p14="http://schemas.microsoft.com/office/powerpoint/2010/main" val="287187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9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Вспомните эпиграф к сегодняшнему урок.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Можете ли вы считать сегодняшний день «несчастным»?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вы усвоили нового, что прибавили к своему образованию?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36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 на следующий урок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192" y="1394701"/>
            <a:ext cx="11700641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следующем уроке будет практическая работа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по теме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«Случаи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нарушения грамматических норм русского литературного языка в заданных предложениях. Исправление нарушений грамматических норм русского литературного языка в заданных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предложениях».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Будут даны индивидуальные дифференцированные задания (по уровню сложности рассчитанные на выполнение 	разными группами </a:t>
            </a:r>
            <a:r>
              <a:rPr lang="ru-RU" sz="3600" b="1" smtClean="0">
                <a:latin typeface="Arial" panose="020B0604020202020204" pitchFamily="34" charset="0"/>
                <a:cs typeface="Arial" panose="020B0604020202020204" pitchFamily="34" charset="0"/>
              </a:rPr>
              <a:t>учащихся).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2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Какие нормы языка вы знаете?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48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9599" y="274639"/>
            <a:ext cx="10369550" cy="56356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Проверим. </a:t>
            </a:r>
            <a:br>
              <a:rPr lang="ru-RU" altLang="ru-RU" sz="3600" b="1" dirty="0" smtClean="0">
                <a:solidFill>
                  <a:srgbClr val="FF0000"/>
                </a:solidFill>
                <a:latin typeface="+mn-lt"/>
              </a:rPr>
            </a:br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Нормы </a:t>
            </a:r>
            <a:r>
              <a:rPr lang="ru-RU" altLang="ru-RU" sz="3600" b="1" dirty="0">
                <a:solidFill>
                  <a:srgbClr val="FF0000"/>
                </a:solidFill>
                <a:latin typeface="+mn-lt"/>
              </a:rPr>
              <a:t>языка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966" y="838201"/>
            <a:ext cx="10728435" cy="5783316"/>
          </a:xfrm>
        </p:spPr>
        <p:txBody>
          <a:bodyPr/>
          <a:lstStyle/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орфоэпические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орфографические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пунктуационные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лексические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фразеологические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словообразовательные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морфологические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синтаксические</a:t>
            </a:r>
          </a:p>
          <a:p>
            <a:pPr marL="742950" indent="-742950" eaLnBrk="1" hangingPunct="1">
              <a:buFont typeface="+mj-lt"/>
              <a:buAutoNum type="arabicPeriod"/>
            </a:pPr>
            <a:r>
              <a:rPr lang="ru-RU" altLang="ru-RU" sz="3600" dirty="0"/>
              <a:t>стилистические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endParaRPr lang="ru-RU" altLang="ru-RU" sz="3600" dirty="0"/>
          </a:p>
          <a:p>
            <a:pPr eaLnBrk="1" hangingPunct="1"/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212161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2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Актуализация. Проверка на практике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769" y="1326932"/>
            <a:ext cx="10972464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Запишите в таблицу номера предложений с ошибками, распределив их по нормам языка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371378"/>
              </p:ext>
            </p:extLst>
          </p:nvPr>
        </p:nvGraphicFramePr>
        <p:xfrm>
          <a:off x="609769" y="2469932"/>
          <a:ext cx="11088416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4208">
                  <a:extLst>
                    <a:ext uri="{9D8B030D-6E8A-4147-A177-3AD203B41FA5}">
                      <a16:colId xmlns:a16="http://schemas.microsoft.com/office/drawing/2014/main" xmlns="" val="3667218723"/>
                    </a:ext>
                  </a:extLst>
                </a:gridCol>
                <a:gridCol w="5544208">
                  <a:extLst>
                    <a:ext uri="{9D8B030D-6E8A-4147-A177-3AD203B41FA5}">
                      <a16:colId xmlns:a16="http://schemas.microsoft.com/office/drawing/2014/main" xmlns="" val="1531356330"/>
                    </a:ext>
                  </a:extLst>
                </a:gridCol>
              </a:tblGrid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орфоэпические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74770930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орфографические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3499591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пунктуационные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2380784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лексические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4907096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фразеологические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6269758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словообразовательные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530377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морфологические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67090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синтаксические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6304262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стилистические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1229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3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318" y="0"/>
            <a:ext cx="1097246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2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Актуализация. 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211" y="1040098"/>
            <a:ext cx="11924697" cy="533925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1)Рыболову проще пареной свёклы открывается красота природы, и ему ясна её затаённая прелесть. 2)Любой человек, если он проведёт хотя бы день удочками на реке или озере, будет обратно и обратно вспоминать этот самый спокойнейший день своей жизни.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3)Он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надышется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запохом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трав,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услышет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птичей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пересвист и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курлыканъе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журовлей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4)Увидев в тёмной воде блеск крупной рыбы, почувствуется её упругий бег на тончайшей леске. 5)Ему покажется необыкновенным всё вокруг оливковые жуки-плавунцы заросшие тиной коряги и розовые острова водяной гречихи.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6)Не забыть закатные облака, по-особенному сверкающие золотыми краями в более прозрачной воде, и первую звезду, что задрожит, как осколок драгоценного камня. 7)А разве можно подзабыть тишину ночи,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ды́шащую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сырью лесных чащ?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5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2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Актуализация. 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769" y="1326932"/>
            <a:ext cx="10972464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Проверим ваши таблицы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09769" y="2007477"/>
          <a:ext cx="11088416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4208">
                  <a:extLst>
                    <a:ext uri="{9D8B030D-6E8A-4147-A177-3AD203B41FA5}">
                      <a16:colId xmlns:a16="http://schemas.microsoft.com/office/drawing/2014/main" xmlns="" val="3667218723"/>
                    </a:ext>
                  </a:extLst>
                </a:gridCol>
                <a:gridCol w="5544208">
                  <a:extLst>
                    <a:ext uri="{9D8B030D-6E8A-4147-A177-3AD203B41FA5}">
                      <a16:colId xmlns:a16="http://schemas.microsoft.com/office/drawing/2014/main" xmlns="" val="1531356330"/>
                    </a:ext>
                  </a:extLst>
                </a:gridCol>
              </a:tblGrid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орфоэпические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74770930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орфографические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3499591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пунктуационные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2380784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лексические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4907096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фразеологические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6269758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словообразовательные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530377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морфологические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67090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синтаксические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6304262"/>
                  </a:ext>
                </a:extLst>
              </a:tr>
              <a:tr h="39698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стилистические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1,7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1229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31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3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места и причины затруднения 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Какие случаи нарушения норм русского литературного языка в заданных предложениях было </a:t>
            </a:r>
            <a: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проще всего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выявить? Почему?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Какие случаи нарушения норм русского литературного языка в заданных предложениях было </a:t>
            </a:r>
            <a:r>
              <a:rPr lang="ru-RU" sz="3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труднее всего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выявить? Почему?</a:t>
            </a:r>
          </a:p>
        </p:txBody>
      </p:sp>
    </p:spTree>
    <p:extLst>
      <p:ext uri="{BB962C8B-B14F-4D97-AF65-F5344CB8AC3E}">
        <p14:creationId xmlns:p14="http://schemas.microsoft.com/office/powerpoint/2010/main" val="383066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 4</a:t>
            </a:r>
            <a:b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Построение проекта выхода из затруднения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631" y="1690688"/>
            <a:ext cx="11627709" cy="44862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Какую цель поставим перед собой?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Исправление нарушений норм русского литературного языка в заданных предложениях.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Вам необходим план действий. Составим его.</a:t>
            </a:r>
          </a:p>
          <a:p>
            <a:pPr marL="742950" indent="-7429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Выяснить, где и какая ошибка (уже реализована задача).</a:t>
            </a:r>
          </a:p>
          <a:p>
            <a:pPr marL="742950" indent="-7429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правило (норму), объяснить, прокомментировать.</a:t>
            </a:r>
          </a:p>
          <a:p>
            <a:pPr marL="742950" indent="-7429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Исправить ошибку.</a:t>
            </a:r>
          </a:p>
          <a:p>
            <a:pPr marL="742950" indent="-74295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Записать правильный вариант.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05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1060</Words>
  <Application>Microsoft Office PowerPoint</Application>
  <PresentationFormat>Произвольный</PresentationFormat>
  <Paragraphs>114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1_Тема Office</vt:lpstr>
      <vt:lpstr>Презентация PowerPoint</vt:lpstr>
      <vt:lpstr>Этап 1 Мотивация</vt:lpstr>
      <vt:lpstr>Этап 2 Актуализация</vt:lpstr>
      <vt:lpstr>Проверим.  Нормы языка</vt:lpstr>
      <vt:lpstr>Этап 2 Актуализация. Проверка на практике</vt:lpstr>
      <vt:lpstr>Этап 2 Актуализация. </vt:lpstr>
      <vt:lpstr>Этап 2 Актуализация. </vt:lpstr>
      <vt:lpstr>Этап 3 Выявление места и причины затруднения </vt:lpstr>
      <vt:lpstr>Этап 4 Построение проекта выхода из затруднения</vt:lpstr>
      <vt:lpstr>Этап 5 Реализация построенного проекта</vt:lpstr>
      <vt:lpstr>Этап 6 Первичное закрепление с проговариванием </vt:lpstr>
      <vt:lpstr>Проверим получившийся текст</vt:lpstr>
      <vt:lpstr>Этап 7 Самостоятельная работа с самопроверкой по эталону</vt:lpstr>
      <vt:lpstr>Исправьте ошибки, связанные с образованием и употреблением причастных и деепричастных форм. </vt:lpstr>
      <vt:lpstr>Исправьте ошибки, связанные с образованием и употреблением причастных и деепричастных форм. </vt:lpstr>
      <vt:lpstr>Этап 8 Включение в систему знаний и повторение</vt:lpstr>
      <vt:lpstr>Найдите ошибки и неточности в употреблении деепричастий и деепричастных оборотов. Исправьте предложения.</vt:lpstr>
      <vt:lpstr>Эталон для проверки</vt:lpstr>
      <vt:lpstr>Этап 9 Рефлексия</vt:lpstr>
      <vt:lpstr>Прочитайте пародию В. Ардова «Суконный язык».  Исправьте текст (устно). Обоснуйте свою правку.</vt:lpstr>
      <vt:lpstr>Вариант исправленного текста</vt:lpstr>
      <vt:lpstr>Этап 9 Рефлексия</vt:lpstr>
      <vt:lpstr>Планы на следующий урок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</dc:title>
  <dc:creator>ЕСЕ</dc:creator>
  <cp:lastModifiedBy>ЕСЕ</cp:lastModifiedBy>
  <cp:revision>20</cp:revision>
  <dcterms:created xsi:type="dcterms:W3CDTF">2020-12-07T11:57:05Z</dcterms:created>
  <dcterms:modified xsi:type="dcterms:W3CDTF">2023-10-02T09:01:28Z</dcterms:modified>
</cp:coreProperties>
</file>