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75" r:id="rId3"/>
    <p:sldId id="258" r:id="rId4"/>
    <p:sldId id="330" r:id="rId5"/>
    <p:sldId id="331" r:id="rId6"/>
    <p:sldId id="332" r:id="rId7"/>
    <p:sldId id="334" r:id="rId8"/>
    <p:sldId id="382" r:id="rId9"/>
    <p:sldId id="338" r:id="rId10"/>
    <p:sldId id="371" r:id="rId11"/>
    <p:sldId id="370" r:id="rId12"/>
    <p:sldId id="368" r:id="rId13"/>
    <p:sldId id="366" r:id="rId14"/>
    <p:sldId id="374" r:id="rId15"/>
    <p:sldId id="339" r:id="rId16"/>
    <p:sldId id="309" r:id="rId17"/>
    <p:sldId id="381" r:id="rId18"/>
    <p:sldId id="260" r:id="rId19"/>
    <p:sldId id="281" r:id="rId20"/>
    <p:sldId id="311" r:id="rId21"/>
    <p:sldId id="305" r:id="rId22"/>
    <p:sldId id="306" r:id="rId23"/>
    <p:sldId id="312" r:id="rId24"/>
    <p:sldId id="314" r:id="rId25"/>
    <p:sldId id="376" r:id="rId26"/>
    <p:sldId id="276" r:id="rId27"/>
    <p:sldId id="379" r:id="rId28"/>
    <p:sldId id="378" r:id="rId29"/>
    <p:sldId id="318" r:id="rId30"/>
    <p:sldId id="308" r:id="rId31"/>
    <p:sldId id="282" r:id="rId32"/>
    <p:sldId id="285" r:id="rId33"/>
    <p:sldId id="321" r:id="rId34"/>
    <p:sldId id="283" r:id="rId35"/>
    <p:sldId id="322" r:id="rId36"/>
    <p:sldId id="383" r:id="rId37"/>
    <p:sldId id="373" r:id="rId38"/>
    <p:sldId id="380" r:id="rId39"/>
    <p:sldId id="346" r:id="rId40"/>
    <p:sldId id="272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0CE4E9-2459-4130-8076-49675CB6FFAB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536BEB-6BA1-4BE3-B179-B9AC510C9298}" type="pres">
      <dgm:prSet presAssocID="{B30CE4E9-2459-4130-8076-49675CB6FFA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1DFD95B-E9EE-4EFC-9123-75105C5A0379}" type="presOf" srcId="{B30CE4E9-2459-4130-8076-49675CB6FFAB}" destId="{F9536BEB-6BA1-4BE3-B179-B9AC510C929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8091F-5491-4B38-9E87-79BA1BEC8BC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D05AF-C673-4674-993C-2BDCDB9872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49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16A3-8D58-43E3-9F42-DB3E95D7E33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DC841-6718-4A2F-97DC-9504C4491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459F9-AE12-4473-A4B3-C74788AD7EE9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73FBC-3DE7-40DE-82FC-36A60FCAA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9BD8D-B294-4064-9463-444C5A8A9E92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BC2EB-55B2-4BA4-B865-76E205015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BACA5-4181-4995-82F6-A1F5CAFDB5D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ACD19-884B-4DF0-AF41-785179AA2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2758D-1DCA-445E-A110-E203EEC7B69B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FB34-7A20-4BDA-8F2A-54573D53F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BA50C-545F-4372-8730-C007875BDA25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C64AD-F730-4FB5-BC1F-4A3A88423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C488C-42AE-4B99-A2DD-ADED836CB210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5509C-55AC-43DB-9A49-2013E8071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4AE2B-01EB-429C-8F7A-73AA928243AB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5B01B-3419-433A-AEF5-025FC5BECB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45F46-F03A-409E-9F1E-43113FFFE003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038A6-0836-4DC2-A950-CE99790E2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F68B5-FE55-47C0-AABD-174E56D6D717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6A6E1-46EC-4E4D-A724-54DB8C596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3BFA2-0695-4EBA-BA6D-0411E15646F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CBB8E-4B22-42EC-BEC0-F1127A31F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A07B78-25E2-45A7-9FD7-A2BA21A9E72B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F0B52-E9F8-45A0-B52D-025462C0E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071539" y="5286388"/>
            <a:ext cx="271464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0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4400" b="1" dirty="0" smtClean="0">
              <a:latin typeface="Comic Sans MS" pitchFamily="66" charset="0"/>
              <a:ea typeface="Batang" pitchFamily="18" charset="-127"/>
            </a:endParaRPr>
          </a:p>
          <a:p>
            <a:r>
              <a:rPr lang="ru-RU" sz="1600" dirty="0" smtClean="0"/>
              <a:t>                                                                    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ctr"/>
            <a:endParaRPr lang="ru-RU" sz="1600" b="1" dirty="0">
              <a:latin typeface="Comic Sans MS" pitchFamily="66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  <a:p>
            <a:pPr algn="ctr"/>
            <a:endParaRPr lang="ru-RU" sz="1600" b="1" dirty="0">
              <a:latin typeface="Century" pitchFamily="18" charset="0"/>
              <a:ea typeface="Batang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7852" y="5380672"/>
            <a:ext cx="3286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Воспитатели: Серикова Н. А.</a:t>
            </a:r>
          </a:p>
          <a:p>
            <a:r>
              <a:rPr lang="ru-RU" dirty="0" smtClean="0"/>
              <a:t>                        Щапова А. Ю.</a:t>
            </a:r>
            <a:endParaRPr lang="ru-RU" dirty="0"/>
          </a:p>
        </p:txBody>
      </p:sp>
      <p:pic>
        <p:nvPicPr>
          <p:cNvPr id="6" name="Рисунок 5" descr="лист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8728" y="2071678"/>
            <a:ext cx="507209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dirty="0" smtClean="0">
                <a:solidFill>
                  <a:srgbClr val="FF0000"/>
                </a:solidFill>
                <a:latin typeface="Comic Sans MS" pitchFamily="66" charset="0"/>
              </a:rPr>
              <a:t>Здравствуйте, </a:t>
            </a:r>
          </a:p>
          <a:p>
            <a:pPr algn="ctr"/>
            <a:r>
              <a:rPr lang="ru-RU" sz="3500" dirty="0" smtClean="0">
                <a:solidFill>
                  <a:srgbClr val="FF0000"/>
                </a:solidFill>
                <a:latin typeface="Comic Sans MS" pitchFamily="66" charset="0"/>
              </a:rPr>
              <a:t>Вас приветствует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МОУ « Октябрьская СОШ» дошкольное отделение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(корпус 1-43)</a:t>
            </a:r>
            <a:endParaRPr lang="ru-RU" sz="3000" dirty="0" smtClean="0">
              <a:solidFill>
                <a:srgbClr val="FF0000"/>
              </a:solidFill>
            </a:endParaRP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endParaRPr lang="ru-RU" sz="25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6273403"/>
            <a:ext cx="614363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/>
              <a:t>Воспитатель: </a:t>
            </a:r>
            <a:r>
              <a:rPr lang="ru-RU" sz="1300" dirty="0" smtClean="0"/>
              <a:t>Берникова С.В.</a:t>
            </a:r>
            <a:endParaRPr lang="ru-RU" sz="13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2143116"/>
            <a:ext cx="621510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lain"/>
            </a:pPr>
            <a:r>
              <a:rPr lang="ru-RU" sz="2500" dirty="0" smtClean="0"/>
              <a:t>Содержательно-насыщенной</a:t>
            </a:r>
          </a:p>
          <a:p>
            <a:r>
              <a:rPr lang="ru-RU" sz="2500" dirty="0" smtClean="0"/>
              <a:t>2   Полифункциональной</a:t>
            </a:r>
          </a:p>
          <a:p>
            <a:r>
              <a:rPr lang="ru-RU" sz="2500" dirty="0" smtClean="0"/>
              <a:t>3   Трансформируемой</a:t>
            </a:r>
          </a:p>
          <a:p>
            <a:r>
              <a:rPr lang="ru-RU" sz="2500" dirty="0" smtClean="0"/>
              <a:t>4   Вариативной</a:t>
            </a:r>
          </a:p>
          <a:p>
            <a:r>
              <a:rPr lang="ru-RU" sz="2500" dirty="0" smtClean="0"/>
              <a:t>5   Доступной</a:t>
            </a:r>
          </a:p>
          <a:p>
            <a:r>
              <a:rPr lang="ru-RU" sz="2500" dirty="0" smtClean="0"/>
              <a:t>6   Безопасной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28604"/>
            <a:ext cx="7143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FF0000"/>
                </a:solidFill>
              </a:rPr>
              <a:t>Развивающая предметно-пространственная среда должна быть:</a:t>
            </a:r>
            <a:endParaRPr lang="ru-RU" sz="2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428736"/>
            <a:ext cx="392909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- Разнообразие материалов, оборудования, инвентаря в группе</a:t>
            </a:r>
          </a:p>
          <a:p>
            <a:pPr>
              <a:lnSpc>
                <a:spcPct val="90000"/>
              </a:lnSpc>
            </a:pPr>
            <a:endParaRPr lang="ru-RU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- Должна соответствовать возрастным особенностям и содержанию программы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1480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  Насыщенность среды предполагает: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500042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   </a:t>
            </a:r>
            <a:r>
              <a:rPr lang="ru-RU" sz="2000" b="1" dirty="0" err="1" smtClean="0">
                <a:solidFill>
                  <a:srgbClr val="FF0000"/>
                </a:solidFill>
              </a:rPr>
              <a:t>Полифункциональность</a:t>
            </a:r>
            <a:r>
              <a:rPr lang="ru-RU" sz="2000" b="1" dirty="0" smtClean="0">
                <a:solidFill>
                  <a:srgbClr val="FF0000"/>
                </a:solidFill>
              </a:rPr>
              <a:t> материалов предполагает: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357298"/>
            <a:ext cx="4143404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Char char="-"/>
            </a:pPr>
            <a:r>
              <a:rPr lang="ru-RU" dirty="0" smtClean="0"/>
              <a:t>Возможность разнообразного использования различных составляющих предметной среды (детская мебель, маты, мягкие модули, ширмы и т.д.)</a:t>
            </a:r>
          </a:p>
          <a:p>
            <a:pPr>
              <a:lnSpc>
                <a:spcPct val="80000"/>
              </a:lnSpc>
            </a:pPr>
            <a:endParaRPr lang="ru-RU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 Наличие не обладающих жёстко закреплённым способом употребления полифункциональных предметов (в т.ч. природные материалы, предметы-заместители)</a:t>
            </a:r>
          </a:p>
        </p:txBody>
      </p:sp>
      <p:pic>
        <p:nvPicPr>
          <p:cNvPr id="6145" name="Picture 1" descr="C:\Users\4\Desktop\ФОТО для презентации\SNV837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00438"/>
            <a:ext cx="407193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4\Desktop\ФОТО для презентации\ФОТО к презентации\Фото группы Неижко-Козлова\105___03\IMG_0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071942"/>
            <a:ext cx="3429024" cy="2573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571612"/>
            <a:ext cx="4000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 образовательной ситуации</a:t>
            </a:r>
          </a:p>
          <a:p>
            <a:endParaRPr lang="ru-RU" dirty="0" smtClean="0"/>
          </a:p>
          <a:p>
            <a:r>
              <a:rPr lang="ru-RU" dirty="0" smtClean="0"/>
              <a:t>От меняющихся интересов детей</a:t>
            </a:r>
          </a:p>
          <a:p>
            <a:endParaRPr lang="ru-RU" dirty="0" smtClean="0"/>
          </a:p>
          <a:p>
            <a:r>
              <a:rPr lang="ru-RU" dirty="0" smtClean="0"/>
              <a:t>От возможностей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14290"/>
            <a:ext cx="37862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   </a:t>
            </a:r>
            <a:r>
              <a:rPr lang="ru-RU" sz="2000" b="1" dirty="0" err="1" smtClean="0">
                <a:solidFill>
                  <a:srgbClr val="FF0000"/>
                </a:solidFill>
              </a:rPr>
              <a:t>Трансформируемость</a:t>
            </a:r>
            <a:r>
              <a:rPr lang="ru-RU" sz="2000" b="1" dirty="0" smtClean="0">
                <a:solidFill>
                  <a:srgbClr val="FF0000"/>
                </a:solidFill>
              </a:rPr>
              <a:t> пространства обеспечивает возможность изменений РПП среды в зависимости: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42852"/>
            <a:ext cx="4071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   Вариативность среды предполагает: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857232"/>
            <a:ext cx="38576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Наличие различных пространств (для игры, конструирования, уединения), а также разнообразных материалов, игр, игрушек, оборудования, обеспечивающих свободный выбор детей</a:t>
            </a:r>
          </a:p>
          <a:p>
            <a:endParaRPr lang="ru-RU" dirty="0" smtClean="0"/>
          </a:p>
          <a:p>
            <a:r>
              <a:rPr lang="ru-RU" dirty="0" smtClean="0"/>
              <a:t>Периодическую сменяемость игрового материала, появление новых предметов, стимулирующих игровую, двигательную, познавательную и исследовательскую активность детей</a:t>
            </a:r>
          </a:p>
          <a:p>
            <a:endParaRPr lang="ru-RU" dirty="0" smtClean="0"/>
          </a:p>
          <a:p>
            <a:r>
              <a:rPr lang="ru-RU" dirty="0" smtClean="0"/>
              <a:t>Разнообразие материалов и игрушек для обеспечения свободного выбора детьми</a:t>
            </a:r>
          </a:p>
          <a:p>
            <a:endParaRPr lang="ru-RU" dirty="0" smtClean="0"/>
          </a:p>
          <a:p>
            <a:r>
              <a:rPr lang="ru-RU" dirty="0" smtClean="0"/>
              <a:t>Появление новых предметов</a:t>
            </a:r>
            <a:endParaRPr lang="ru-RU" dirty="0"/>
          </a:p>
        </p:txBody>
      </p:sp>
      <p:pic>
        <p:nvPicPr>
          <p:cNvPr id="5121" name="Picture 1" descr="C:\Users\4\Desktop\SNV83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071810"/>
            <a:ext cx="3357586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357298"/>
            <a:ext cx="435771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 Доступность для воспитанников всех помещений, где осуществляется образовательная деятельность</a:t>
            </a:r>
          </a:p>
          <a:p>
            <a:endParaRPr lang="ru-RU" dirty="0" smtClean="0"/>
          </a:p>
          <a:p>
            <a:r>
              <a:rPr lang="ru-RU" dirty="0" smtClean="0"/>
              <a:t>-  Свободный доступ к играм, игрушкам, пособиям, материалам обеспечивающим все основные виды детской активности</a:t>
            </a:r>
          </a:p>
          <a:p>
            <a:endParaRPr lang="ru-RU" dirty="0" smtClean="0"/>
          </a:p>
          <a:p>
            <a:r>
              <a:rPr lang="ru-RU" dirty="0" smtClean="0"/>
              <a:t>-  Исправность и сохранность материалов и оборудования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00042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   Доступность среды предполагает: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571480"/>
            <a:ext cx="3286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6   Безопасность среды: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1500174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Соответствие всех её элементов по обеспечению надёжности и безопасности, т.е. на игрушки должны быть сертификаты и декларации соответствия</a:t>
            </a:r>
          </a:p>
        </p:txBody>
      </p:sp>
      <p:pic>
        <p:nvPicPr>
          <p:cNvPr id="4097" name="Picture 1" descr="C:\Users\4\Desktop\ФОТО для презентации\ФОТО к презентации\Фото группы Неижко-Козлова\105___03\IMG_00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429000"/>
            <a:ext cx="4429156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66"/>
            <a:ext cx="2939163" cy="2714644"/>
          </a:xfrm>
          <a:prstGeom prst="rect">
            <a:avLst/>
          </a:prstGeom>
        </p:spPr>
      </p:pic>
      <p:pic>
        <p:nvPicPr>
          <p:cNvPr id="5" name="Рисунок 4" descr="2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357166"/>
            <a:ext cx="3071834" cy="2714644"/>
          </a:xfrm>
          <a:prstGeom prst="rect">
            <a:avLst/>
          </a:prstGeom>
        </p:spPr>
      </p:pic>
      <p:pic>
        <p:nvPicPr>
          <p:cNvPr id="6" name="Рисунок 5" descr="3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357166"/>
            <a:ext cx="3000364" cy="2714644"/>
          </a:xfrm>
          <a:prstGeom prst="rect">
            <a:avLst/>
          </a:prstGeom>
        </p:spPr>
      </p:pic>
      <p:pic>
        <p:nvPicPr>
          <p:cNvPr id="7" name="Рисунок 6" descr="4т.jpg"/>
          <p:cNvPicPr>
            <a:picLocks noChangeAspect="1"/>
          </p:cNvPicPr>
          <p:nvPr/>
        </p:nvPicPr>
        <p:blipFill>
          <a:blip r:embed="rId6" cstate="print"/>
          <a:srcRect t="12821" r="13636" b="16666"/>
          <a:stretch>
            <a:fillRect/>
          </a:stretch>
        </p:blipFill>
        <p:spPr>
          <a:xfrm>
            <a:off x="3000364" y="3714752"/>
            <a:ext cx="3071834" cy="3000396"/>
          </a:xfrm>
          <a:prstGeom prst="rect">
            <a:avLst/>
          </a:prstGeom>
        </p:spPr>
      </p:pic>
      <p:pic>
        <p:nvPicPr>
          <p:cNvPr id="8" name="Рисунок 7" descr="5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3714752"/>
            <a:ext cx="3000364" cy="3000396"/>
          </a:xfrm>
          <a:prstGeom prst="rect">
            <a:avLst/>
          </a:prstGeom>
        </p:spPr>
      </p:pic>
      <p:pic>
        <p:nvPicPr>
          <p:cNvPr id="9" name="Рисунок 8" descr="6т.jpg"/>
          <p:cNvPicPr>
            <a:picLocks noChangeAspect="1"/>
          </p:cNvPicPr>
          <p:nvPr/>
        </p:nvPicPr>
        <p:blipFill>
          <a:blip r:embed="rId8" cstate="print"/>
          <a:srcRect t="1818"/>
          <a:stretch>
            <a:fillRect/>
          </a:stretch>
        </p:blipFill>
        <p:spPr>
          <a:xfrm>
            <a:off x="0" y="3714752"/>
            <a:ext cx="2928926" cy="30003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5852" y="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15547" y="0"/>
            <a:ext cx="312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00958" y="0"/>
            <a:ext cx="642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15547" y="3357562"/>
            <a:ext cx="312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85852" y="3357562"/>
            <a:ext cx="428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00958" y="3357562"/>
            <a:ext cx="12144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6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3200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428604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Основные составляющие при проектировании предметно-развивающей среды в группе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500174"/>
            <a:ext cx="8286808" cy="3984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* ПРОСТРАНСТВО;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* ВРЕМЯ;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* ПРЕДМЕТНОЕ ОКРУЖЕНИЕ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dirty="0" smtClean="0"/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    	</a:t>
            </a:r>
            <a:r>
              <a:rPr lang="ru-RU" sz="1900" dirty="0" smtClean="0"/>
              <a:t>Такое проектирование среды показывает её влияние на развитие ребёнка. Проектирование среды с использованием таких составляющих позволяет представить все особенности жизнедеятельности ребёнка в среде. Успешность влияния развивающей среды на ребёнка обусловлена её активностью в этой среде. Вся организация педагогического процесса предполагает свободу передвижения ребёнка. В среде необходимо выделить следующие зоны для разного вида активности: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sz="1900" dirty="0" smtClean="0"/>
              <a:t>рабочая;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sz="1900" dirty="0" smtClean="0"/>
              <a:t>активная;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sz="1900" dirty="0" smtClean="0"/>
              <a:t>спокойная</a:t>
            </a:r>
          </a:p>
        </p:txBody>
      </p:sp>
    </p:spTree>
  </p:cSld>
  <p:clrMapOvr>
    <a:masterClrMapping/>
  </p:clrMapOvr>
  <p:transition advClick="0" advTm="4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347799"/>
              </p:ext>
            </p:extLst>
          </p:nvPr>
        </p:nvGraphicFramePr>
        <p:xfrm>
          <a:off x="179512" y="1071546"/>
          <a:ext cx="8856984" cy="4714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Документ" r:id="rId5" imgW="9393163" imgH="5334021" progId="Word.Document.12">
                  <p:embed/>
                </p:oleObj>
              </mc:Choice>
              <mc:Fallback>
                <p:oleObj name="Документ" r:id="rId5" imgW="9393163" imgH="533402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071546"/>
                        <a:ext cx="8856984" cy="47149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2" y="500042"/>
            <a:ext cx="7957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Условная схема пространства группового помещения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1857356" y="357166"/>
            <a:ext cx="588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Распределение зон в подготовительной группе №1</a:t>
            </a:r>
            <a:endParaRPr lang="ru-RU" dirty="0"/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57158" y="928670"/>
          <a:ext cx="8358246" cy="5643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Документ" r:id="rId5" imgW="10742226" imgH="7680516" progId="Word.Document.12">
                  <p:embed/>
                </p:oleObj>
              </mc:Choice>
              <mc:Fallback>
                <p:oleObj name="Документ" r:id="rId5" imgW="10742226" imgH="768051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928670"/>
                        <a:ext cx="8358246" cy="564360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00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684213" y="5661025"/>
            <a:ext cx="7775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pic>
        <p:nvPicPr>
          <p:cNvPr id="6" name="Рисунок 5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68723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"/>
            <a:ext cx="9144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Активная зона</a:t>
            </a:r>
          </a:p>
          <a:p>
            <a:pPr algn="ct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Спортивный уголок</a:t>
            </a:r>
          </a:p>
        </p:txBody>
      </p:sp>
      <p:pic>
        <p:nvPicPr>
          <p:cNvPr id="10" name="Рисунок 9" descr="20150326_1139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071546"/>
            <a:ext cx="292895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4" name="Picture 2" descr="C:\Users\4\Desktop\image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071546"/>
            <a:ext cx="2857520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5" name="Picture 3" descr="C:\Users\4\Desktop\image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071546"/>
            <a:ext cx="278608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6" name="Picture 4" descr="C:\Users\4\Desktop\image (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4357694"/>
            <a:ext cx="285752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SNV833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4429132"/>
            <a:ext cx="2928958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SNV83667.JPG"/>
          <p:cNvPicPr>
            <a:picLocks noChangeAspect="1"/>
          </p:cNvPicPr>
          <p:nvPr/>
        </p:nvPicPr>
        <p:blipFill>
          <a:blip r:embed="rId8" cstate="print"/>
          <a:srcRect t="33334" b="4166"/>
          <a:stretch>
            <a:fillRect/>
          </a:stretch>
        </p:blipFill>
        <p:spPr>
          <a:xfrm>
            <a:off x="6215074" y="4429132"/>
            <a:ext cx="2786082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723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00298" y="142852"/>
            <a:ext cx="4220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конструирования</a:t>
            </a:r>
          </a:p>
        </p:txBody>
      </p:sp>
      <p:pic>
        <p:nvPicPr>
          <p:cNvPr id="5" name="Рисунок 4" descr="image-25-03-15-01-40-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928802"/>
            <a:ext cx="500062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конструи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642918"/>
            <a:ext cx="3714776" cy="6000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317"/>
            <a:ext cx="9144000" cy="6872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0042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ngsana New" pitchFamily="18" charset="-34"/>
              </a:rPr>
              <a:t>Предметно – пространственная развивающая среда 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ngsana New" pitchFamily="18" charset="-34"/>
            </a:endParaRPr>
          </a:p>
          <a:p>
            <a:pPr algn="ctr"/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ngsana New" pitchFamily="18" charset="-34"/>
              </a:rPr>
              <a:t>в </a:t>
            </a:r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ngsana New" pitchFamily="18" charset="-34"/>
              </a:rPr>
              <a:t>соответствии ФГОС 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" name="Рисунок 7" descr="SNV837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428628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C:\Users\4\Desktop\SNV83780.JPG"/>
          <p:cNvPicPr>
            <a:picLocks noChangeAspect="1" noChangeArrowheads="1"/>
          </p:cNvPicPr>
          <p:nvPr/>
        </p:nvPicPr>
        <p:blipFill>
          <a:blip r:embed="rId4" cstate="print"/>
          <a:srcRect l="10938" b="10638"/>
          <a:stretch>
            <a:fillRect/>
          </a:stretch>
        </p:blipFill>
        <p:spPr bwMode="auto">
          <a:xfrm>
            <a:off x="5072066" y="3357562"/>
            <a:ext cx="392909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edae96b64759f689e3f981d9b6438116_jp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4071942"/>
            <a:ext cx="3209929" cy="2404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д.jpg"/>
          <p:cNvPicPr>
            <a:picLocks noChangeAspect="1"/>
          </p:cNvPicPr>
          <p:nvPr/>
        </p:nvPicPr>
        <p:blipFill>
          <a:blip r:embed="rId6"/>
          <a:srcRect l="21180" t="4478" r="27460" b="17910"/>
          <a:stretch>
            <a:fillRect/>
          </a:stretch>
        </p:blipFill>
        <p:spPr>
          <a:xfrm>
            <a:off x="5715008" y="642918"/>
            <a:ext cx="2643206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214290"/>
            <a:ext cx="66437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Зона музыкально-театральной деятельности</a:t>
            </a:r>
          </a:p>
        </p:txBody>
      </p:sp>
      <p:pic>
        <p:nvPicPr>
          <p:cNvPr id="5" name="Рисунок 4" descr="SNV833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929066"/>
            <a:ext cx="2357454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NV837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929066"/>
            <a:ext cx="307180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SNV8376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3929066"/>
            <a:ext cx="3143272" cy="278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20150401_105605.jpg"/>
          <p:cNvPicPr>
            <a:picLocks noChangeAspect="1"/>
          </p:cNvPicPr>
          <p:nvPr/>
        </p:nvPicPr>
        <p:blipFill>
          <a:blip r:embed="rId6" cstate="print"/>
          <a:srcRect l="3773" r="4717" b="4444"/>
          <a:stretch>
            <a:fillRect/>
          </a:stretch>
        </p:blipFill>
        <p:spPr>
          <a:xfrm>
            <a:off x="1071538" y="714356"/>
            <a:ext cx="671517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428604"/>
            <a:ext cx="52149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Зона ролевых и режиссерских игр</a:t>
            </a:r>
          </a:p>
        </p:txBody>
      </p:sp>
      <p:pic>
        <p:nvPicPr>
          <p:cNvPr id="8" name="Рисунок 7" descr="IMG_00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928670"/>
            <a:ext cx="328614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G_00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928670"/>
            <a:ext cx="328614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714752"/>
            <a:ext cx="327659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G_00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714752"/>
            <a:ext cx="3286116" cy="3004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0" name="Picture 2" descr="C:\Users\4\Desktop\ФОТО для презентации\image-25-03-15-01-49-1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357430"/>
            <a:ext cx="250033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pic>
        <p:nvPicPr>
          <p:cNvPr id="6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ро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86248" cy="32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ро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0"/>
            <a:ext cx="4643438" cy="32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ро 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429000"/>
            <a:ext cx="4286248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ро 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87816" y="3429000"/>
            <a:ext cx="4656184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14290"/>
            <a:ext cx="328614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214290"/>
            <a:ext cx="307183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3429000"/>
            <a:ext cx="328614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3500438"/>
            <a:ext cx="3071802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-25-03-15-01-40-24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2052068"/>
            <a:ext cx="3286148" cy="2835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MG_00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929066"/>
            <a:ext cx="407196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х.jpg"/>
          <p:cNvPicPr>
            <a:picLocks noChangeAspect="1"/>
          </p:cNvPicPr>
          <p:nvPr/>
        </p:nvPicPr>
        <p:blipFill>
          <a:blip r:embed="rId4" cstate="print"/>
          <a:srcRect l="6710" r="6710" b="8333"/>
          <a:stretch>
            <a:fillRect/>
          </a:stretch>
        </p:blipFill>
        <p:spPr>
          <a:xfrm>
            <a:off x="5143504" y="1214422"/>
            <a:ext cx="3786214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50326_115915.jpg"/>
          <p:cNvPicPr>
            <a:picLocks noChangeAspect="1"/>
          </p:cNvPicPr>
          <p:nvPr/>
        </p:nvPicPr>
        <p:blipFill>
          <a:blip r:embed="rId5" cstate="print"/>
          <a:srcRect r="5814"/>
          <a:stretch>
            <a:fillRect/>
          </a:stretch>
        </p:blipFill>
        <p:spPr>
          <a:xfrm>
            <a:off x="142844" y="1214422"/>
            <a:ext cx="407196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Рабочая зона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продуктивной деятельности (изо: лепка, рисование, аппликация, ручной труд)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pic>
        <p:nvPicPr>
          <p:cNvPr id="6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2928926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42852"/>
            <a:ext cx="292892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3571876"/>
            <a:ext cx="4143404" cy="3081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шодрлрл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4214818"/>
            <a:ext cx="185738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20150402_144610.jpg"/>
          <p:cNvPicPr>
            <a:picLocks noChangeAspect="1"/>
          </p:cNvPicPr>
          <p:nvPr/>
        </p:nvPicPr>
        <p:blipFill>
          <a:blip r:embed="rId7" cstate="print"/>
          <a:srcRect t="6667" b="8888"/>
          <a:stretch>
            <a:fillRect/>
          </a:stretch>
        </p:blipFill>
        <p:spPr>
          <a:xfrm>
            <a:off x="142844" y="4143356"/>
            <a:ext cx="1991320" cy="2571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20150326_115935.jpg"/>
          <p:cNvPicPr>
            <a:picLocks noChangeAspect="1"/>
          </p:cNvPicPr>
          <p:nvPr/>
        </p:nvPicPr>
        <p:blipFill>
          <a:blip r:embed="rId8" cstate="print"/>
          <a:srcRect l="1449" r="4347"/>
          <a:stretch>
            <a:fillRect/>
          </a:stretch>
        </p:blipFill>
        <p:spPr>
          <a:xfrm>
            <a:off x="3214678" y="714356"/>
            <a:ext cx="2714644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SNV832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4071966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NV832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42852"/>
            <a:ext cx="457203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NV837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3429000"/>
            <a:ext cx="4071966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NV8375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3429000"/>
            <a:ext cx="457200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IMG_0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214818"/>
            <a:ext cx="3410127" cy="2502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00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142852"/>
            <a:ext cx="328611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00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142852"/>
            <a:ext cx="328614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00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4188" y="4214818"/>
            <a:ext cx="3466936" cy="2502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03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142852"/>
            <a:ext cx="2643206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SNV8374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14678" y="3500438"/>
            <a:ext cx="2643206" cy="32146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центр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000504"/>
            <a:ext cx="464347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центр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071546"/>
            <a:ext cx="464347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центр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1071546"/>
            <a:ext cx="3429024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4282" y="214291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познавательно-исследовательской деятельности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950" y="1484313"/>
            <a:ext cx="88566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j-lt"/>
              <a:cs typeface="+mn-cs"/>
            </a:endParaRPr>
          </a:p>
        </p:txBody>
      </p:sp>
      <p:pic>
        <p:nvPicPr>
          <p:cNvPr id="7170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000108"/>
            <a:ext cx="87154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 smtClean="0"/>
              <a:t>Нет такой стороны воспитания, на которую обстановка не оказывала бы влияние, нет способности, которая находилась бы в прямой зависимости от непосредственно окружающего ребенка конкретного мира…</a:t>
            </a:r>
            <a:br>
              <a:rPr lang="ru-RU" sz="2600" dirty="0" smtClean="0"/>
            </a:br>
            <a:r>
              <a:rPr lang="ru-RU" sz="2600" dirty="0" smtClean="0"/>
              <a:t>Тот, кому удастся создать такую обстановку, облегчит свой труд в высшей степени.</a:t>
            </a:r>
            <a:br>
              <a:rPr lang="ru-RU" sz="2600" dirty="0" smtClean="0"/>
            </a:br>
            <a:r>
              <a:rPr lang="ru-RU" sz="2600" dirty="0" smtClean="0"/>
              <a:t>Среди нее ребенок будет жить – развиваться собственно самодовлеющей жизнью, его духовный рост будет совершенствоваться из самого себя, от природы…</a:t>
            </a:r>
            <a:br>
              <a:rPr lang="ru-RU" sz="2600" dirty="0" smtClean="0"/>
            </a:br>
            <a:r>
              <a:rPr lang="ru-RU" sz="2600" dirty="0" smtClean="0"/>
              <a:t>                                                                     Е. И. Тихеева </a:t>
            </a:r>
            <a:endParaRPr lang="ru-RU" sz="2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-1"/>
            <a:ext cx="9144000" cy="687231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0722" y="142852"/>
            <a:ext cx="41825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Уголок экспериментирования</a:t>
            </a:r>
          </a:p>
        </p:txBody>
      </p:sp>
      <p:pic>
        <p:nvPicPr>
          <p:cNvPr id="5" name="Рисунок 4" descr="э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571876"/>
            <a:ext cx="4000528" cy="3178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50402_1436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571876"/>
            <a:ext cx="3929058" cy="3178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э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500042"/>
            <a:ext cx="392905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01717.JPG"/>
          <p:cNvPicPr>
            <a:picLocks noChangeAspect="1"/>
          </p:cNvPicPr>
          <p:nvPr/>
        </p:nvPicPr>
        <p:blipFill>
          <a:blip r:embed="rId6" cstate="print"/>
          <a:srcRect l="3226" t="11628" r="3225" b="11628"/>
          <a:stretch>
            <a:fillRect/>
          </a:stretch>
        </p:blipFill>
        <p:spPr>
          <a:xfrm>
            <a:off x="142844" y="500042"/>
            <a:ext cx="400052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90102" y="357166"/>
            <a:ext cx="3563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Дидактический уголок</a:t>
            </a:r>
          </a:p>
        </p:txBody>
      </p:sp>
      <p:pic>
        <p:nvPicPr>
          <p:cNvPr id="4" name="Рисунок 3" descr="20150401_104659.jpg"/>
          <p:cNvPicPr>
            <a:picLocks noChangeAspect="1"/>
          </p:cNvPicPr>
          <p:nvPr/>
        </p:nvPicPr>
        <p:blipFill>
          <a:blip r:embed="rId3" cstate="print"/>
          <a:srcRect l="5263" t="1299" r="12632"/>
          <a:stretch>
            <a:fillRect/>
          </a:stretch>
        </p:blipFill>
        <p:spPr>
          <a:xfrm>
            <a:off x="1714480" y="928670"/>
            <a:ext cx="5572164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"/>
            <a:ext cx="9144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Спокойная зона</a:t>
            </a:r>
          </a:p>
          <a:p>
            <a:pPr algn="ct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Книжный уголок                        Полочка красоты  </a:t>
            </a:r>
            <a:endParaRPr lang="ru-RU" sz="2200" dirty="0"/>
          </a:p>
        </p:txBody>
      </p:sp>
      <p:pic>
        <p:nvPicPr>
          <p:cNvPr id="6" name="Рисунок 5" descr="IMG_0071.JPG"/>
          <p:cNvPicPr>
            <a:picLocks noChangeAspect="1"/>
          </p:cNvPicPr>
          <p:nvPr/>
        </p:nvPicPr>
        <p:blipFill>
          <a:blip r:embed="rId3" cstate="print"/>
          <a:srcRect l="12346" t="4545" r="9876"/>
          <a:stretch>
            <a:fillRect/>
          </a:stretch>
        </p:blipFill>
        <p:spPr>
          <a:xfrm>
            <a:off x="142844" y="3857628"/>
            <a:ext cx="4214810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150326_1135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000108"/>
            <a:ext cx="421481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P12401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1000108"/>
            <a:ext cx="335758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п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5000636"/>
            <a:ext cx="2714612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SNV837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214422"/>
            <a:ext cx="3000396" cy="2727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NV83729.JPG"/>
          <p:cNvPicPr>
            <a:picLocks noChangeAspect="1"/>
          </p:cNvPicPr>
          <p:nvPr/>
        </p:nvPicPr>
        <p:blipFill>
          <a:blip r:embed="rId4" cstate="print"/>
          <a:srcRect t="32143" r="4166" b="5121"/>
          <a:stretch>
            <a:fillRect/>
          </a:stretch>
        </p:blipFill>
        <p:spPr>
          <a:xfrm>
            <a:off x="3286116" y="1214422"/>
            <a:ext cx="286828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NV83746.JPG"/>
          <p:cNvPicPr>
            <a:picLocks noChangeAspect="1"/>
          </p:cNvPicPr>
          <p:nvPr/>
        </p:nvPicPr>
        <p:blipFill>
          <a:blip r:embed="rId5" cstate="print"/>
          <a:srcRect l="-1389" t="22500" r="4166"/>
          <a:stretch>
            <a:fillRect/>
          </a:stretch>
        </p:blipFill>
        <p:spPr>
          <a:xfrm>
            <a:off x="6286512" y="1214422"/>
            <a:ext cx="271467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SNV837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4071942"/>
            <a:ext cx="4071966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2214546" y="357166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Зона релаксации (уголок уединения)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344-74271dd62d6b353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23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43809" y="357166"/>
            <a:ext cx="38884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Патриотический уголок</a:t>
            </a:r>
            <a:endParaRPr lang="ru-RU" sz="2200" dirty="0"/>
          </a:p>
        </p:txBody>
      </p:sp>
      <p:pic>
        <p:nvPicPr>
          <p:cNvPr id="6" name="Рисунок 5" descr="20150326_1145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928670"/>
            <a:ext cx="435775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патрио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928670"/>
            <a:ext cx="4000528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571480"/>
            <a:ext cx="2297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Мини- музей</a:t>
            </a:r>
          </a:p>
        </p:txBody>
      </p:sp>
      <p:sp>
        <p:nvSpPr>
          <p:cNvPr id="5" name="Овал 4"/>
          <p:cNvSpPr/>
          <p:nvPr/>
        </p:nvSpPr>
        <p:spPr>
          <a:xfrm>
            <a:off x="142844" y="500042"/>
            <a:ext cx="3857619" cy="292895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000" b="-1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Овал 5"/>
          <p:cNvSpPr/>
          <p:nvPr/>
        </p:nvSpPr>
        <p:spPr>
          <a:xfrm>
            <a:off x="5214942" y="428604"/>
            <a:ext cx="3786214" cy="3071834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Овал 6"/>
          <p:cNvSpPr/>
          <p:nvPr/>
        </p:nvSpPr>
        <p:spPr>
          <a:xfrm>
            <a:off x="142844" y="3571876"/>
            <a:ext cx="3929058" cy="3143272"/>
          </a:xfrm>
          <a:prstGeom prst="ellipse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000" b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Овал 7"/>
          <p:cNvSpPr/>
          <p:nvPr/>
        </p:nvSpPr>
        <p:spPr>
          <a:xfrm>
            <a:off x="5000628" y="3643314"/>
            <a:ext cx="4000528" cy="3071834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628843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P11701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5584879" cy="4081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P11701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285860"/>
            <a:ext cx="3571882" cy="5286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Овал 4"/>
          <p:cNvSpPr/>
          <p:nvPr/>
        </p:nvSpPr>
        <p:spPr>
          <a:xfrm>
            <a:off x="1357290" y="4357694"/>
            <a:ext cx="2643206" cy="22860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0000" b="-2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6" y="357166"/>
            <a:ext cx="6327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Информационный центр для родителей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SNV837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928670"/>
            <a:ext cx="4429156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NV83333.JPG"/>
          <p:cNvPicPr>
            <a:picLocks noChangeAspect="1"/>
          </p:cNvPicPr>
          <p:nvPr/>
        </p:nvPicPr>
        <p:blipFill>
          <a:blip r:embed="rId4" cstate="print"/>
          <a:srcRect t="8333" b="8333"/>
          <a:stretch>
            <a:fillRect/>
          </a:stretch>
        </p:blipFill>
        <p:spPr>
          <a:xfrm>
            <a:off x="4786314" y="928670"/>
            <a:ext cx="4243382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NV837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1" y="4071942"/>
            <a:ext cx="3714777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SNV83792.JPG"/>
          <p:cNvPicPr>
            <a:picLocks noChangeAspect="1"/>
          </p:cNvPicPr>
          <p:nvPr/>
        </p:nvPicPr>
        <p:blipFill>
          <a:blip r:embed="rId3" cstate="print"/>
          <a:srcRect l="1562" t="12500" r="5468"/>
          <a:stretch>
            <a:fillRect/>
          </a:stretch>
        </p:blipFill>
        <p:spPr>
          <a:xfrm>
            <a:off x="142844" y="714356"/>
            <a:ext cx="4357718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NV83747.JPG"/>
          <p:cNvPicPr>
            <a:picLocks noChangeAspect="1"/>
          </p:cNvPicPr>
          <p:nvPr/>
        </p:nvPicPr>
        <p:blipFill>
          <a:blip r:embed="rId4" cstate="print"/>
          <a:srcRect l="2343" r="10156" b="8333"/>
          <a:stretch>
            <a:fillRect/>
          </a:stretch>
        </p:blipFill>
        <p:spPr>
          <a:xfrm>
            <a:off x="4714876" y="714356"/>
            <a:ext cx="4286280" cy="3367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NV83784.JPG"/>
          <p:cNvPicPr>
            <a:picLocks noChangeAspect="1"/>
          </p:cNvPicPr>
          <p:nvPr/>
        </p:nvPicPr>
        <p:blipFill>
          <a:blip r:embed="rId5" cstate="print"/>
          <a:srcRect t="33824" r="1838" b="5882"/>
          <a:stretch>
            <a:fillRect/>
          </a:stretch>
        </p:blipFill>
        <p:spPr>
          <a:xfrm>
            <a:off x="2143108" y="3857628"/>
            <a:ext cx="507206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9"/>
          <p:cNvSpPr>
            <a:spLocks noGrp="1" noChangeArrowheads="1"/>
          </p:cNvSpPr>
          <p:nvPr>
            <p:ph type="ctrTitle"/>
          </p:nvPr>
        </p:nvSpPr>
        <p:spPr>
          <a:xfrm>
            <a:off x="685800" y="4929198"/>
            <a:ext cx="7772400" cy="500066"/>
          </a:xfrm>
        </p:spPr>
        <p:txBody>
          <a:bodyPr/>
          <a:lstStyle/>
          <a:p>
            <a:pPr eaLnBrk="1" hangingPunct="1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pic>
        <p:nvPicPr>
          <p:cNvPr id="3" name="Picture 2" descr="C:\Users\4\Desktop\Nature-with-Sky-ppt-Backgrounds-1000x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643050"/>
            <a:ext cx="878687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dirty="0" smtClean="0">
                <a:cs typeface="Andalus" pitchFamily="18" charset="-78"/>
              </a:rPr>
              <a:t>Главной задачей воспитания дошкольников являются создание у детей чувства эмоционального комфорта и психологической защищённости. В детском саду ребёнку важно чувствовать себя любимым и неповторимым. Поэтому, важным является и среда, в которой проходит воспитательный процесс. </a:t>
            </a:r>
            <a:endParaRPr lang="ru-RU" sz="2500" dirty="0">
              <a:cs typeface="Andalus" pitchFamily="18" charset="-78"/>
            </a:endParaRPr>
          </a:p>
        </p:txBody>
      </p:sp>
    </p:spTree>
  </p:cSld>
  <p:clrMapOvr>
    <a:masterClrMapping/>
  </p:clrMapOvr>
  <p:transition advTm="4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70080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marL="285750" indent="-28575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14612" y="285728"/>
            <a:ext cx="32147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Понятие ФГОС</a:t>
            </a:r>
            <a:endParaRPr lang="ru-RU" sz="2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857232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Стандарт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комплекс норм, правил, требований, которые устанавливаются на основе достижений науки, техники и передового опыта; минимальные требования (к продукции), устанавливаемые с целью защиты здоровья и безопасности потребителей; гарантии – условия и механизмы, обеспечивающие беспрепятственное пользование правами и их всестороннюю охрану»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500306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Стандарт в образовании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должен выступать гарантией конституционного права российского гражданина, права любого человека на качественное образование.</a:t>
            </a:r>
          </a:p>
          <a:p>
            <a:pPr algn="just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- система основных параметров, которые принимаются в качестве государственной нормы образованности, отражающей общественный идеал и учитывающей возможности реальной личности и системы образования по достижению этого идеала.</a:t>
            </a:r>
          </a:p>
          <a:p>
            <a:pPr algn="just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 ДО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отражает согласованные социально-культурные, общественно-государственные ожидания относительно уровня ДО, которые являются ориентирами для учредителей дошкольных Организаций, специалистов системы образования, семей воспитанников и широкой общественности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362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 descr="фон спасибо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1916832"/>
            <a:ext cx="7920880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500166" y="428604"/>
            <a:ext cx="51435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Цели  ФГОС ДО</a:t>
            </a:r>
            <a:endParaRPr lang="ru-RU" sz="2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00100" y="1028343"/>
            <a:ext cx="58579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обеспечение государством равенства возможностей для каждого ребёнка в получении качественного дошкольного образования;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обеспечение государственных гарантий уровня и качества образования на основе единства обязательных требований к условиям реализации основных образовательных программ, их структуре и результатам их освоения;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сохранение единства образовательного пространства Российской Федерации относительно уровня дошкольного образования.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71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357166"/>
            <a:ext cx="592935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Основные функции ФГОС ДО</a:t>
            </a:r>
            <a:endParaRPr lang="ru-RU" sz="2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835824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*о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беспечение права на качественное дошкольное образование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428736"/>
            <a:ext cx="84296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сохранение единого образовательного пространства в условиях содержательной и организационной вариативности дошкольного образования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071678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гуманизация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дошкольного образования, ориентирующей на приоритет общечеловеческих ценностей, жизни и здоровья ребенка, свободного развития его личности в современном обществе и государстве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928934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повышение качества дошкольного образования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357562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критериально-оценочная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функция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786190"/>
            <a:ext cx="842968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обеспечение преемственности с федеральным государственным образовательным стандартом общего образования, основными общеобразовательными программами общего образования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643446"/>
            <a:ext cx="6417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оптимизация образовательных ресурсов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6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16154709"/>
              </p:ext>
            </p:extLst>
          </p:nvPr>
        </p:nvGraphicFramePr>
        <p:xfrm>
          <a:off x="199688" y="891387"/>
          <a:ext cx="8675021" cy="2393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142852"/>
            <a:ext cx="9144000" cy="655013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ФГОС ДО рекомендует планировать образовательную работу, охватывая следующие образовательные области: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Социально-коммуникативное развитие;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Познавательно развитие;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Речевое развитие;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Художественно-эстетическое;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Физическое развитие.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17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Социально-коммуникативное развитие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направлено на присвоение норм и ценностей, принятых в обществе, включая моральные и нравственные ценности; развитие общения и взаимодействия ребенка со взрослыми и сверстниками; становление самостоятельности, целенаправленности и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формирование уважительного отношения и чувства принадлежности к своей семье, малой родине и Отечеству, представлений о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социокультурных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ценностях нашего народа, об отечественных традициях и праздниках; формирование основ безопасности в быту, социуме, природе.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17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Познавательное развитие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предполагает развитие любознательности и познавательной мотивации; формирование познавательных действий, становление сознания; развитие воображения и творческой активности; формирование первичных представлений о себе, других людях, объектах окружающего мира 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др.). о планете Земля как общем доме людей, об особенностях ее природы, многообразии стран и народов мира.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428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638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ru-RU" sz="17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Речевое развитие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включает владение речью как средством общения; обогащение активного словаря; развитие связной, грамматически правильной диалогической и монологической речи; фонематического слуха; формирование звуковой аналитико-синтетической активности как предпосылки обучения грамоте.</a:t>
            </a:r>
          </a:p>
          <a:p>
            <a:pPr marL="0" marR="0" lvl="0" indent="47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7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17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Художественно-эстетическое развитие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предполагает развитие предпосылок ценностно-смыслового восприятия и понимания произведений искусства (словесного, музыкального, изобразительного), мира природы; становления эстетического отношения к окружающему миру; формирование элементарных представлений о видах искусства; восприятие музыки, художественной литературы, фольклора; стимулирование сопереживания персонажам художественных произведений; реализацию самостоятельной творческой деятельности детей (изобразительной, конструктивно-модельной, музыкальной, и др.).</a:t>
            </a:r>
          </a:p>
          <a:p>
            <a:pPr marL="0" marR="0" lvl="0" indent="47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7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17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Физическое развитие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включает приобретение опыта в следующих видах поведения детей: двигательном, в том числе связанном с выполнением упражнений, направленных на развитие таких физических качеств, как координация и гибкость; способствующих правильному формированию опорно-двигательной системы организма, развитию равновесия, координации движения, крупной и мелкой моторики обеих рук, а также с правильным, не наносящим ущерба организму, выполнением основных движений (ходьба, бег, мягкие прыжки, повороты в обе стороны), формирование начальных представлений о некоторых видах спорта, овладение подвижными играми с правилами; становление целенаправленности и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саморегуляции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двигательной сфере; овладение элементарными нормами и правилами здорового образа жизни (в питании, двигательном режиме, закаливании, при формировании полезных привычек и др.).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7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Конкретное содержание данных образовательных областей зависит от возраста детей.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endParaRPr lang="ru-RU" sz="3200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1600" dirty="0" smtClean="0"/>
          </a:p>
        </p:txBody>
      </p:sp>
      <p:pic>
        <p:nvPicPr>
          <p:cNvPr id="4" name="Picture 2" descr="C:\Users\4\Desktop\bigstock-green-bokeh-abstract-light-bac-163897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1643050"/>
            <a:ext cx="85011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1400" b="1" dirty="0" smtClean="0"/>
              <a:t>	Образовательная среда</a:t>
            </a:r>
            <a:r>
              <a:rPr lang="ru-RU" sz="1400" dirty="0" smtClean="0"/>
              <a:t> – совокупность условий, целенаправленно создаваемых в целях обеспечения полноценного образования и развития детей.</a:t>
            </a:r>
          </a:p>
          <a:p>
            <a:pPr>
              <a:buFont typeface="Wingdings" pitchFamily="2" charset="2"/>
              <a:buNone/>
            </a:pPr>
            <a:endParaRPr lang="ru-RU" sz="1400" b="1" dirty="0" smtClean="0"/>
          </a:p>
          <a:p>
            <a:pPr algn="just">
              <a:buFont typeface="Wingdings" pitchFamily="2" charset="2"/>
              <a:buNone/>
            </a:pPr>
            <a:r>
              <a:rPr lang="ru-RU" sz="1400" b="1" dirty="0" smtClean="0"/>
              <a:t>	Развивающая предметно-пространственная среда</a:t>
            </a:r>
            <a:r>
              <a:rPr lang="ru-RU" sz="1400" dirty="0" smtClean="0"/>
              <a:t> – часть образовательной среды, представленная специально организованным пространством (помещениями, участком и т.п.), материалами, оборудованием и инвентарем для развития детей дошкольного возраста в соответствии с особенностями каждого возрастного этапа, охраны и укрепления их здоровья, учёта особенностей и коррекции недостатков их развития.</a:t>
            </a:r>
          </a:p>
          <a:p>
            <a:pPr algn="just">
              <a:buFont typeface="Wingdings" pitchFamily="2" charset="2"/>
              <a:buNone/>
            </a:pPr>
            <a:r>
              <a:rPr lang="ru-RU" sz="1400" dirty="0" smtClean="0"/>
              <a:t>	Вопрос организации развивающей предметно-пространственной среды  ДОУ на сегодняшний день стоит особо актуально. Это связано с введением нового Федерального государственного образовательного стандарта (ФГОС) к структуре основной общеобразовательной программы дошкольного образования. </a:t>
            </a:r>
          </a:p>
          <a:p>
            <a:pPr algn="just">
              <a:buFont typeface="Wingdings" pitchFamily="2" charset="2"/>
              <a:buNone/>
            </a:pPr>
            <a:r>
              <a:rPr lang="ru-RU" sz="1400" dirty="0" smtClean="0"/>
              <a:t>	В соответствии с ФГОС программа должна строиться с учетом принципа интеграции образовательных областей и в соответствии с возрастными возможностями и особенностями воспитанников. Решение программных образовательных задач предусматривается не только в совместной деятельности взрослого и детей, но и в самостоятельной деятельности детей, а также при проведении режимных моментов. </a:t>
            </a:r>
          </a:p>
          <a:p>
            <a:pPr algn="just">
              <a:buFont typeface="Wingdings" pitchFamily="2" charset="2"/>
              <a:buNone/>
            </a:pPr>
            <a:r>
              <a:rPr lang="ru-RU" sz="1400" dirty="0" smtClean="0"/>
              <a:t>	Создавая развивающую предметно-пространственную среду любой возрастной группы в ДОУ, необходимо учитывать психологические основы конструктивного взаимодействия участников воспитательно-образовательного процесса, дизайн и эргономику современной среды дошкольного учреждения и психологические особенности возрастной группы, на которую нацелена данная среда.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28604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Организация развивающей предметно-пространственной среды в свете требований ФГОС 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836</Words>
  <Application>Microsoft Office PowerPoint</Application>
  <PresentationFormat>Экран (4:3)</PresentationFormat>
  <Paragraphs>148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319</cp:revision>
  <dcterms:created xsi:type="dcterms:W3CDTF">2013-03-23T03:50:42Z</dcterms:created>
  <dcterms:modified xsi:type="dcterms:W3CDTF">2023-10-02T09:29:23Z</dcterms:modified>
</cp:coreProperties>
</file>