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8" r:id="rId4"/>
    <p:sldId id="259" r:id="rId5"/>
    <p:sldId id="261" r:id="rId6"/>
    <p:sldId id="260" r:id="rId7"/>
    <p:sldId id="263" r:id="rId8"/>
    <p:sldId id="266" r:id="rId9"/>
    <p:sldId id="264" r:id="rId10"/>
    <p:sldId id="267" r:id="rId11"/>
    <p:sldId id="265" r:id="rId12"/>
    <p:sldId id="268" r:id="rId13"/>
    <p:sldId id="270" r:id="rId14"/>
    <p:sldId id="271" r:id="rId15"/>
    <p:sldId id="272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>
      <p:cViewPr varScale="1">
        <p:scale>
          <a:sx n="75" d="100"/>
          <a:sy n="75" d="100"/>
        </p:scale>
        <p:origin x="102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5661233"/>
            <a:ext cx="897600" cy="11968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5661167"/>
            <a:ext cx="897600" cy="11968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737373"/>
                </a:solidFill>
              </a:rPr>
              <a:pPr/>
              <a:t>‹#›</a:t>
            </a:fld>
            <a:endParaRPr>
              <a:solidFill>
                <a:srgbClr val="7373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10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rot="10800000" flipH="1">
            <a:off x="0" y="2248000"/>
            <a:ext cx="9144000" cy="461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5"/>
          <p:cNvSpPr/>
          <p:nvPr/>
        </p:nvSpPr>
        <p:spPr>
          <a:xfrm>
            <a:off x="0" y="2248000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3999900" cy="36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94250" y="2558767"/>
            <a:ext cx="3999900" cy="36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737373"/>
                </a:solidFill>
              </a:rPr>
              <a:pPr/>
              <a:t>‹#›</a:t>
            </a:fld>
            <a:endParaRPr>
              <a:solidFill>
                <a:srgbClr val="7373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02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rot="10800000" flipH="1">
            <a:off x="0" y="875200"/>
            <a:ext cx="9144000" cy="598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3" name="Google Shape;33;p6"/>
          <p:cNvSpPr/>
          <p:nvPr/>
        </p:nvSpPr>
        <p:spPr>
          <a:xfrm>
            <a:off x="0" y="875133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98250" y="21800"/>
            <a:ext cx="8826600" cy="8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737373"/>
                </a:solidFill>
              </a:rPr>
              <a:pPr/>
              <a:t>‹#›</a:t>
            </a:fld>
            <a:endParaRPr>
              <a:solidFill>
                <a:srgbClr val="7373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76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rot="10800000" flipH="1">
            <a:off x="3276600" y="33"/>
            <a:ext cx="5867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8" name="Google Shape;38;p7"/>
          <p:cNvSpPr/>
          <p:nvPr/>
        </p:nvSpPr>
        <p:spPr>
          <a:xfrm rot="-5400000">
            <a:off x="-98100" y="3374700"/>
            <a:ext cx="6858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226078" y="477067"/>
            <a:ext cx="2808000" cy="127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226075" y="1954400"/>
            <a:ext cx="2808000" cy="4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>
                <a:solidFill>
                  <a:srgbClr val="737373"/>
                </a:solidFill>
              </a:rPr>
              <a:pPr/>
              <a:t>‹#›</a:t>
            </a:fld>
            <a:endParaRPr>
              <a:solidFill>
                <a:srgbClr val="7373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162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rot="10800000" flipH="1">
            <a:off x="0" y="0"/>
            <a:ext cx="9144000" cy="626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4" name="Google Shape;54;p10"/>
          <p:cNvSpPr/>
          <p:nvPr/>
        </p:nvSpPr>
        <p:spPr>
          <a:xfrm rot="10800000" flipH="1">
            <a:off x="0" y="6163633"/>
            <a:ext cx="9144000" cy="98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5" name="Google Shape;55;p10"/>
          <p:cNvSpPr txBox="1">
            <a:spLocks noGrp="1"/>
          </p:cNvSpPr>
          <p:nvPr>
            <p:ph type="body" idx="1"/>
          </p:nvPr>
        </p:nvSpPr>
        <p:spPr>
          <a:xfrm>
            <a:off x="57150" y="6262433"/>
            <a:ext cx="8382000" cy="59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ru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31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" kern="0">
                <a:solidFill>
                  <a:srgbClr val="737373"/>
                </a:solidFill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>
              <a:solidFill>
                <a:srgbClr val="7373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063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dirty="0" smtClean="0"/>
              <a:t>Задание 11. Правописание суффиксов</a:t>
            </a:r>
            <a:br>
              <a:rPr lang="ru-RU" dirty="0" smtClean="0"/>
            </a:br>
            <a:r>
              <a:rPr lang="ru-RU" b="1" dirty="0">
                <a:solidFill>
                  <a:srgbClr val="1A1A1A"/>
                </a:solidFill>
                <a:latin typeface="GothaPro"/>
              </a:rPr>
              <a:t>Суффиксы существительных </a:t>
            </a:r>
            <a:br>
              <a:rPr lang="ru-RU" b="1" dirty="0">
                <a:solidFill>
                  <a:srgbClr val="1A1A1A"/>
                </a:solidFill>
                <a:latin typeface="GothaPro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2276872"/>
            <a:ext cx="7484476" cy="3895495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+mn-lt"/>
              </a:rPr>
              <a:t>-ИК- (-НИК-, -ЧИК-) ИК</a:t>
            </a:r>
            <a:r>
              <a:rPr lang="ru-RU" sz="2800" dirty="0">
                <a:solidFill>
                  <a:srgbClr val="1A1A1A"/>
                </a:solidFill>
                <a:latin typeface="+mn-lt"/>
              </a:rPr>
              <a:t> 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solidFill>
                  <a:srgbClr val="1A1A1A"/>
                </a:solidFill>
                <a:latin typeface="+mn-lt"/>
              </a:rPr>
              <a:t>Пишем, если при изменении по падежам сохраняет И (столик – столика, пальчик - пальчика) 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solidFill>
                  <a:srgbClr val="B8312F"/>
                </a:solidFill>
                <a:latin typeface="+mn-lt"/>
              </a:rPr>
              <a:t>-ЕК- 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solidFill>
                  <a:srgbClr val="1A1A1A"/>
                </a:solidFill>
                <a:latin typeface="+mn-lt"/>
              </a:rPr>
              <a:t>Пишем, </a:t>
            </a:r>
            <a:r>
              <a:rPr lang="ru-RU" sz="2800" dirty="0" smtClean="0">
                <a:solidFill>
                  <a:srgbClr val="1A1A1A"/>
                </a:solidFill>
                <a:latin typeface="+mn-lt"/>
              </a:rPr>
              <a:t>если при </a:t>
            </a:r>
            <a:r>
              <a:rPr lang="ru-RU" sz="2800" dirty="0">
                <a:solidFill>
                  <a:srgbClr val="1A1A1A"/>
                </a:solidFill>
                <a:latin typeface="+mn-lt"/>
              </a:rPr>
              <a:t>изменении по падежам имеет беглый гласный (листочек- листочка, платочек – платочка, горошек – горошка) </a:t>
            </a: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8062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692696"/>
            <a:ext cx="8276564" cy="5479671"/>
          </a:xfrm>
        </p:spPr>
        <p:txBody>
          <a:bodyPr/>
          <a:lstStyle/>
          <a:p>
            <a:pPr marL="139700" indent="0" fontAlgn="base">
              <a:buNone/>
            </a:pPr>
            <a:r>
              <a:rPr lang="ru-RU" sz="2400" b="1" dirty="0">
                <a:solidFill>
                  <a:srgbClr val="1A1A1A"/>
                </a:solidFill>
                <a:latin typeface="GothaPro"/>
              </a:rPr>
              <a:t>Суффиксы причастий и деепричастий прошедшего времени </a:t>
            </a:r>
          </a:p>
          <a:p>
            <a:pPr marL="139700" indent="0">
              <a:buNone/>
            </a:pPr>
            <a:r>
              <a:rPr lang="ru-RU" sz="2400" dirty="0">
                <a:solidFill>
                  <a:srgbClr val="1A1A1A"/>
                </a:solidFill>
                <a:latin typeface="GothaPro"/>
              </a:rPr>
              <a:t>Чтобы безошибочно определить гласную перед суффиксом причастий и деепричастий, необходимо понять, от какого глагола они образованы. (понадеявшийся, понадеявшись – от понадеяться)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>
                <a:solidFill>
                  <a:srgbClr val="1A1A1A"/>
                </a:solidFill>
                <a:latin typeface="GothaPro"/>
              </a:rPr>
              <a:t>Помним!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 Обратите внимание на вид глагола, от которого образовано причастие или деепричастие (склеивающий образовано от склеивать, а не от склеить) 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42679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548680"/>
            <a:ext cx="8276564" cy="5623687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-К-, -СК-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Суффикс -к- пишем, если прилагательное образовано от существительного с основой на к, ц, ч или имеет краткую форму (немецкий, резкий – резок, мерзкий – мерзок, ткацкий).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В остальных случаях пишем суффикс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ск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(французский, богатырский)  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25400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632"/>
            <a:ext cx="8712968" cy="6055735"/>
          </a:xfrm>
        </p:spPr>
        <p:txBody>
          <a:bodyPr/>
          <a:lstStyle/>
          <a:p>
            <a:pPr marL="139700" indent="0" fontAlgn="base">
              <a:buNone/>
            </a:pPr>
            <a:r>
              <a:rPr lang="ru-RU" sz="1800" b="1" dirty="0">
                <a:solidFill>
                  <a:srgbClr val="1A1A1A"/>
                </a:solidFill>
                <a:latin typeface="GothaPro"/>
              </a:rPr>
              <a:t>Суффиксы глаголов. Правописание </a:t>
            </a:r>
            <a:r>
              <a:rPr lang="ru-RU" sz="1800" b="1" dirty="0" smtClean="0">
                <a:solidFill>
                  <a:srgbClr val="1A1A1A"/>
                </a:solidFill>
                <a:latin typeface="GothaPro"/>
              </a:rPr>
              <a:t>–ОВА- -ЕВА– ЫВА- ИВА- -ВА-.</a:t>
            </a:r>
            <a:r>
              <a:rPr lang="ru-RU" sz="1800" b="1" dirty="0">
                <a:solidFill>
                  <a:srgbClr val="1A1A1A"/>
                </a:solidFill>
                <a:latin typeface="GothaPro"/>
              </a:rPr>
              <a:t> </a:t>
            </a:r>
          </a:p>
          <a:p>
            <a:pPr marL="139700" indent="0">
              <a:buNone/>
            </a:pPr>
            <a:r>
              <a:rPr lang="ru-RU" sz="1800" dirty="0">
                <a:solidFill>
                  <a:srgbClr val="B8312F"/>
                </a:solidFill>
                <a:latin typeface="GothaPro"/>
              </a:rPr>
              <a:t>-ОВА-, -ЕВА-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1A1A1A"/>
                </a:solidFill>
                <a:latin typeface="GothaPro"/>
              </a:rPr>
              <a:t>Если в 1 л. 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ед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 ч. настоящего или будущего простого времени глагол оканчивается на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ую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юю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то в начальной форме и в форме прошедшего времени пишем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ова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-,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ева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- (заведовать - заведую, исповедовать - исповедую)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1A1A1A"/>
                </a:solidFill>
                <a:latin typeface="GothaPro"/>
              </a:rPr>
              <a:t>-</a:t>
            </a:r>
            <a:r>
              <a:rPr lang="ru-RU" sz="1800" dirty="0">
                <a:solidFill>
                  <a:srgbClr val="B8312F"/>
                </a:solidFill>
                <a:latin typeface="GothaPro"/>
              </a:rPr>
              <a:t>ЫВА-, -ИВА-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1A1A1A"/>
                </a:solidFill>
                <a:latin typeface="GothaPro"/>
              </a:rPr>
              <a:t>Если в 1 л. 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ед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 ч. настоящего или будущего простого времени глагол оканчивается на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ываю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иваю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то в начальной форме и в форме прошедшего времени пишем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ыва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-, -ива- (откладывать - откладываю, рассматривать - рассматриваю)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B8312F"/>
                </a:solidFill>
                <a:latin typeface="GothaPro"/>
              </a:rPr>
              <a:t>-ВА-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 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1A1A1A"/>
                </a:solidFill>
                <a:latin typeface="GothaPro"/>
              </a:rPr>
              <a:t>Глаголы, оканчивающиеся на ударяемые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вАть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вАю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, имеют перед суффиксом -</a:t>
            </a:r>
            <a:r>
              <a:rPr lang="ru-RU" sz="1800" dirty="0" err="1">
                <a:solidFill>
                  <a:srgbClr val="1A1A1A"/>
                </a:solidFill>
                <a:latin typeface="GothaPro"/>
              </a:rPr>
              <a:t>ва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- ту же гласную, что и в неопределенной форме без этого суффикса. (заливать - залить, преодолевать, преодолеваю - преодолеть)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 err="1">
                <a:solidFill>
                  <a:srgbClr val="1A1A1A"/>
                </a:solidFill>
                <a:latin typeface="GothaPro"/>
              </a:rPr>
              <a:t>Искл</a:t>
            </a:r>
            <a:r>
              <a:rPr lang="ru-RU" sz="1800" b="1" dirty="0">
                <a:solidFill>
                  <a:srgbClr val="1A1A1A"/>
                </a:solidFill>
                <a:latin typeface="GothaPro"/>
              </a:rPr>
              <a:t>. Застрять – </a:t>
            </a:r>
            <a:r>
              <a:rPr lang="ru-RU" sz="1800" b="1" dirty="0">
                <a:solidFill>
                  <a:srgbClr val="FF0000"/>
                </a:solidFill>
                <a:latin typeface="GothaPro"/>
              </a:rPr>
              <a:t>застревать</a:t>
            </a:r>
            <a:r>
              <a:rPr lang="ru-RU" sz="1800" b="1" dirty="0">
                <a:solidFill>
                  <a:srgbClr val="1A1A1A"/>
                </a:solidFill>
                <a:latin typeface="GothaPro"/>
              </a:rPr>
              <a:t>, застреваю; затмить – </a:t>
            </a:r>
            <a:r>
              <a:rPr lang="ru-RU" sz="1800" b="1" dirty="0">
                <a:solidFill>
                  <a:srgbClr val="FF0000"/>
                </a:solidFill>
                <a:latin typeface="GothaPro"/>
              </a:rPr>
              <a:t>затмевать</a:t>
            </a:r>
            <a:r>
              <a:rPr lang="ru-RU" sz="1800" b="1" dirty="0">
                <a:solidFill>
                  <a:srgbClr val="1A1A1A"/>
                </a:solidFill>
                <a:latin typeface="GothaPro"/>
              </a:rPr>
              <a:t>, затмеваю; продлить – </a:t>
            </a:r>
            <a:r>
              <a:rPr lang="ru-RU" sz="1800" b="1" dirty="0">
                <a:solidFill>
                  <a:srgbClr val="FF0000"/>
                </a:solidFill>
                <a:latin typeface="GothaPro"/>
              </a:rPr>
              <a:t>продлевать</a:t>
            </a:r>
            <a:r>
              <a:rPr lang="ru-RU" sz="1800" b="1" dirty="0">
                <a:solidFill>
                  <a:srgbClr val="1A1A1A"/>
                </a:solidFill>
                <a:latin typeface="GothaPro"/>
              </a:rPr>
              <a:t>, </a:t>
            </a:r>
            <a:r>
              <a:rPr lang="ru-RU" sz="1800" b="1" dirty="0" smtClean="0">
                <a:solidFill>
                  <a:srgbClr val="1A1A1A"/>
                </a:solidFill>
                <a:latin typeface="GothaPro"/>
              </a:rPr>
              <a:t>продлеваю, </a:t>
            </a:r>
            <a:r>
              <a:rPr lang="ru-RU" sz="1800" b="1" dirty="0" smtClean="0">
                <a:solidFill>
                  <a:srgbClr val="FF0000"/>
                </a:solidFill>
                <a:latin typeface="GothaPro"/>
              </a:rPr>
              <a:t>растлевать</a:t>
            </a:r>
            <a:r>
              <a:rPr lang="ru-RU" sz="1800" dirty="0">
                <a:solidFill>
                  <a:srgbClr val="FF0000"/>
                </a:solidFill>
                <a:latin typeface="GothaPro"/>
              </a:rPr>
              <a:t> </a:t>
            </a:r>
            <a:r>
              <a:rPr lang="ru-RU" sz="1800" dirty="0">
                <a:solidFill>
                  <a:srgbClr val="1A1A1A"/>
                </a:solidFill>
                <a:latin typeface="GothaPro"/>
              </a:rPr>
              <a:t> 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69455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620688"/>
            <a:ext cx="8420580" cy="5551679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Укажите варианты ответов, в которых в обоих словах одного ряда пропущена одна и та же буква. Запишите номера ответов.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1)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неразборч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овлад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2)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высме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вающий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отапл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3)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заботл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заманч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4)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запечатл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милост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5)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завистл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коч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62979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476672"/>
            <a:ext cx="8420580" cy="5695695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Укажите варианты ответов, в которых в обоих словах одного ряда пропущена одна и та же буква. Запишите номера ответов.</a:t>
            </a:r>
          </a:p>
          <a:p>
            <a:pPr marL="139700" indent="0" algn="just">
              <a:buNone/>
            </a:pPr>
            <a:r>
              <a:rPr lang="ru-RU" sz="2400" dirty="0">
                <a:solidFill>
                  <a:srgbClr val="000000"/>
                </a:solidFill>
                <a:latin typeface="Verdana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1)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удоста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масл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це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2)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отво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вав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плать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це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3)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локт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..вой,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ключ..к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4)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угр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ватый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досто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..н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5) дешев..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нький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баш..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нка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4543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476672"/>
            <a:ext cx="8276564" cy="5695695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Укажите варианты ответов, в которых в обоих словах одного ряда пропущена одна и та же буква. Запишите номера ответов.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1)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фасол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дожд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..вой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2)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высме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мороз..ц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3)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насмешл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платоч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..к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4)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сонл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молодц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ватый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5)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удва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болот..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стый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682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476672"/>
            <a:ext cx="8492588" cy="5695695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Ука­жи­те ва­ри­ан­ты от­ве­тов, в ко­то­рых в обоих сло­вах од­но­го ряда про­пу­ще­на одна и та же буква. За­пи­ши­те но­ме­ра от­ве­тов.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1)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усидч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пе­ре­менч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2)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отстёг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вав­ший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глянц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3) щегол..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ватый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на­ходч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4)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при­слуш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вать­ся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, гор..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вать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Verdana"/>
              </a:rPr>
              <a:t>5)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за­носч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..вый, 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отапл</a:t>
            </a:r>
            <a:r>
              <a:rPr lang="ru-RU" sz="2400" dirty="0">
                <a:solidFill>
                  <a:srgbClr val="000000"/>
                </a:solidFill>
                <a:latin typeface="Verdana"/>
              </a:rPr>
              <a:t>..</a:t>
            </a:r>
            <a:r>
              <a:rPr lang="ru-RU" sz="2400" dirty="0" err="1">
                <a:solidFill>
                  <a:srgbClr val="000000"/>
                </a:solidFill>
                <a:latin typeface="Verdana"/>
              </a:rPr>
              <a:t>ва­е­мый</a:t>
            </a:r>
            <a:endParaRPr lang="ru-RU" sz="2400" dirty="0">
              <a:solidFill>
                <a:srgbClr val="000000"/>
              </a:solidFill>
              <a:latin typeface="Verdan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240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2" y="908720"/>
            <a:ext cx="8132546" cy="5263647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-ИНК-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Пишется в именах существительных, образованных от слов, оканчивающихся на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ина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(а) (горошинка-горошина, завалинка – завалина)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B8312F"/>
                </a:solidFill>
                <a:latin typeface="GothaPro"/>
              </a:rPr>
              <a:t>-ЕНК-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Пишется в остальных именах существительных (вишенка, песенка)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>
                <a:solidFill>
                  <a:srgbClr val="1A1A1A"/>
                </a:solidFill>
                <a:latin typeface="GothaPro"/>
              </a:rPr>
              <a:t>Искл</a:t>
            </a:r>
            <a:r>
              <a:rPr lang="ru-RU" sz="2800" b="1" dirty="0">
                <a:solidFill>
                  <a:srgbClr val="1A1A1A"/>
                </a:solidFill>
                <a:latin typeface="GothaPro"/>
              </a:rPr>
              <a:t>. </a:t>
            </a:r>
            <a:r>
              <a:rPr lang="ru-RU" sz="2800" b="1" dirty="0" smtClean="0">
                <a:solidFill>
                  <a:srgbClr val="1A1A1A"/>
                </a:solidFill>
                <a:latin typeface="GothaPro"/>
              </a:rPr>
              <a:t>горлинка</a:t>
            </a:r>
            <a:r>
              <a:rPr lang="ru-RU" sz="2800" b="1" dirty="0">
                <a:solidFill>
                  <a:srgbClr val="1A1A1A"/>
                </a:solidFill>
                <a:latin typeface="GothaPro"/>
              </a:rPr>
              <a:t>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6835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Пишутся одинаково!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2204864"/>
            <a:ext cx="8276564" cy="3967503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-ИЗН-, -ИН-, -ИНСТВ-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В этих суффиксах всегда пишется и, </a:t>
            </a:r>
            <a:r>
              <a:rPr lang="ru-RU" sz="2800" dirty="0" smtClean="0">
                <a:solidFill>
                  <a:srgbClr val="1A1A1A"/>
                </a:solidFill>
                <a:latin typeface="GothaPro"/>
              </a:rPr>
              <a:t>не 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бывает суффиксов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езн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-,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ен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(белизна, желтизна, тишина, большинство, вышина)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B8312F"/>
                </a:solidFill>
                <a:latin typeface="GothaPro"/>
              </a:rPr>
              <a:t>-ЕСТВ-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Единообразное написание (человечество, творчество, студенчество)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4071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8640960" cy="5989864"/>
          </a:xfrm>
        </p:spPr>
        <p:txBody>
          <a:bodyPr/>
          <a:lstStyle/>
          <a:p>
            <a:pPr marL="139700" indent="0">
              <a:buNone/>
            </a:pPr>
            <a:r>
              <a:rPr lang="ru-RU" sz="2400" dirty="0">
                <a:solidFill>
                  <a:srgbClr val="B8312F"/>
                </a:solidFill>
                <a:latin typeface="GothaPro"/>
              </a:rPr>
              <a:t>-ЕЦ-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В сущ. мужского рода (боец) и В сущ. среднего рода, если ударение падает на слог после суффикса (пальтецо, письмецо)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B8312F"/>
                </a:solidFill>
                <a:latin typeface="GothaPro"/>
              </a:rPr>
              <a:t>-ИЦ-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В сущ. женского рода (владелица) и в сущ. среднего рода если ударение предшествует суффиксу (платьице, креслице)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>
                <a:solidFill>
                  <a:srgbClr val="B8312F"/>
                </a:solidFill>
                <a:latin typeface="GothaPro"/>
              </a:rPr>
              <a:t>-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ИЧК-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В сущ. женского рода, образованных от слов с суффиксом -</a:t>
            </a:r>
            <a:r>
              <a:rPr lang="ru-RU" sz="2400" dirty="0" err="1">
                <a:solidFill>
                  <a:srgbClr val="1A1A1A"/>
                </a:solidFill>
                <a:latin typeface="GothaPro"/>
              </a:rPr>
              <a:t>иц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- (</a:t>
            </a:r>
            <a:r>
              <a:rPr lang="ru-RU" sz="2400" dirty="0" smtClean="0">
                <a:solidFill>
                  <a:srgbClr val="1A1A1A"/>
                </a:solidFill>
                <a:latin typeface="GothaPro"/>
              </a:rPr>
              <a:t>лестничка - лестница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), пуговичка </a:t>
            </a:r>
            <a:r>
              <a:rPr lang="ru-RU" sz="2400" dirty="0" smtClean="0">
                <a:solidFill>
                  <a:srgbClr val="1A1A1A"/>
                </a:solidFill>
                <a:latin typeface="GothaPro"/>
              </a:rPr>
              <a:t>-пуговица).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B8312F"/>
                </a:solidFill>
                <a:latin typeface="GothaPro"/>
              </a:rPr>
              <a:t>-ЕЧК-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В остальных случаях (троечка, Ванечка, времечко)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2867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332656"/>
            <a:ext cx="8420580" cy="5839711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-ОНЬК- , -ЕНЬК-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После твёрдых согласных пишем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оньк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(лисонька)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После мягких согласных, шипящих и гласных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еньк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(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тученька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, 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Зоенька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>
                <a:solidFill>
                  <a:srgbClr val="B8312F"/>
                </a:solidFill>
                <a:latin typeface="GothaPro"/>
              </a:rPr>
              <a:t>-</a:t>
            </a:r>
            <a:r>
              <a:rPr lang="ru-RU" sz="2800" dirty="0">
                <a:solidFill>
                  <a:srgbClr val="B8312F"/>
                </a:solidFill>
                <a:latin typeface="GothaPro"/>
              </a:rPr>
              <a:t>ЧИК-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После согласных т, д, с, з, ж (перевозчик, разносчик)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B8312F"/>
                </a:solidFill>
                <a:latin typeface="GothaPro"/>
              </a:rPr>
              <a:t>-ЩИК-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После остальных согласных (банщик, фонарщик) 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01805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900" y="404665"/>
            <a:ext cx="8420580" cy="1224136"/>
          </a:xfrm>
        </p:spPr>
        <p:txBody>
          <a:bodyPr/>
          <a:lstStyle/>
          <a:p>
            <a:pPr fontAlgn="base"/>
            <a:r>
              <a:rPr lang="ru-RU" sz="2400" b="1" dirty="0" smtClean="0">
                <a:solidFill>
                  <a:srgbClr val="1A1A1A"/>
                </a:solidFill>
                <a:latin typeface="GothaPro"/>
              </a:rPr>
              <a:t>О - </a:t>
            </a:r>
            <a:r>
              <a:rPr lang="ru-RU" sz="2400" b="1" dirty="0">
                <a:solidFill>
                  <a:srgbClr val="1A1A1A"/>
                </a:solidFill>
                <a:latin typeface="GothaPro"/>
              </a:rPr>
              <a:t>Е после шипящих в суффиксах прилагательных, существительных, наречий </a:t>
            </a:r>
            <a:r>
              <a:rPr lang="ru-RU" sz="2400" b="1" dirty="0" smtClean="0">
                <a:solidFill>
                  <a:srgbClr val="1A1A1A"/>
                </a:solidFill>
                <a:latin typeface="GothaPro"/>
              </a:rPr>
              <a:t>, глаголов, причастий</a:t>
            </a:r>
            <a:r>
              <a:rPr lang="ru-RU" sz="2400" b="1" dirty="0">
                <a:solidFill>
                  <a:srgbClr val="1A1A1A"/>
                </a:solidFill>
                <a:latin typeface="GothaPro"/>
              </a:rPr>
              <a:t/>
            </a:r>
            <a:br>
              <a:rPr lang="ru-RU" sz="2400" b="1" dirty="0">
                <a:solidFill>
                  <a:srgbClr val="1A1A1A"/>
                </a:solidFill>
                <a:latin typeface="GothaPro"/>
              </a:rPr>
            </a:br>
            <a:r>
              <a:rPr lang="ru-RU" sz="2400" b="1" dirty="0">
                <a:solidFill>
                  <a:srgbClr val="000000"/>
                </a:solidFill>
                <a:latin typeface="inherit"/>
              </a:rPr>
              <a:t>Буква Ё: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 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1700808"/>
            <a:ext cx="8276564" cy="4471559"/>
          </a:xfrm>
        </p:spPr>
        <p:txBody>
          <a:bodyPr/>
          <a:lstStyle/>
          <a:p>
            <a:pPr marL="139700" indent="0">
              <a:buNone/>
            </a:pPr>
            <a:r>
              <a:rPr lang="ru-RU" sz="2400" dirty="0">
                <a:solidFill>
                  <a:srgbClr val="1A1A1A"/>
                </a:solidFill>
                <a:latin typeface="GothaPro"/>
              </a:rPr>
              <a:t>1) В глагольном суффиксе 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-ЁВЫВА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- (выкорчевывать)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2) В суффиксах существительных 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-ЁВК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-, образованных от глаголов (ночевка)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3) В суффиксе 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-ЁР-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 существительных (стажёр, дирижёр, ухажёр, монтажёр)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4) В суффиксах полных и кратких страдательных причастий 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-ЁНН-, -ЁН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- (прекращённый, прекращён)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A1A1A"/>
                </a:solidFill>
                <a:latin typeface="GothaPro"/>
              </a:rPr>
              <a:t>5) В суффиксах отглагольных прилагательных </a:t>
            </a:r>
            <a:r>
              <a:rPr lang="ru-RU" sz="2400" dirty="0">
                <a:solidFill>
                  <a:srgbClr val="B8312F"/>
                </a:solidFill>
                <a:latin typeface="GothaPro"/>
              </a:rPr>
              <a:t>-ЁН-</a:t>
            </a:r>
            <a:r>
              <a:rPr lang="ru-RU" sz="2400" dirty="0">
                <a:solidFill>
                  <a:srgbClr val="1A1A1A"/>
                </a:solidFill>
                <a:latin typeface="GothaPro"/>
              </a:rPr>
              <a:t> и в производных словах (копчёный, тушёный, копчёности, тушёнка)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8473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548680"/>
            <a:ext cx="8348572" cy="5623687"/>
          </a:xfrm>
        </p:spPr>
        <p:txBody>
          <a:bodyPr/>
          <a:lstStyle/>
          <a:p>
            <a:pPr marL="139700" indent="0">
              <a:buNone/>
            </a:pPr>
            <a:r>
              <a:rPr lang="ru-RU" sz="2800" b="1" dirty="0">
                <a:solidFill>
                  <a:srgbClr val="1A1A1A"/>
                </a:solidFill>
                <a:latin typeface="GothaPro"/>
              </a:rPr>
              <a:t>Буква О: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1) В суффиксах существительных</a:t>
            </a:r>
            <a:r>
              <a:rPr lang="ru-RU" sz="2800" dirty="0">
                <a:solidFill>
                  <a:srgbClr val="B8312F"/>
                </a:solidFill>
                <a:latin typeface="GothaPro"/>
              </a:rPr>
              <a:t> -ОК-, -</a:t>
            </a:r>
            <a:r>
              <a:rPr lang="ru-RU" sz="2800" dirty="0" smtClean="0">
                <a:solidFill>
                  <a:srgbClr val="B8312F"/>
                </a:solidFill>
                <a:latin typeface="GothaPro"/>
              </a:rPr>
              <a:t>ОНОК- </a:t>
            </a:r>
            <a:r>
              <a:rPr lang="ru-RU" sz="2800" dirty="0">
                <a:solidFill>
                  <a:srgbClr val="B8312F"/>
                </a:solidFill>
                <a:latin typeface="GothaPro"/>
              </a:rPr>
              <a:t>-ОНК-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 под ударением (пирожок, порошок, медвежонок, бумажонка, ручонка)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2) В суффиксах прилагательных </a:t>
            </a:r>
            <a:r>
              <a:rPr lang="ru-RU" sz="2800" dirty="0">
                <a:solidFill>
                  <a:srgbClr val="B8312F"/>
                </a:solidFill>
                <a:latin typeface="GothaPro"/>
              </a:rPr>
              <a:t>-ОВ-, -ОН-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 под ударением (камышовый, смешон)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3) В суффиксах наречий под ударением (свежо, горячо)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>
                <a:solidFill>
                  <a:srgbClr val="1A1A1A"/>
                </a:solidFill>
                <a:latin typeface="GothaPro"/>
              </a:rPr>
              <a:t>Искл</a:t>
            </a:r>
            <a:r>
              <a:rPr lang="ru-RU" sz="2800" b="1" dirty="0">
                <a:solidFill>
                  <a:srgbClr val="1A1A1A"/>
                </a:solidFill>
                <a:latin typeface="GothaPro"/>
              </a:rPr>
              <a:t>. ещё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0318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900" y="404665"/>
            <a:ext cx="8222100" cy="864096"/>
          </a:xfrm>
        </p:spPr>
        <p:txBody>
          <a:bodyPr/>
          <a:lstStyle/>
          <a:p>
            <a:pPr fontAlgn="base"/>
            <a:r>
              <a:rPr lang="ru-RU" b="1" dirty="0">
                <a:solidFill>
                  <a:srgbClr val="1A1A1A"/>
                </a:solidFill>
                <a:latin typeface="GothaPro"/>
              </a:rPr>
              <a:t>Суффиксы прилагательных </a:t>
            </a:r>
            <a:br>
              <a:rPr lang="ru-RU" b="1" dirty="0">
                <a:solidFill>
                  <a:srgbClr val="1A1A1A"/>
                </a:solidFill>
                <a:latin typeface="GothaPro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1124744"/>
            <a:ext cx="8276564" cy="5047623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-ЧИВ-, -ЛИВ-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Всегда пишется И (заботливый, заносчивый)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>
                <a:solidFill>
                  <a:srgbClr val="B8312F"/>
                </a:solidFill>
                <a:latin typeface="GothaPro"/>
              </a:rPr>
              <a:t>-</a:t>
            </a:r>
            <a:r>
              <a:rPr lang="ru-RU" sz="2800" dirty="0">
                <a:solidFill>
                  <a:srgbClr val="B8312F"/>
                </a:solidFill>
                <a:latin typeface="GothaPro"/>
              </a:rPr>
              <a:t>ИВ-, -ЕВ-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Под ударением пишется ИВ (красивый, правдивый)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Без ударения пишется ЕВ (боевой, сиреневый) </a:t>
            </a:r>
            <a:endParaRPr lang="ru-RU" sz="2800" dirty="0" smtClean="0">
              <a:solidFill>
                <a:srgbClr val="1A1A1A"/>
              </a:solidFill>
              <a:latin typeface="GothaPro"/>
            </a:endParaRPr>
          </a:p>
          <a:p>
            <a:pPr marL="139700" indent="0">
              <a:buNone/>
            </a:pPr>
            <a:r>
              <a:rPr lang="ru-RU" sz="2800" b="1" dirty="0" err="1">
                <a:solidFill>
                  <a:srgbClr val="1A1A1A"/>
                </a:solidFill>
                <a:latin typeface="GothaPro"/>
              </a:rPr>
              <a:t>Искл</a:t>
            </a:r>
            <a:r>
              <a:rPr lang="ru-RU" sz="2800" b="1" dirty="0">
                <a:solidFill>
                  <a:srgbClr val="1A1A1A"/>
                </a:solidFill>
                <a:latin typeface="GothaPro"/>
              </a:rPr>
              <a:t>. милостивый, юродивый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92693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900" y="692696"/>
            <a:ext cx="8348572" cy="5479671"/>
          </a:xfrm>
        </p:spPr>
        <p:txBody>
          <a:bodyPr/>
          <a:lstStyle/>
          <a:p>
            <a:pPr marL="139700" indent="0">
              <a:buNone/>
            </a:pPr>
            <a:r>
              <a:rPr lang="ru-RU" sz="2800" dirty="0">
                <a:solidFill>
                  <a:srgbClr val="B8312F"/>
                </a:solidFill>
                <a:latin typeface="GothaPro"/>
              </a:rPr>
              <a:t>-ЕНСК-, -ИНСК-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Суффикс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инск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пишется в прилагательных, образованных от основ, заканчивающихся на -ин, -и(ы), а(я). (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Мытищинский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, Екатерининский)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A1A1A"/>
                </a:solidFill>
                <a:latin typeface="GothaPro"/>
              </a:rPr>
              <a:t>В остальных случаях пишется суффикс -</a:t>
            </a:r>
            <a:r>
              <a:rPr lang="ru-RU" sz="2800" dirty="0" err="1">
                <a:solidFill>
                  <a:srgbClr val="1A1A1A"/>
                </a:solidFill>
                <a:latin typeface="GothaPro"/>
              </a:rPr>
              <a:t>енск</a:t>
            </a:r>
            <a:r>
              <a:rPr lang="ru-RU" sz="2800" dirty="0">
                <a:solidFill>
                  <a:srgbClr val="1A1A1A"/>
                </a:solidFill>
                <a:latin typeface="GothaPro"/>
              </a:rPr>
              <a:t>- (нищенский)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>
                <a:solidFill>
                  <a:srgbClr val="1A1A1A"/>
                </a:solidFill>
                <a:latin typeface="GothaPro"/>
              </a:rPr>
              <a:t>Искл</a:t>
            </a:r>
            <a:r>
              <a:rPr lang="ru-RU" sz="2800" b="1" dirty="0">
                <a:solidFill>
                  <a:srgbClr val="1A1A1A"/>
                </a:solidFill>
                <a:latin typeface="GothaPro"/>
              </a:rPr>
              <a:t>.: пензенский, коломенский, пресненский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07568240"/>
      </p:ext>
    </p:extLst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1241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GothaPro</vt:lpstr>
      <vt:lpstr>inherit</vt:lpstr>
      <vt:lpstr>Roboto</vt:lpstr>
      <vt:lpstr>Verdana</vt:lpstr>
      <vt:lpstr>Material</vt:lpstr>
      <vt:lpstr>Задание 11. Правописание суффиксов Суффиксы существительных  </vt:lpstr>
      <vt:lpstr>Презентация PowerPoint</vt:lpstr>
      <vt:lpstr>Пишутся одинаково!</vt:lpstr>
      <vt:lpstr>Презентация PowerPoint</vt:lpstr>
      <vt:lpstr>Презентация PowerPoint</vt:lpstr>
      <vt:lpstr>О - Е после шипящих в суффиксах прилагательных, существительных, наречий , глаголов, причастий Буква Ё: </vt:lpstr>
      <vt:lpstr>Презентация PowerPoint</vt:lpstr>
      <vt:lpstr>Суффиксы прилагательных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11. Правописание суффиксов Суффиксы существительных</dc:title>
  <dc:creator>User</dc:creator>
  <cp:lastModifiedBy>User</cp:lastModifiedBy>
  <cp:revision>13</cp:revision>
  <dcterms:created xsi:type="dcterms:W3CDTF">2019-11-28T08:02:50Z</dcterms:created>
  <dcterms:modified xsi:type="dcterms:W3CDTF">2023-01-31T09:33:13Z</dcterms:modified>
</cp:coreProperties>
</file>