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73" r:id="rId4"/>
    <p:sldId id="274" r:id="rId5"/>
    <p:sldId id="275" r:id="rId6"/>
    <p:sldId id="283" r:id="rId7"/>
    <p:sldId id="282" r:id="rId8"/>
    <p:sldId id="284" r:id="rId9"/>
    <p:sldId id="281" r:id="rId10"/>
    <p:sldId id="285" r:id="rId11"/>
    <p:sldId id="280" r:id="rId12"/>
    <p:sldId id="292" r:id="rId13"/>
    <p:sldId id="279" r:id="rId14"/>
    <p:sldId id="293" r:id="rId15"/>
    <p:sldId id="276" r:id="rId16"/>
    <p:sldId id="303" r:id="rId17"/>
    <p:sldId id="304" r:id="rId18"/>
    <p:sldId id="295" r:id="rId19"/>
    <p:sldId id="299" r:id="rId20"/>
    <p:sldId id="296" r:id="rId21"/>
    <p:sldId id="300" r:id="rId22"/>
    <p:sldId id="298" r:id="rId23"/>
    <p:sldId id="302" r:id="rId24"/>
    <p:sldId id="308" r:id="rId25"/>
    <p:sldId id="305" r:id="rId26"/>
    <p:sldId id="311" r:id="rId27"/>
    <p:sldId id="310" r:id="rId28"/>
    <p:sldId id="307" r:id="rId29"/>
    <p:sldId id="26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116BE-2D77-471F-AAF4-6E3DE32324BF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6C1F3-D766-4212-9DD6-A90E8F9E34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дминистратор\Desktop\шаблоны разные\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547664" y="1196752"/>
            <a:ext cx="6048672" cy="252028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TriangleInverted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«Переведи»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t-RU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«Тәрҗемәче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en-US" sz="40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Изучаем </a:t>
            </a:r>
            <a:endParaRPr kumimoji="0" lang="en-US" sz="40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татарский язык!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t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Татарча өйрәнәбез!</a:t>
            </a:r>
            <a:endParaRPr kumimoji="0" lang="ru-RU" sz="40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C:\Users\Администратор\Desktop\умк\glav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257" y="3954570"/>
            <a:ext cx="3744416" cy="2351061"/>
          </a:xfrm>
          <a:prstGeom prst="rect">
            <a:avLst/>
          </a:prstGeom>
          <a:solidFill>
            <a:srgbClr val="C00000"/>
          </a:solidFill>
          <a:ln w="3810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59532" y="506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Татарстан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Менделеев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 шәһәренең 8 нче санлы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tt-RU" dirty="0">
                <a:latin typeface="Times New Roman" pitchFamily="18" charset="0"/>
                <a:cs typeface="Times New Roman" pitchFamily="18" charset="0"/>
              </a:rPr>
              <a:t>Сандугачым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r>
              <a:rPr lang="tt-RU" dirty="0">
                <a:latin typeface="Times New Roman" pitchFamily="18" charset="0"/>
                <a:cs typeface="Times New Roman" pitchFamily="18" charset="0"/>
              </a:rPr>
              <a:t>катнаш төрдәге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муниципаль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бюджет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мәктәпкәчә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белем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бирү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учреждениесе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5936299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400" dirty="0">
                <a:latin typeface="Times New Roman" pitchFamily="18" charset="0"/>
                <a:cs typeface="Times New Roman" pitchFamily="18" charset="0"/>
              </a:rPr>
              <a:t>Төзүче </a:t>
            </a: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тәрбияче:</a:t>
            </a:r>
            <a:endParaRPr lang="tt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1400" smtClean="0">
                <a:latin typeface="Times New Roman" pitchFamily="18" charset="0"/>
                <a:cs typeface="Times New Roman" pitchFamily="18" charset="0"/>
              </a:rPr>
              <a:t>Шарафутдинова Л.И.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1560" y="1484784"/>
            <a:ext cx="7110986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Өчпочмак = треугол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ьник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tt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Ботка = Каша</a:t>
            </a:r>
          </a:p>
          <a:p>
            <a:endParaRPr lang="tt-RU" sz="4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4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Ит = Мясо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5643" y="188640"/>
            <a:ext cx="140031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475656" y="1772816"/>
            <a:ext cx="5832648" cy="576064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Красный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148064" y="335699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115616" y="335699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Күлмәк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771800" y="458112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Кызыл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548680"/>
            <a:ext cx="56166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Цвета</a:t>
            </a:r>
            <a:r>
              <a:rPr lang="ru-RU" sz="4400" dirty="0" smtClean="0">
                <a:solidFill>
                  <a:srgbClr val="00B050"/>
                </a:solidFill>
              </a:rPr>
              <a:t> = </a:t>
            </a:r>
            <a:r>
              <a:rPr lang="tt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Төсләр </a:t>
            </a:r>
            <a:endParaRPr lang="ru-RU" sz="4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83568" y="1556792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Күлмәк = Плат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endParaRPr lang="tt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Кара = Черный (Смотри)</a:t>
            </a:r>
          </a:p>
          <a:p>
            <a:pPr algn="ctr"/>
            <a:endParaRPr lang="tt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Кызыл = Красный </a:t>
            </a:r>
            <a:endParaRPr lang="ru-RU" sz="4400" dirty="0" smtClean="0">
              <a:solidFill>
                <a:srgbClr val="00B050"/>
              </a:solidFill>
            </a:endParaRPr>
          </a:p>
          <a:p>
            <a:endParaRPr lang="ru-RU" sz="1600" dirty="0" smtClean="0"/>
          </a:p>
          <a:p>
            <a:r>
              <a:rPr lang="tt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11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04664"/>
            <a:ext cx="1253678" cy="116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648072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b="1" dirty="0" smtClean="0"/>
              <a:t>СИНИЙ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148064" y="3212976"/>
            <a:ext cx="3384376" cy="576064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Сигез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115616" y="328498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З</a:t>
            </a:r>
            <a:r>
              <a:rPr lang="tt-RU" sz="4000" b="1" dirty="0" smtClean="0"/>
              <a:t>әңгәр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483768" y="4509120"/>
            <a:ext cx="4032448" cy="576064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Зөләйлә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3568" y="1268760"/>
            <a:ext cx="72728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800" b="1" dirty="0" smtClean="0">
                <a:solidFill>
                  <a:srgbClr val="7030A0"/>
                </a:solidFill>
              </a:rPr>
              <a:t>Сигез = Восем</a:t>
            </a:r>
            <a:r>
              <a:rPr lang="ru-RU" sz="4800" b="1" dirty="0" err="1" smtClean="0">
                <a:solidFill>
                  <a:srgbClr val="7030A0"/>
                </a:solidFill>
              </a:rPr>
              <a:t>ь</a:t>
            </a:r>
            <a:endParaRPr lang="ru-RU" sz="4800" b="1" dirty="0" smtClean="0">
              <a:solidFill>
                <a:srgbClr val="7030A0"/>
              </a:solidFill>
            </a:endParaRPr>
          </a:p>
          <a:p>
            <a:pPr algn="ctr"/>
            <a:endParaRPr lang="ru-RU" sz="48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4800" b="1" dirty="0" err="1" smtClean="0">
                <a:solidFill>
                  <a:srgbClr val="00B050"/>
                </a:solidFill>
              </a:rPr>
              <a:t>Зәңгәр </a:t>
            </a:r>
            <a:r>
              <a:rPr lang="ru-RU" sz="4800" b="1" dirty="0" smtClean="0">
                <a:solidFill>
                  <a:srgbClr val="00B050"/>
                </a:solidFill>
              </a:rPr>
              <a:t>= Синий</a:t>
            </a:r>
          </a:p>
          <a:p>
            <a:pPr algn="ctr"/>
            <a:endParaRPr lang="ru-RU" sz="4800" b="1" dirty="0" smtClean="0">
              <a:solidFill>
                <a:srgbClr val="00B05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7030A0"/>
                </a:solidFill>
              </a:rPr>
              <a:t>    </a:t>
            </a:r>
            <a:r>
              <a:rPr lang="ru-RU" sz="4800" b="1" dirty="0" err="1" smtClean="0">
                <a:solidFill>
                  <a:srgbClr val="7030A0"/>
                </a:solidFill>
              </a:rPr>
              <a:t>Зөләйлә </a:t>
            </a:r>
            <a:r>
              <a:rPr lang="ru-RU" sz="4800" b="1" dirty="0" smtClean="0">
                <a:solidFill>
                  <a:srgbClr val="7030A0"/>
                </a:solidFill>
              </a:rPr>
              <a:t>= Имя человека </a:t>
            </a:r>
          </a:p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1667" y="404664"/>
            <a:ext cx="140031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1052736"/>
            <a:ext cx="712879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Palatino Linotype" pitchFamily="18" charset="0"/>
              </a:rPr>
              <a:t>                                               </a:t>
            </a:r>
            <a:r>
              <a:rPr lang="ru-RU" sz="2800" b="1" dirty="0" smtClean="0">
                <a:latin typeface="Palatino Linotype" pitchFamily="18" charset="0"/>
              </a:rPr>
              <a:t>Правило I</a:t>
            </a:r>
            <a:r>
              <a:rPr lang="en-US" sz="2800" b="1" dirty="0" smtClean="0">
                <a:latin typeface="Palatino Linotype" pitchFamily="18" charset="0"/>
              </a:rPr>
              <a:t>I </a:t>
            </a:r>
            <a:r>
              <a:rPr lang="ru-RU" sz="2800" b="1" dirty="0" smtClean="0">
                <a:latin typeface="Palatino Linotype" pitchFamily="18" charset="0"/>
              </a:rPr>
              <a:t>тура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Игрокам на выбор представлены 2 темы. Тему выбирает участник набравший  большее количество баллов.  Участникам предстоит перевести 6 слов с татарского на русский язык. Каждому слову предложено 3 варианта ответа. Правильный ответ  приносит 4 балла. При неверном ответе происходит  переход хода и на этот же вопрос отвечает его соперник, если он отвечает правильно, то зарабатывает 3 балла.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400506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Волна 7"/>
          <p:cNvSpPr/>
          <p:nvPr/>
        </p:nvSpPr>
        <p:spPr>
          <a:xfrm>
            <a:off x="1403648" y="3717032"/>
            <a:ext cx="6192688" cy="1058416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4800" b="1" dirty="0" smtClean="0">
                <a:solidFill>
                  <a:srgbClr val="00B050"/>
                </a:solidFill>
              </a:rPr>
              <a:t>Ово</a:t>
            </a:r>
            <a:r>
              <a:rPr lang="ru-RU" sz="4800" b="1" dirty="0" smtClean="0">
                <a:solidFill>
                  <a:srgbClr val="00B050"/>
                </a:solidFill>
              </a:rPr>
              <a:t>щи = </a:t>
            </a:r>
            <a:r>
              <a:rPr lang="ru-RU" sz="4800" b="1" dirty="0" err="1" smtClean="0">
                <a:solidFill>
                  <a:srgbClr val="00B050"/>
                </a:solidFill>
              </a:rPr>
              <a:t>Яшелчәләр</a:t>
            </a:r>
            <a:endParaRPr lang="ru-RU" sz="4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539552" y="3284984"/>
            <a:ext cx="4248472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</a:rPr>
              <a:t>Зеленое яблоко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5004048" y="3284984"/>
            <a:ext cx="3456384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</a:rPr>
              <a:t>Чеснок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2051720" y="4725144"/>
            <a:ext cx="4896544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Фрукты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403648" y="1196752"/>
            <a:ext cx="5832648" cy="720080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b="1" dirty="0" smtClean="0">
                <a:solidFill>
                  <a:schemeClr val="bg1"/>
                </a:solidFill>
              </a:rPr>
              <a:t>САРЫМСАК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3528" y="1412776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800" b="1" i="1" dirty="0" smtClean="0">
                <a:solidFill>
                  <a:srgbClr val="7030A0"/>
                </a:solidFill>
              </a:rPr>
              <a:t>Фрукты = Җиләк-җимешләр</a:t>
            </a:r>
          </a:p>
          <a:p>
            <a:pPr algn="ctr"/>
            <a:endParaRPr lang="tt-RU" sz="4800" b="1" i="1" dirty="0" smtClean="0">
              <a:solidFill>
                <a:srgbClr val="7030A0"/>
              </a:solidFill>
            </a:endParaRPr>
          </a:p>
          <a:p>
            <a:pPr algn="ctr"/>
            <a:r>
              <a:rPr lang="tt-RU" sz="4800" b="1" i="1" dirty="0" smtClean="0">
                <a:solidFill>
                  <a:srgbClr val="00B050"/>
                </a:solidFill>
              </a:rPr>
              <a:t>Чеснок = Сарымсак</a:t>
            </a:r>
          </a:p>
          <a:p>
            <a:pPr algn="ctr"/>
            <a:endParaRPr lang="tt-RU" sz="4800" b="1" i="1" dirty="0" smtClean="0">
              <a:solidFill>
                <a:srgbClr val="00B050"/>
              </a:solidFill>
            </a:endParaRP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</a:rPr>
              <a:t>Зеленое яблоко = Яшел алма</a:t>
            </a:r>
          </a:p>
          <a:p>
            <a:pPr algn="ctr"/>
            <a:endParaRPr lang="tt-RU" sz="4800" b="1" i="1" dirty="0" smtClean="0">
              <a:solidFill>
                <a:srgbClr val="00B050"/>
              </a:solidFill>
            </a:endParaRPr>
          </a:p>
          <a:p>
            <a:pPr algn="ctr"/>
            <a:endParaRPr lang="tt-RU" sz="4800" b="1" i="1" dirty="0" smtClean="0">
              <a:solidFill>
                <a:srgbClr val="00B050"/>
              </a:solidFill>
            </a:endParaRPr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971600" y="292494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Картошка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4932040" y="292494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Морков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2699792" y="4653136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Кувшинка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691680" y="908720"/>
            <a:ext cx="5832648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БӘРӘҢГЕ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971600" y="1628800"/>
            <a:ext cx="70567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Картошка = Бәрәңге</a:t>
            </a:r>
          </a:p>
          <a:p>
            <a:pPr algn="ctr"/>
            <a:endParaRPr lang="tt-RU" sz="4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Морков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Кишер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Кувшинка =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Төнбоек</a:t>
            </a:r>
            <a:endParaRPr lang="ru-RU" sz="4800" i="1" dirty="0">
              <a:solidFill>
                <a:srgbClr val="7030A0"/>
              </a:solidFill>
            </a:endParaRPr>
          </a:p>
        </p:txBody>
      </p:sp>
      <p:pic>
        <p:nvPicPr>
          <p:cNvPr id="13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b="1" dirty="0" smtClean="0"/>
              <a:t>Правила </a:t>
            </a:r>
            <a:r>
              <a:rPr lang="en-US" sz="3200" b="1" dirty="0" smtClean="0"/>
              <a:t>l </a:t>
            </a:r>
            <a:r>
              <a:rPr lang="ru-RU" sz="3200" b="1" dirty="0" smtClean="0"/>
              <a:t>тура</a:t>
            </a:r>
          </a:p>
          <a:p>
            <a:r>
              <a:rPr lang="ru-RU" sz="2000" dirty="0" smtClean="0"/>
              <a:t>В игре "Переведи!" участвует 2 человека, которые соревнуются друг с другом в знаниях татарского языка. Игрокам на выбор представлены 2 темы. После выбора темы участникам по очереди предстоит перевести  6 слов  с русского на татарский язык. Каждому слово предложено 3 варианта ответа, правильный вариант приносит игроку 2 балла. При неверном ответе происходит  переход хода и на этот же вопрос отвечает его соперник, если он отвечает правильно, то зарабатывает 1 балл. Перед вами 2 темы </a:t>
            </a:r>
            <a:endParaRPr lang="ru-RU" sz="2000" dirty="0"/>
          </a:p>
        </p:txBody>
      </p:sp>
      <p:sp>
        <p:nvSpPr>
          <p:cNvPr id="7" name="Волна 6"/>
          <p:cNvSpPr/>
          <p:nvPr/>
        </p:nvSpPr>
        <p:spPr>
          <a:xfrm>
            <a:off x="1403648" y="3789040"/>
            <a:ext cx="6192688" cy="1058416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Еда = </a:t>
            </a:r>
            <a:r>
              <a:rPr lang="ru-RU" sz="4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ашамлык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827584" y="3212976"/>
            <a:ext cx="3672408" cy="576064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Капуста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4788024" y="3212976"/>
            <a:ext cx="3888432" cy="576064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Помидор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2411760" y="4509120"/>
            <a:ext cx="4104456" cy="576064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Тыква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763688" y="1484784"/>
            <a:ext cx="5832648" cy="720080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КӘБЕСТӘ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7544" y="1196752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t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Помидор = Помидор</a:t>
            </a:r>
          </a:p>
          <a:p>
            <a:pPr algn="ctr"/>
            <a:endParaRPr lang="tt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Капуста = Кәбестә</a:t>
            </a: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Тыква = Кабак</a:t>
            </a: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t-RU" sz="4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32656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755576" y="314096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Вкусный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4716016" y="3212976"/>
            <a:ext cx="3384376" cy="576064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</a:rPr>
              <a:t>Невкусный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2555776" y="4581128"/>
            <a:ext cx="3384376" cy="576064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</a:rPr>
              <a:t>Сладкий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403648" y="1052736"/>
            <a:ext cx="5832648" cy="648072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ТӘМСЕЗ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3568" y="1196752"/>
            <a:ext cx="6912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Невкусный = </a:t>
            </a:r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әмсез</a:t>
            </a:r>
          </a:p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4800" b="1" i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Сладкий =  Баллы</a:t>
            </a: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Вкусный =</a:t>
            </a:r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Тәмле </a:t>
            </a:r>
            <a:endParaRPr lang="ru-RU" sz="4800" b="1" i="1" dirty="0" smtClean="0">
              <a:solidFill>
                <a:srgbClr val="7030A0"/>
              </a:solidFill>
            </a:endParaRPr>
          </a:p>
          <a:p>
            <a:endParaRPr lang="ru-RU" sz="4800" dirty="0"/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467544" y="3140968"/>
            <a:ext cx="3960440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Вареный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4572000" y="3212976"/>
            <a:ext cx="3960440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</a:rPr>
              <a:t>Вяленый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2123728" y="4653136"/>
            <a:ext cx="4608512" cy="504056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Жареный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763688" y="1484784"/>
            <a:ext cx="5832648" cy="648072"/>
          </a:xfrm>
          <a:prstGeom prst="flowChartTerminator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b="1" dirty="0" smtClean="0">
                <a:solidFill>
                  <a:schemeClr val="bg1"/>
                </a:solidFill>
              </a:rPr>
              <a:t>КЫЗДЫРЫЛГАН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03848" y="90872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234888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05583" y="191683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1700808"/>
            <a:ext cx="6997236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Вареный = 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Пешк</a:t>
            </a:r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ән</a:t>
            </a:r>
          </a:p>
          <a:p>
            <a:pPr algn="ctr"/>
            <a:endParaRPr lang="tt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Жареный = </a:t>
            </a:r>
            <a:r>
              <a:rPr lang="ru-RU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Кыздырылган</a:t>
            </a:r>
            <a:endParaRPr lang="ru-RU" sz="4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tt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Вяленый = Каклаган</a:t>
            </a:r>
            <a:endParaRPr lang="ru-RU" sz="4400" dirty="0" smtClean="0">
              <a:solidFill>
                <a:srgbClr val="7030A0"/>
              </a:solidFill>
            </a:endParaRP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55576" y="548680"/>
            <a:ext cx="784887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Финальный раунд</a:t>
            </a:r>
          </a:p>
          <a:p>
            <a:pPr algn="just"/>
            <a:r>
              <a:rPr lang="ru-RU" sz="2400" b="1" dirty="0" smtClean="0">
                <a:latin typeface="Palatino Linotype" pitchFamily="18" charset="0"/>
                <a:cs typeface="Times New Roman" pitchFamily="18" charset="0"/>
              </a:rPr>
              <a:t>Вам будет представлены восемь слов, которые надо будет перевести с русского языка на татарский. Особенность финального раунда в том, что трёх вариантов ответа не будет. Ответите правильно заработаете 4 балла, ответите не правильно дадите возможность заработать 5 баллов вашему сопернику. Цена ошибки очень велика.</a:t>
            </a:r>
          </a:p>
          <a:p>
            <a:endParaRPr lang="ru-RU" dirty="0"/>
          </a:p>
        </p:txBody>
      </p:sp>
      <p:sp>
        <p:nvSpPr>
          <p:cNvPr id="13" name="Волна 12"/>
          <p:cNvSpPr/>
          <p:nvPr/>
        </p:nvSpPr>
        <p:spPr>
          <a:xfrm>
            <a:off x="2411760" y="4581128"/>
            <a:ext cx="4536504" cy="1058416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t-RU" sz="4800" b="1" dirty="0" smtClean="0">
                <a:solidFill>
                  <a:srgbClr val="00B050"/>
                </a:solidFill>
              </a:rPr>
              <a:t>БЕСЕДА</a:t>
            </a:r>
            <a:endParaRPr lang="ru-RU" sz="4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1" name="Блок-схема: знак завершения 10"/>
          <p:cNvSpPr/>
          <p:nvPr/>
        </p:nvSpPr>
        <p:spPr>
          <a:xfrm>
            <a:off x="755576" y="2132856"/>
            <a:ext cx="2952328" cy="432048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Сәлам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39552" y="1052736"/>
            <a:ext cx="3888432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ПРИВЕТ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4788024" y="2780928"/>
            <a:ext cx="3816424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Хәлләр ничек?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827584" y="4797152"/>
            <a:ext cx="3384376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Сау булыгыз!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5436096" y="5157192"/>
            <a:ext cx="3024336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Ашханә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9" name="Блок-схема: знак завершения 18"/>
          <p:cNvSpPr/>
          <p:nvPr/>
        </p:nvSpPr>
        <p:spPr>
          <a:xfrm>
            <a:off x="467544" y="3501008"/>
            <a:ext cx="424847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ДО СВИДАНИЯ!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0" name="Блок-схема: знак завершения 19"/>
          <p:cNvSpPr/>
          <p:nvPr/>
        </p:nvSpPr>
        <p:spPr>
          <a:xfrm>
            <a:off x="4788024" y="1628800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КАК ДЕЛА?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4860032" y="4077072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СТОЛОВАЯ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2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03848" y="90872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611560" y="980728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dirty="0" smtClean="0">
                <a:solidFill>
                  <a:schemeClr val="bg1"/>
                </a:solidFill>
              </a:rPr>
              <a:t>ДЕРЕВНЯ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4788024" y="1772816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dirty="0" smtClean="0">
                <a:solidFill>
                  <a:schemeClr val="bg1"/>
                </a:solidFill>
              </a:rPr>
              <a:t>МАГАЗИН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4932040" y="4293096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dirty="0" smtClean="0">
                <a:solidFill>
                  <a:schemeClr val="bg1"/>
                </a:solidFill>
              </a:rPr>
              <a:t>БАНЯ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683568" y="3645024"/>
            <a:ext cx="3888432" cy="576064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800" dirty="0" smtClean="0">
                <a:solidFill>
                  <a:schemeClr val="bg1"/>
                </a:solidFill>
              </a:rPr>
              <a:t>РАБОТА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899592" y="2204864"/>
            <a:ext cx="3096344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Авыл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5292080" y="2852936"/>
            <a:ext cx="3024336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Кибет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5364088" y="5301208"/>
            <a:ext cx="3024336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Мунча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19" name="Блок-схема: знак завершения 18"/>
          <p:cNvSpPr/>
          <p:nvPr/>
        </p:nvSpPr>
        <p:spPr>
          <a:xfrm>
            <a:off x="1043608" y="4797152"/>
            <a:ext cx="3096344" cy="504056"/>
          </a:xfrm>
          <a:prstGeom prst="flowChartTerminator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Эш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20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88640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79712" y="1412776"/>
            <a:ext cx="4663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tt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ЦЫ!!!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2780928"/>
            <a:ext cx="5803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 БУЛДЫРАБЫЗ!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" name="Picture 7" descr="C:\Users\Администратор\Desktop\газета для родителей\cb0985d38349e74176b2fad6414fb477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60648"/>
            <a:ext cx="1584176" cy="175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5" name="Блок-схема: знак завершения 4"/>
          <p:cNvSpPr/>
          <p:nvPr/>
        </p:nvSpPr>
        <p:spPr>
          <a:xfrm>
            <a:off x="1691680" y="1268760"/>
            <a:ext cx="5832648" cy="576064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ПРОДУКТЫ</a:t>
            </a:r>
            <a:r>
              <a:rPr lang="ru-RU" sz="4800" dirty="0" smtClean="0">
                <a:solidFill>
                  <a:srgbClr val="7030A0"/>
                </a:solidFill>
              </a:rPr>
              <a:t>П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5076056" y="299695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Чәчәкләр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2555776" y="4581128"/>
            <a:ext cx="4032448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Алмалар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827584" y="2996952"/>
            <a:ext cx="3960440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Ашамлыклар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51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556792"/>
            <a:ext cx="7416824" cy="3785652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Ашамлыклар = Продукты</a:t>
            </a:r>
          </a:p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Чәчәкләр =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Цветы</a:t>
            </a: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Алмалар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Яблоки</a:t>
            </a:r>
            <a:endParaRPr lang="ru-RU" sz="4800" i="1" dirty="0">
              <a:solidFill>
                <a:srgbClr val="7030A0"/>
              </a:solidFill>
            </a:endParaRPr>
          </a:p>
        </p:txBody>
      </p:sp>
      <p:pic>
        <p:nvPicPr>
          <p:cNvPr id="6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1235" y="188640"/>
            <a:ext cx="124472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76064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МАСЛО</a:t>
            </a:r>
            <a:r>
              <a:rPr lang="ru-RU" sz="4800" dirty="0" smtClean="0">
                <a:solidFill>
                  <a:srgbClr val="7030A0"/>
                </a:solidFill>
              </a:rPr>
              <a:t>П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148064" y="3140968"/>
            <a:ext cx="3384376" cy="576064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115616" y="3212976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699792" y="458112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Каймак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75656" y="1340768"/>
            <a:ext cx="55446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Май = Масло</a:t>
            </a:r>
          </a:p>
          <a:p>
            <a:pPr algn="ctr"/>
            <a:r>
              <a:rPr lang="ru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Сыр = Сыр</a:t>
            </a: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Каймак = Сметана</a:t>
            </a:r>
            <a:r>
              <a:rPr lang="ru-RU" sz="48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/>
          </a:p>
        </p:txBody>
      </p:sp>
      <p:pic>
        <p:nvPicPr>
          <p:cNvPr id="6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863" y="404664"/>
            <a:ext cx="147811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38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b="1" dirty="0" smtClean="0">
                <a:solidFill>
                  <a:srgbClr val="7030A0"/>
                </a:solidFill>
              </a:rPr>
              <a:t>П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220072" y="328498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331640" y="3212976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Йомырка 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843808" y="472514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П</a:t>
            </a: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МОЛОКО</a:t>
            </a:r>
            <a:r>
              <a:rPr lang="ru-RU" sz="3200" dirty="0" smtClean="0">
                <a:solidFill>
                  <a:srgbClr val="7030A0"/>
                </a:solidFill>
              </a:rPr>
              <a:t>П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076056" y="2564904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Сөт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475656" y="263691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Чәй 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3059832" y="350100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Ипи</a:t>
            </a:r>
            <a:r>
              <a:rPr lang="tt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0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15616" y="1412776"/>
            <a:ext cx="648072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омырка   = Яйцо</a:t>
            </a:r>
          </a:p>
          <a:p>
            <a:pPr algn="ctr"/>
            <a:endParaRPr lang="tt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Сөт = Молоко</a:t>
            </a:r>
          </a:p>
          <a:p>
            <a:pPr algn="ctr"/>
            <a:endParaRPr lang="tt-RU" sz="4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Ипи  = Хлеб</a:t>
            </a:r>
          </a:p>
          <a:p>
            <a:pPr algn="ctr"/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12" name="Рисунок 16" descr="D:\сад\документы\УМК\картинки по умк\14UKDPyYXL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5446" y="332656"/>
            <a:ext cx="1322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шаблоны разные\09177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162"/>
          </a:xfrm>
          <a:prstGeom prst="rect">
            <a:avLst/>
          </a:prstGeom>
          <a:noFill/>
        </p:spPr>
      </p:pic>
      <p:sp>
        <p:nvSpPr>
          <p:cNvPr id="6" name="Блок-схема: знак завершения 5"/>
          <p:cNvSpPr/>
          <p:nvPr/>
        </p:nvSpPr>
        <p:spPr>
          <a:xfrm>
            <a:off x="1691680" y="1268760"/>
            <a:ext cx="5832648" cy="504056"/>
          </a:xfrm>
          <a:prstGeom prst="flowChartTerminator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7030A0"/>
                </a:solidFill>
              </a:rPr>
              <a:t>П</a:t>
            </a:r>
            <a:r>
              <a:rPr lang="tt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КАША</a:t>
            </a:r>
            <a:r>
              <a:rPr lang="ru-RU" sz="4800" dirty="0" smtClean="0">
                <a:solidFill>
                  <a:srgbClr val="7030A0"/>
                </a:solidFill>
              </a:rPr>
              <a:t>П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292080" y="299695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Өчпочмак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1187624" y="2996952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 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2771800" y="4581128"/>
            <a:ext cx="3384376" cy="504056"/>
          </a:xfrm>
          <a:prstGeom prst="flowChartTerminator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Ботка</a:t>
            </a:r>
            <a:r>
              <a:rPr lang="tt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567</Words>
  <Application>Microsoft Office PowerPoint</Application>
  <PresentationFormat>Экран (4:3)</PresentationFormat>
  <Paragraphs>205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Palatino Linotype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ТрансТехСервис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50</cp:revision>
  <dcterms:created xsi:type="dcterms:W3CDTF">2016-04-23T17:35:24Z</dcterms:created>
  <dcterms:modified xsi:type="dcterms:W3CDTF">2023-10-02T09:32:30Z</dcterms:modified>
</cp:coreProperties>
</file>