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464"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20.05.2021</a:t>
            </a:fld>
            <a:endParaRPr lang="ru-RU"/>
          </a:p>
        </p:txBody>
      </p:sp>
      <p:sp>
        <p:nvSpPr>
          <p:cNvPr id="5" name="Footer Placeholder 4"/>
          <p:cNvSpPr>
            <a:spLocks noGrp="1"/>
          </p:cNvSpPr>
          <p:nvPr>
            <p:ph type="ftr" sz="quarter" idx="11"/>
          </p:nvPr>
        </p:nvSpPr>
        <p:spPr/>
        <p:txBody>
          <a:bodyPr/>
          <a:lstStyle/>
          <a:p>
            <a:endParaRPr lang="ru-RU"/>
          </a:p>
        </p:txBody>
      </p:sp>
      <p:sp>
        <p:nvSpPr>
          <p:cNvPr id="9" name="Rectangle 8"/>
          <p:cNvSpPr/>
          <p:nvPr/>
        </p:nvSpPr>
        <p:spPr>
          <a:xfrm>
            <a:off x="345440" y="2942602"/>
            <a:ext cx="7147931"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572652" y="2944634"/>
            <a:ext cx="1190348" cy="2459736"/>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7712714" y="3136658"/>
            <a:ext cx="910224" cy="2075688"/>
          </a:xfrm>
          <a:prstGeom prst="rect">
            <a:avLst/>
          </a:prstGeom>
          <a:solidFill>
            <a:schemeClr val="accent3">
              <a:alpha val="70000"/>
            </a:schemeClr>
          </a:solid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45483" y="3055621"/>
            <a:ext cx="6947845"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a:xfrm>
            <a:off x="7786826" y="4625268"/>
            <a:ext cx="762000" cy="457200"/>
          </a:xfrm>
        </p:spPr>
        <p:txBody>
          <a:bodyPr/>
          <a:lstStyle>
            <a:lvl1pPr algn="ctr">
              <a:defRPr sz="2800">
                <a:solidFill>
                  <a:schemeClr val="accent1">
                    <a:lumMod val="50000"/>
                  </a:schemeClr>
                </a:solidFill>
              </a:defRPr>
            </a:lvl1pPr>
          </a:lstStyle>
          <a:p>
            <a:fld id="{B19B0651-EE4F-4900-A07F-96A6BFA9D0F0}" type="slidenum">
              <a:rPr lang="ru-RU" smtClean="0"/>
              <a:t>‹#›</a:t>
            </a:fld>
            <a:endParaRPr lang="ru-RU"/>
          </a:p>
        </p:txBody>
      </p:sp>
      <p:sp>
        <p:nvSpPr>
          <p:cNvPr id="11" name="Rectangle 10"/>
          <p:cNvSpPr/>
          <p:nvPr/>
        </p:nvSpPr>
        <p:spPr>
          <a:xfrm>
            <a:off x="541822" y="4559276"/>
            <a:ext cx="6755166"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38971" y="3139440"/>
            <a:ext cx="6760868"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642805" y="4648200"/>
            <a:ext cx="6553200" cy="457200"/>
          </a:xfrm>
        </p:spPr>
        <p:txBody>
          <a:bodyPr>
            <a:normAutofit/>
          </a:bodyPr>
          <a:lstStyle>
            <a:lvl1pPr marL="0" indent="0" algn="ctr">
              <a:buNone/>
              <a:defRPr sz="1800" cap="all" spc="3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2" name="Title 1"/>
          <p:cNvSpPr>
            <a:spLocks noGrp="1"/>
          </p:cNvSpPr>
          <p:nvPr>
            <p:ph type="ctrTitle"/>
          </p:nvPr>
        </p:nvSpPr>
        <p:spPr>
          <a:xfrm>
            <a:off x="604705" y="3227033"/>
            <a:ext cx="6629400" cy="1219201"/>
          </a:xfrm>
        </p:spPr>
        <p:txBody>
          <a:bodyPr anchor="b" anchorCtr="0">
            <a:noAutofit/>
          </a:bodyPr>
          <a:lstStyle>
            <a:lvl1pPr>
              <a:defRPr sz="4000">
                <a:solidFill>
                  <a:schemeClr val="accent1">
                    <a:lumMod val="50000"/>
                  </a:schemeClr>
                </a:solidFill>
              </a:defRPr>
            </a:lvl1pPr>
          </a:lstStyle>
          <a:p>
            <a:r>
              <a:rPr lang="ru-RU" smtClean="0"/>
              <a:t>Образец заголовка</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20.05.2021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7" name="Rectangle 6"/>
          <p:cNvSpPr/>
          <p:nvPr/>
        </p:nvSpPr>
        <p:spPr>
          <a:xfrm>
            <a:off x="6861702" y="228600"/>
            <a:ext cx="1859280" cy="6122634"/>
          </a:xfrm>
          <a:prstGeom prst="rect">
            <a:avLst/>
          </a:prstGeom>
          <a:solidFill>
            <a:srgbClr val="FFFFFF">
              <a:alpha val="8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Rectangle 7"/>
          <p:cNvSpPr/>
          <p:nvPr/>
        </p:nvSpPr>
        <p:spPr>
          <a:xfrm>
            <a:off x="6955225" y="351409"/>
            <a:ext cx="1672235" cy="587701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048577" y="395427"/>
            <a:ext cx="1485531" cy="5788981"/>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380999"/>
            <a:ext cx="6172200" cy="5791201"/>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20.05.2021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20.05.2021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20.05.2021</a:t>
            </a:fld>
            <a:endParaRPr lang="ru-RU"/>
          </a:p>
        </p:txBody>
      </p:sp>
      <p:sp>
        <p:nvSpPr>
          <p:cNvPr id="13" name="Rectangle 12"/>
          <p:cNvSpPr/>
          <p:nvPr/>
        </p:nvSpPr>
        <p:spPr>
          <a:xfrm>
            <a:off x="451976" y="2946400"/>
            <a:ext cx="8265160"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567656" y="3048000"/>
            <a:ext cx="8033800"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2" name="Title 1"/>
          <p:cNvSpPr>
            <a:spLocks noGrp="1"/>
          </p:cNvSpPr>
          <p:nvPr>
            <p:ph type="title"/>
          </p:nvPr>
        </p:nvSpPr>
        <p:spPr>
          <a:xfrm>
            <a:off x="736456" y="3200399"/>
            <a:ext cx="7696200" cy="1295401"/>
          </a:xfrm>
        </p:spPr>
        <p:txBody>
          <a:bodyPr anchor="b" anchorCtr="0">
            <a:noAutofit/>
          </a:bodyPr>
          <a:lstStyle>
            <a:lvl1pPr algn="ctr" defTabSz="914400" rtl="0" eaLnBrk="1" latinLnBrk="0" hangingPunct="1">
              <a:spcBef>
                <a:spcPct val="0"/>
              </a:spcBef>
              <a:buNone/>
              <a:defRPr lang="en-US" sz="4000" kern="1200" cap="all" baseline="0" dirty="0">
                <a:solidFill>
                  <a:schemeClr val="accent1">
                    <a:lumMod val="50000"/>
                  </a:schemeClr>
                </a:solidFill>
                <a:latin typeface="+mj-lt"/>
                <a:ea typeface="+mj-ea"/>
                <a:cs typeface="+mj-cs"/>
              </a:defRPr>
            </a:lvl1pPr>
          </a:lstStyle>
          <a:p>
            <a:r>
              <a:rPr lang="ru-RU" smtClean="0"/>
              <a:t>Образец заголовка</a:t>
            </a:r>
            <a:endParaRPr lang="en-US" dirty="0"/>
          </a:p>
        </p:txBody>
      </p:sp>
      <p:sp>
        <p:nvSpPr>
          <p:cNvPr id="15" name="Rectangle 14"/>
          <p:cNvSpPr/>
          <p:nvPr/>
        </p:nvSpPr>
        <p:spPr>
          <a:xfrm>
            <a:off x="675496" y="4541520"/>
            <a:ext cx="7818120"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36456" y="4607510"/>
            <a:ext cx="7696200" cy="523783"/>
          </a:xfrm>
        </p:spPr>
        <p:txBody>
          <a:bodyPr anchor="ctr">
            <a:normAutofit/>
          </a:bodyPr>
          <a:lstStyle>
            <a:lvl1pPr marL="0" indent="0" algn="ctr">
              <a:buNone/>
              <a:defRPr sz="2000" cap="all" spc="250" baseline="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14" name="Rectangle 13"/>
          <p:cNvSpPr/>
          <p:nvPr/>
        </p:nvSpPr>
        <p:spPr>
          <a:xfrm>
            <a:off x="675757" y="3124200"/>
            <a:ext cx="7817599"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p>
            <a:r>
              <a:rPr lang="ru-RU" smtClean="0"/>
              <a:t>Образец заголовка</a:t>
            </a:r>
            <a:endParaRPr lang="en-US"/>
          </a:p>
        </p:txBody>
      </p:sp>
      <p:sp>
        <p:nvSpPr>
          <p:cNvPr id="3" name="Content Placeholder 2"/>
          <p:cNvSpPr>
            <a:spLocks noGrp="1"/>
          </p:cNvSpPr>
          <p:nvPr>
            <p:ph sz="half" idx="1"/>
          </p:nvPr>
        </p:nvSpPr>
        <p:spPr>
          <a:xfrm>
            <a:off x="426128"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648200"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B4C71EC6-210F-42DE-9C53-41977AD35B3D}" type="datetimeFigureOut">
              <a:rPr lang="ru-RU" smtClean="0"/>
              <a:t>20.05.2021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426128" y="1722438"/>
            <a:ext cx="4040188"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426128" y="2438400"/>
            <a:ext cx="4040188"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5025" y="1722438"/>
            <a:ext cx="4041775"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2438400"/>
            <a:ext cx="4041775"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t>20.05.2021</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B4C71EC6-210F-42DE-9C53-41977AD35B3D}" type="datetimeFigureOut">
              <a:rPr lang="ru-RU" smtClean="0"/>
              <a:t>20.05.2021</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ounded Rectangle 10"/>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B4C71EC6-210F-42DE-9C53-41977AD35B3D}" type="datetimeFigureOut">
              <a:rPr lang="ru-RU" smtClean="0"/>
              <a:t>20.05.2021</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Rounded Rectangle 11"/>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3886200" y="685800"/>
            <a:ext cx="4572000" cy="525780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B4C71EC6-210F-42DE-9C53-41977AD35B3D}" type="datetimeFigureOut">
              <a:rPr lang="ru-RU" smtClean="0"/>
              <a:t>20.05.2021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8" name="Rectangle 7"/>
          <p:cNvSpPr/>
          <p:nvPr/>
        </p:nvSpPr>
        <p:spPr>
          <a:xfrm>
            <a:off x="560034" y="1505712"/>
            <a:ext cx="2716566" cy="3523488"/>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76690" y="1642472"/>
            <a:ext cx="2483254" cy="3234328"/>
          </a:xfrm>
          <a:prstGeom prst="rect">
            <a:avLst/>
          </a:prstGeom>
          <a:solidFill>
            <a:srgbClr val="FFFFFF"/>
          </a:solid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769000" y="2971800"/>
            <a:ext cx="2298634" cy="1752600"/>
          </a:xfrm>
        </p:spPr>
        <p:txBody>
          <a:bodyPr/>
          <a:lstStyle>
            <a:lvl1pPr marL="0" indent="0">
              <a:spcBef>
                <a:spcPts val="400"/>
              </a:spcBef>
              <a:buNone/>
              <a:defRPr sz="140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 name="Title 1"/>
          <p:cNvSpPr>
            <a:spLocks noGrp="1"/>
          </p:cNvSpPr>
          <p:nvPr>
            <p:ph type="title"/>
          </p:nvPr>
        </p:nvSpPr>
        <p:spPr>
          <a:xfrm>
            <a:off x="769000" y="1734312"/>
            <a:ext cx="2298634" cy="1191620"/>
          </a:xfrm>
        </p:spPr>
        <p:txBody>
          <a:bodyPr anchor="b">
            <a:normAutofit/>
          </a:bodyPr>
          <a:lstStyle>
            <a:lvl1pPr algn="l">
              <a:defRPr sz="2000" b="0">
                <a:solidFill>
                  <a:schemeClr val="accent1">
                    <a:lumMod val="75000"/>
                  </a:schemeClr>
                </a:solidFill>
              </a:defRPr>
            </a:lvl1pPr>
          </a:lstStyle>
          <a:p>
            <a:r>
              <a:rPr lang="ru-RU" smtClean="0"/>
              <a:t>Образец заголовка</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ounded Rectangle 8"/>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685800" y="621437"/>
            <a:ext cx="7772400" cy="4331564"/>
          </a:xfrm>
          <a:solidFill>
            <a:schemeClr val="bg2"/>
          </a:solidFill>
          <a:ln>
            <a:noFill/>
          </a:ln>
          <a:effectLst>
            <a:softEdge rad="12700"/>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5" name="Date Placeholder 4"/>
          <p:cNvSpPr>
            <a:spLocks noGrp="1"/>
          </p:cNvSpPr>
          <p:nvPr>
            <p:ph type="dt" sz="half" idx="10"/>
          </p:nvPr>
        </p:nvSpPr>
        <p:spPr/>
        <p:txBody>
          <a:bodyPr/>
          <a:lstStyle/>
          <a:p>
            <a:fld id="{B4C71EC6-210F-42DE-9C53-41977AD35B3D}" type="datetimeFigureOut">
              <a:rPr lang="ru-RU" smtClean="0"/>
              <a:t>20.05.2021</a:t>
            </a:fld>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10" name="Rectangle 9"/>
          <p:cNvSpPr/>
          <p:nvPr/>
        </p:nvSpPr>
        <p:spPr>
          <a:xfrm>
            <a:off x="685800" y="4953000"/>
            <a:ext cx="7772400" cy="13716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61999" y="5029200"/>
            <a:ext cx="7600765" cy="1202924"/>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p:txBody>
          <a:bodyPr/>
          <a:lstStyle/>
          <a:p>
            <a:endParaRPr lang="ru-RU"/>
          </a:p>
        </p:txBody>
      </p:sp>
      <p:sp>
        <p:nvSpPr>
          <p:cNvPr id="13" name="Rectangle 12"/>
          <p:cNvSpPr/>
          <p:nvPr/>
        </p:nvSpPr>
        <p:spPr>
          <a:xfrm>
            <a:off x="914400" y="5638800"/>
            <a:ext cx="7328514" cy="451696"/>
          </a:xfrm>
          <a:prstGeom prst="rect">
            <a:avLst/>
          </a:prstGeom>
          <a:solidFill>
            <a:schemeClr val="accent1"/>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05589" y="5074920"/>
            <a:ext cx="7946136" cy="1097280"/>
          </a:xfrm>
          <a:prstGeom prst="rect">
            <a:avLst/>
          </a:prstGeom>
          <a:no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956289" y="5656556"/>
            <a:ext cx="7244736" cy="401715"/>
          </a:xfrm>
        </p:spPr>
        <p:txBody>
          <a:bodyPr anchor="ctr">
            <a:normAutofit/>
          </a:bodyPr>
          <a:lstStyle>
            <a:lvl1pPr marL="0" indent="0" algn="ctr">
              <a:buNone/>
              <a:defRPr sz="1500" cap="all" spc="250" baseline="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 name="Title 1"/>
          <p:cNvSpPr>
            <a:spLocks noGrp="1"/>
          </p:cNvSpPr>
          <p:nvPr>
            <p:ph type="title"/>
          </p:nvPr>
        </p:nvSpPr>
        <p:spPr>
          <a:xfrm>
            <a:off x="914400" y="5105400"/>
            <a:ext cx="7328514" cy="523043"/>
          </a:xfrm>
        </p:spPr>
        <p:txBody>
          <a:bodyPr anchor="ctr" anchorCtr="0"/>
          <a:lstStyle>
            <a:lvl1pPr algn="ctr">
              <a:defRPr sz="2000" b="0">
                <a:solidFill>
                  <a:schemeClr val="accent1">
                    <a:lumMod val="75000"/>
                  </a:schemeClr>
                </a:solidFill>
              </a:defRPr>
            </a:lvl1pPr>
          </a:lstStyle>
          <a:p>
            <a:r>
              <a:rPr lang="ru-RU" smtClean="0"/>
              <a:t>Образец заголовка</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7" name="Rounded Rectangle 6"/>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457200" y="1752600"/>
            <a:ext cx="8229600" cy="43735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2"/>
                </a:solidFill>
              </a:defRPr>
            </a:lvl1pPr>
          </a:lstStyle>
          <a:p>
            <a:fld id="{B4C71EC6-210F-42DE-9C53-41977AD35B3D}" type="datetimeFigureOut">
              <a:rPr lang="ru-RU" smtClean="0"/>
              <a:t>20.05.2021</a:t>
            </a:fld>
            <a:endParaRPr lang="ru-R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ru-R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2"/>
                </a:solidFill>
              </a:defRPr>
            </a:lvl1pPr>
          </a:lstStyle>
          <a:p>
            <a:fld id="{B19B0651-EE4F-4900-A07F-96A6BFA9D0F0}" type="slidenum">
              <a:rPr lang="ru-RU" smtClean="0"/>
              <a:t>‹#›</a:t>
            </a:fld>
            <a:endParaRPr lang="ru-RU"/>
          </a:p>
        </p:txBody>
      </p:sp>
      <p:sp>
        <p:nvSpPr>
          <p:cNvPr id="9" name="Rectangle 8"/>
          <p:cNvSpPr/>
          <p:nvPr/>
        </p:nvSpPr>
        <p:spPr>
          <a:xfrm>
            <a:off x="274320" y="278166"/>
            <a:ext cx="8595360" cy="132588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10" name="Rectangle 9"/>
          <p:cNvSpPr/>
          <p:nvPr/>
        </p:nvSpPr>
        <p:spPr>
          <a:xfrm>
            <a:off x="372863" y="372862"/>
            <a:ext cx="8380520" cy="111858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26128" y="408372"/>
            <a:ext cx="8260672" cy="1039427"/>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3500" kern="1200" cap="all" baseline="0">
          <a:solidFill>
            <a:schemeClr val="accent1">
              <a:lumMod val="75000"/>
            </a:schemeClr>
          </a:solidFill>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914400" indent="-22860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600" kern="1200" baseline="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itchFamily="34" charset="0"/>
        <a:buChar char="•"/>
        <a:defRPr sz="14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itchFamily="34" charset="0"/>
        <a:buChar char="•"/>
        <a:defRPr sz="14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2.xml"/><Relationship Id="rId4" Type="http://schemas.openxmlformats.org/officeDocument/2006/relationships/image" Target="../media/image14.jpg"/></Relationships>
</file>

<file path=ppt/slides/_rels/slide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04705" y="3068960"/>
            <a:ext cx="6629400" cy="1368152"/>
          </a:xfrm>
        </p:spPr>
        <p:txBody>
          <a:bodyPr/>
          <a:lstStyle/>
          <a:p>
            <a:r>
              <a:rPr lang="en-US" dirty="0" smtClean="0"/>
              <a:t>HOLIDAYS</a:t>
            </a:r>
            <a:endParaRPr lang="ru-RU" dirty="0"/>
          </a:p>
        </p:txBody>
      </p:sp>
    </p:spTree>
    <p:extLst>
      <p:ext uri="{BB962C8B-B14F-4D97-AF65-F5344CB8AC3E}">
        <p14:creationId xmlns:p14="http://schemas.microsoft.com/office/powerpoint/2010/main" val="69726825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Fools </a:t>
            </a:r>
            <a:r>
              <a:rPr lang="en-US" dirty="0" smtClean="0"/>
              <a:t>day</a:t>
            </a:r>
            <a:endParaRPr lang="ru-RU" dirty="0"/>
          </a:p>
        </p:txBody>
      </p:sp>
      <p:sp>
        <p:nvSpPr>
          <p:cNvPr id="3" name="Объект 2"/>
          <p:cNvSpPr>
            <a:spLocks noGrp="1"/>
          </p:cNvSpPr>
          <p:nvPr>
            <p:ph idx="1"/>
          </p:nvPr>
        </p:nvSpPr>
        <p:spPr>
          <a:xfrm>
            <a:off x="179512" y="1752600"/>
            <a:ext cx="3600400" cy="4373563"/>
          </a:xfrm>
        </p:spPr>
        <p:txBody>
          <a:bodyPr>
            <a:normAutofit fontScale="92500"/>
          </a:bodyPr>
          <a:lstStyle/>
          <a:p>
            <a:pPr marL="114300" indent="0">
              <a:buNone/>
            </a:pPr>
            <a:endParaRPr lang="en-US" dirty="0" smtClean="0"/>
          </a:p>
          <a:p>
            <a:pPr marL="114300" indent="0">
              <a:buNone/>
            </a:pPr>
            <a:r>
              <a:rPr lang="en-US" dirty="0" smtClean="0"/>
              <a:t>It </a:t>
            </a:r>
            <a:r>
              <a:rPr lang="en-US" dirty="0"/>
              <a:t>is a very funny holiday. It is celebrated on the 1st of April. People like to trick on each other and to play pranks. Children say “April fool</a:t>
            </a:r>
            <a:r>
              <a:rPr lang="en-US" dirty="0" smtClean="0"/>
              <a:t>”.</a:t>
            </a:r>
            <a:r>
              <a:rPr lang="en-US" dirty="0"/>
              <a:t> No one really knows when this custom began but it has been kept for hundreds of years</a:t>
            </a:r>
            <a:r>
              <a:rPr lang="en-US" dirty="0" smtClean="0"/>
              <a:t>.</a:t>
            </a:r>
            <a:endParaRPr lang="ru-RU" dirty="0"/>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3923929" y="2204864"/>
            <a:ext cx="4824536" cy="3456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772760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test</a:t>
            </a:r>
            <a:endParaRPr lang="ru-RU" dirty="0"/>
          </a:p>
        </p:txBody>
      </p:sp>
      <p:sp>
        <p:nvSpPr>
          <p:cNvPr id="3" name="Объект 2"/>
          <p:cNvSpPr>
            <a:spLocks noGrp="1"/>
          </p:cNvSpPr>
          <p:nvPr>
            <p:ph idx="1"/>
          </p:nvPr>
        </p:nvSpPr>
        <p:spPr/>
        <p:txBody>
          <a:bodyPr>
            <a:normAutofit lnSpcReduction="10000"/>
          </a:bodyPr>
          <a:lstStyle/>
          <a:p>
            <a:pPr marL="114300" indent="0">
              <a:buNone/>
            </a:pPr>
            <a:r>
              <a:rPr lang="en-US" dirty="0" smtClean="0"/>
              <a:t>1.It </a:t>
            </a:r>
            <a:r>
              <a:rPr lang="en-US" dirty="0"/>
              <a:t>is the main holiday in Great </a:t>
            </a:r>
            <a:r>
              <a:rPr lang="en-US" dirty="0" smtClean="0"/>
              <a:t>Britain</a:t>
            </a:r>
          </a:p>
          <a:p>
            <a:pPr marL="114300" indent="0">
              <a:buNone/>
            </a:pPr>
            <a:r>
              <a:rPr lang="en-US" dirty="0" smtClean="0"/>
              <a:t>1)New Year 2)Christmas 3)Boxing Day</a:t>
            </a:r>
          </a:p>
          <a:p>
            <a:pPr marL="114300" indent="0">
              <a:buNone/>
            </a:pPr>
            <a:r>
              <a:rPr lang="en-US" dirty="0" smtClean="0"/>
              <a:t>2.</a:t>
            </a:r>
            <a:r>
              <a:rPr lang="en-US" dirty="0"/>
              <a:t> The symbol of </a:t>
            </a:r>
            <a:r>
              <a:rPr lang="en-US" dirty="0" smtClean="0"/>
              <a:t>Halloween is</a:t>
            </a:r>
          </a:p>
          <a:p>
            <a:pPr marL="114300" indent="0">
              <a:buNone/>
            </a:pPr>
            <a:r>
              <a:rPr lang="en-US" dirty="0" smtClean="0"/>
              <a:t>1)Potato 2)Pumpkin 3)Tomato</a:t>
            </a:r>
          </a:p>
          <a:p>
            <a:pPr marL="114300" indent="0">
              <a:buNone/>
            </a:pPr>
            <a:r>
              <a:rPr lang="en-US" dirty="0" smtClean="0"/>
              <a:t>3.</a:t>
            </a:r>
            <a:r>
              <a:rPr lang="en-US" dirty="0"/>
              <a:t> It is celebrated on the 1st of </a:t>
            </a:r>
            <a:r>
              <a:rPr lang="en-US" dirty="0" smtClean="0"/>
              <a:t>April</a:t>
            </a:r>
          </a:p>
          <a:p>
            <a:pPr marL="114300" indent="0">
              <a:buNone/>
            </a:pPr>
            <a:r>
              <a:rPr lang="en-US" dirty="0" smtClean="0"/>
              <a:t>1)Halloween 2)</a:t>
            </a:r>
            <a:r>
              <a:rPr lang="en-US" dirty="0"/>
              <a:t> St .Valentine’s </a:t>
            </a:r>
            <a:r>
              <a:rPr lang="en-US" dirty="0" smtClean="0"/>
              <a:t>Day 3)</a:t>
            </a:r>
            <a:r>
              <a:rPr lang="en-US" dirty="0"/>
              <a:t> Fools </a:t>
            </a:r>
            <a:r>
              <a:rPr lang="en-US" dirty="0" smtClean="0"/>
              <a:t>day</a:t>
            </a:r>
          </a:p>
          <a:p>
            <a:pPr marL="114300" indent="0">
              <a:buNone/>
            </a:pPr>
            <a:r>
              <a:rPr lang="en-US" dirty="0" smtClean="0"/>
              <a:t>4.</a:t>
            </a:r>
            <a:r>
              <a:rPr lang="en-US" dirty="0"/>
              <a:t> The symbol of Easter </a:t>
            </a:r>
            <a:r>
              <a:rPr lang="en-US" dirty="0" smtClean="0"/>
              <a:t>is</a:t>
            </a:r>
          </a:p>
          <a:p>
            <a:pPr marL="114300" indent="0">
              <a:buNone/>
            </a:pPr>
            <a:r>
              <a:rPr lang="en-US" dirty="0" smtClean="0"/>
              <a:t>1)Rose 2)Egg</a:t>
            </a:r>
          </a:p>
          <a:p>
            <a:pPr marL="114300" indent="0">
              <a:buNone/>
            </a:pPr>
            <a:r>
              <a:rPr lang="en-US" dirty="0" smtClean="0"/>
              <a:t>5.</a:t>
            </a:r>
            <a:r>
              <a:rPr lang="en-US" dirty="0"/>
              <a:t> The day after </a:t>
            </a:r>
            <a:r>
              <a:rPr lang="en-US" dirty="0" smtClean="0"/>
              <a:t>Christmas</a:t>
            </a:r>
            <a:endParaRPr lang="en-US" dirty="0"/>
          </a:p>
          <a:p>
            <a:pPr marL="114300" indent="0">
              <a:buNone/>
            </a:pPr>
            <a:r>
              <a:rPr lang="en-US" dirty="0" smtClean="0"/>
              <a:t>1) </a:t>
            </a:r>
            <a:r>
              <a:rPr lang="en-US" dirty="0"/>
              <a:t>New </a:t>
            </a:r>
            <a:r>
              <a:rPr lang="en-US" dirty="0" smtClean="0"/>
              <a:t>Year 2)Boxing Day 3)Mother’s Day</a:t>
            </a:r>
            <a:endParaRPr lang="en-US" dirty="0"/>
          </a:p>
          <a:p>
            <a:pPr marL="114300" indent="0">
              <a:buNone/>
            </a:pPr>
            <a:endParaRPr lang="ru-RU" dirty="0"/>
          </a:p>
        </p:txBody>
      </p:sp>
    </p:spTree>
    <p:extLst>
      <p:ext uri="{BB962C8B-B14F-4D97-AF65-F5344CB8AC3E}">
        <p14:creationId xmlns:p14="http://schemas.microsoft.com/office/powerpoint/2010/main" val="19872480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thanks</a:t>
            </a:r>
            <a:endParaRPr lang="ru-RU" dirty="0"/>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403648" y="1844824"/>
            <a:ext cx="6120680" cy="4645519"/>
          </a:xfrm>
        </p:spPr>
      </p:pic>
    </p:spTree>
    <p:extLst>
      <p:ext uri="{BB962C8B-B14F-4D97-AF65-F5344CB8AC3E}">
        <p14:creationId xmlns:p14="http://schemas.microsoft.com/office/powerpoint/2010/main" val="39414353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408372"/>
            <a:ext cx="8260672" cy="1039427"/>
          </a:xfrm>
        </p:spPr>
        <p:txBody>
          <a:bodyPr/>
          <a:lstStyle/>
          <a:p>
            <a:r>
              <a:rPr lang="en-US" dirty="0" smtClean="0"/>
              <a:t>Christmas </a:t>
            </a:r>
            <a:endParaRPr lang="ru-RU" dirty="0"/>
          </a:p>
        </p:txBody>
      </p:sp>
      <p:sp>
        <p:nvSpPr>
          <p:cNvPr id="3" name="Объект 2"/>
          <p:cNvSpPr>
            <a:spLocks noGrp="1"/>
          </p:cNvSpPr>
          <p:nvPr>
            <p:ph idx="1"/>
          </p:nvPr>
        </p:nvSpPr>
        <p:spPr>
          <a:xfrm>
            <a:off x="5364088" y="1752600"/>
            <a:ext cx="3322712" cy="4772744"/>
          </a:xfrm>
        </p:spPr>
        <p:txBody>
          <a:bodyPr>
            <a:normAutofit lnSpcReduction="10000"/>
          </a:bodyPr>
          <a:lstStyle/>
          <a:p>
            <a:pPr marL="114300" indent="0">
              <a:buNone/>
            </a:pPr>
            <a:r>
              <a:rPr lang="en-US" dirty="0" smtClean="0"/>
              <a:t>Christmas Day is celebrated on the 25</a:t>
            </a:r>
            <a:r>
              <a:rPr lang="en-US" baseline="30000" dirty="0" smtClean="0"/>
              <a:t>th</a:t>
            </a:r>
            <a:r>
              <a:rPr lang="en-US" dirty="0" smtClean="0"/>
              <a:t> of December. It is one of the most favorite holidays in Great Britain. People buy presents to each other. They like to decorate Christmas tree and cook dinner this day. It is a family holiday.</a:t>
            </a:r>
            <a:endParaRPr lang="ru-RU"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76750" y="3243263"/>
            <a:ext cx="188913"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29150" y="3395663"/>
            <a:ext cx="188913"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81550" y="3548063"/>
            <a:ext cx="188913"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39552" y="1628801"/>
            <a:ext cx="4536504" cy="2527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39552" y="4293096"/>
            <a:ext cx="4536504" cy="2352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191158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Boxing Day</a:t>
            </a:r>
            <a:endParaRPr lang="ru-RU" dirty="0"/>
          </a:p>
        </p:txBody>
      </p:sp>
      <p:sp>
        <p:nvSpPr>
          <p:cNvPr id="3" name="Объект 2"/>
          <p:cNvSpPr>
            <a:spLocks noGrp="1"/>
          </p:cNvSpPr>
          <p:nvPr>
            <p:ph idx="1"/>
          </p:nvPr>
        </p:nvSpPr>
        <p:spPr>
          <a:xfrm>
            <a:off x="457200" y="1752601"/>
            <a:ext cx="8229600" cy="2036440"/>
          </a:xfrm>
        </p:spPr>
        <p:txBody>
          <a:bodyPr/>
          <a:lstStyle/>
          <a:p>
            <a:pPr marL="114300" indent="0">
              <a:buNone/>
            </a:pPr>
            <a:r>
              <a:rPr lang="en-US" dirty="0"/>
              <a:t> </a:t>
            </a:r>
            <a:r>
              <a:rPr lang="en-US" dirty="0" smtClean="0"/>
              <a:t>Boxing Day </a:t>
            </a:r>
            <a:r>
              <a:rPr lang="en-US" dirty="0"/>
              <a:t>is celebrated on the 26th of December (the next day after Christmas). Children like this day very much, because they can open their Christmas presents. It is popular British tradition to put presents into socks.</a:t>
            </a:r>
            <a:endParaRPr lang="ru-RU"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27584" y="4005064"/>
            <a:ext cx="3711896" cy="2448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55568" y="4005065"/>
            <a:ext cx="3532855" cy="24309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00315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New year</a:t>
            </a:r>
            <a:endParaRPr lang="ru-RU" dirty="0"/>
          </a:p>
        </p:txBody>
      </p:sp>
      <p:sp>
        <p:nvSpPr>
          <p:cNvPr id="3" name="Объект 2"/>
          <p:cNvSpPr>
            <a:spLocks noGrp="1"/>
          </p:cNvSpPr>
          <p:nvPr>
            <p:ph idx="1"/>
          </p:nvPr>
        </p:nvSpPr>
        <p:spPr>
          <a:xfrm>
            <a:off x="457200" y="4437112"/>
            <a:ext cx="8229600" cy="2808312"/>
          </a:xfrm>
        </p:spPr>
        <p:txBody>
          <a:bodyPr>
            <a:normAutofit/>
          </a:bodyPr>
          <a:lstStyle/>
          <a:p>
            <a:pPr marL="114300" indent="0">
              <a:buNone/>
            </a:pPr>
            <a:r>
              <a:rPr lang="en-US" dirty="0" smtClean="0"/>
              <a:t>New </a:t>
            </a:r>
            <a:r>
              <a:rPr lang="en-US" dirty="0"/>
              <a:t>Year is not as popular as Christmas. It is celebrated on the 1st of January. People do not give presents </a:t>
            </a:r>
            <a:r>
              <a:rPr lang="en-US" dirty="0" smtClean="0"/>
              <a:t>to </a:t>
            </a:r>
            <a:r>
              <a:rPr lang="en-US" dirty="0"/>
              <a:t>each other. They prefer to spend time with friends. British like to have fireworks this day.</a:t>
            </a:r>
          </a:p>
          <a:p>
            <a:pPr marL="114300" indent="0">
              <a:buNone/>
            </a:pPr>
            <a:r>
              <a:rPr lang="en-US" dirty="0"/>
              <a:t/>
            </a:r>
            <a:br>
              <a:rPr lang="en-US" dirty="0"/>
            </a:br>
            <a:endParaRPr lang="ru-RU"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11560" y="1772813"/>
            <a:ext cx="3600400" cy="2339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788024" y="1772814"/>
            <a:ext cx="3567247" cy="2339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0227254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Thanksgiving day</a:t>
            </a:r>
            <a:endParaRPr lang="ru-RU" dirty="0"/>
          </a:p>
        </p:txBody>
      </p:sp>
      <p:sp>
        <p:nvSpPr>
          <p:cNvPr id="3" name="Объект 2"/>
          <p:cNvSpPr>
            <a:spLocks noGrp="1"/>
          </p:cNvSpPr>
          <p:nvPr>
            <p:ph sz="half" idx="1"/>
          </p:nvPr>
        </p:nvSpPr>
        <p:spPr/>
        <p:txBody>
          <a:bodyPr>
            <a:normAutofit fontScale="92500" lnSpcReduction="10000"/>
          </a:bodyPr>
          <a:lstStyle/>
          <a:p>
            <a:pPr marL="114300" indent="0">
              <a:buNone/>
            </a:pPr>
            <a:r>
              <a:rPr lang="en-US" dirty="0"/>
              <a:t>British people like Thanksgiving Day very much. This holiday is celebrated in November. The main dish this day is turkey. People cook it all over the Great Britain. They also decorate their houses with autumn leaves and candles.</a:t>
            </a:r>
            <a:endParaRPr lang="ru-RU" dirty="0"/>
          </a:p>
        </p:txBody>
      </p:sp>
      <p:pic>
        <p:nvPicPr>
          <p:cNvPr id="5" name="Объект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572000" y="1997311"/>
            <a:ext cx="4038600" cy="3519921"/>
          </a:xfrm>
        </p:spPr>
      </p:pic>
    </p:spTree>
    <p:extLst>
      <p:ext uri="{BB962C8B-B14F-4D97-AF65-F5344CB8AC3E}">
        <p14:creationId xmlns:p14="http://schemas.microsoft.com/office/powerpoint/2010/main" val="18844342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err="1" smtClean="0"/>
              <a:t>easter</a:t>
            </a:r>
            <a:endParaRPr lang="ru-RU" dirty="0"/>
          </a:p>
        </p:txBody>
      </p:sp>
      <p:pic>
        <p:nvPicPr>
          <p:cNvPr id="5" name="Объект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23528" y="1772816"/>
            <a:ext cx="4104456" cy="2520280"/>
          </a:xfrm>
        </p:spPr>
      </p:pic>
      <p:sp>
        <p:nvSpPr>
          <p:cNvPr id="4" name="Объект 3"/>
          <p:cNvSpPr>
            <a:spLocks noGrp="1"/>
          </p:cNvSpPr>
          <p:nvPr>
            <p:ph sz="half" idx="2"/>
          </p:nvPr>
        </p:nvSpPr>
        <p:spPr/>
        <p:txBody>
          <a:bodyPr>
            <a:normAutofit fontScale="92500" lnSpcReduction="20000"/>
          </a:bodyPr>
          <a:lstStyle/>
          <a:p>
            <a:endParaRPr lang="en-US" dirty="0" smtClean="0"/>
          </a:p>
          <a:p>
            <a:pPr marL="114300" indent="0">
              <a:buNone/>
            </a:pPr>
            <a:r>
              <a:rPr lang="en-US" dirty="0" smtClean="0"/>
              <a:t>Easter </a:t>
            </a:r>
            <a:r>
              <a:rPr lang="en-US" dirty="0"/>
              <a:t>is a religious holiday. British people celebrate Easter in April. They give chocolate eggs to each other. Parents hide colorful eggs from their children and children have to find them. On Sunday people go to the Church.</a:t>
            </a:r>
          </a:p>
          <a:p>
            <a:endParaRPr lang="ru-RU"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3528" y="4365104"/>
            <a:ext cx="4104456" cy="2341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9630787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err="1" smtClean="0"/>
              <a:t>halloween</a:t>
            </a:r>
            <a:endParaRPr lang="ru-RU" dirty="0"/>
          </a:p>
        </p:txBody>
      </p:sp>
      <p:sp>
        <p:nvSpPr>
          <p:cNvPr id="3" name="Объект 2"/>
          <p:cNvSpPr>
            <a:spLocks noGrp="1"/>
          </p:cNvSpPr>
          <p:nvPr>
            <p:ph idx="1"/>
          </p:nvPr>
        </p:nvSpPr>
        <p:spPr>
          <a:xfrm>
            <a:off x="395536" y="1556792"/>
            <a:ext cx="8291264" cy="2448271"/>
          </a:xfrm>
        </p:spPr>
        <p:txBody>
          <a:bodyPr>
            <a:normAutofit fontScale="85000" lnSpcReduction="10000"/>
          </a:bodyPr>
          <a:lstStyle/>
          <a:p>
            <a:pPr marL="114300" indent="0">
              <a:buNone/>
            </a:pPr>
            <a:r>
              <a:rPr lang="en-US" dirty="0"/>
              <a:t>H</a:t>
            </a:r>
            <a:r>
              <a:rPr lang="en-US" dirty="0" smtClean="0"/>
              <a:t>alloween </a:t>
            </a:r>
            <a:r>
              <a:rPr lang="en-US" dirty="0"/>
              <a:t>is celebrated on October 31st. It is a very old holiday. In ancient times people thought that on this day ghosts and witches are free. So, people stayed at home. Now in Britain and in the USA </a:t>
            </a:r>
            <a:r>
              <a:rPr lang="en-US" dirty="0" smtClean="0"/>
              <a:t>it is a </a:t>
            </a:r>
            <a:r>
              <a:rPr lang="en-US" dirty="0"/>
              <a:t>time for fun. There are a lot of parties on October 31st. People dress as witches and ghosts. They also make lanterns from pumpkins. Children go out into the street, come to their </a:t>
            </a:r>
            <a:r>
              <a:rPr lang="en-US" dirty="0" err="1" smtClean="0"/>
              <a:t>neighbours</a:t>
            </a:r>
            <a:r>
              <a:rPr lang="en-US" dirty="0" smtClean="0"/>
              <a:t> doors </a:t>
            </a:r>
            <a:r>
              <a:rPr lang="en-US" dirty="0"/>
              <a:t>and say: “Trick or treat”. They usually get a treat – some chocolate, sweets, nuts or money</a:t>
            </a:r>
            <a:endParaRPr lang="ru-RU"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07505" y="3861048"/>
            <a:ext cx="2952327" cy="2750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131840" y="3872138"/>
            <a:ext cx="2808312" cy="2750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012160" y="3861048"/>
            <a:ext cx="3024336" cy="2750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9416552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St </a:t>
            </a:r>
            <a:r>
              <a:rPr lang="en-US" dirty="0"/>
              <a:t>.</a:t>
            </a:r>
            <a:r>
              <a:rPr lang="en-US" dirty="0" smtClean="0"/>
              <a:t>Valentine’s </a:t>
            </a:r>
            <a:r>
              <a:rPr lang="en-US" dirty="0"/>
              <a:t>Day</a:t>
            </a:r>
            <a:endParaRPr lang="ru-RU" dirty="0"/>
          </a:p>
        </p:txBody>
      </p:sp>
      <p:sp>
        <p:nvSpPr>
          <p:cNvPr id="3" name="Объект 2"/>
          <p:cNvSpPr>
            <a:spLocks noGrp="1"/>
          </p:cNvSpPr>
          <p:nvPr>
            <p:ph idx="1"/>
          </p:nvPr>
        </p:nvSpPr>
        <p:spPr>
          <a:xfrm>
            <a:off x="457200" y="4437112"/>
            <a:ext cx="8229600" cy="2420888"/>
          </a:xfrm>
        </p:spPr>
        <p:txBody>
          <a:bodyPr>
            <a:normAutofit/>
          </a:bodyPr>
          <a:lstStyle/>
          <a:p>
            <a:pPr marL="114300" indent="0">
              <a:buNone/>
            </a:pPr>
            <a:endParaRPr lang="en-US" dirty="0" smtClean="0"/>
          </a:p>
          <a:p>
            <a:pPr marL="114300" indent="0">
              <a:buNone/>
            </a:pPr>
            <a:r>
              <a:rPr lang="en-US" dirty="0" smtClean="0"/>
              <a:t>St </a:t>
            </a:r>
            <a:r>
              <a:rPr lang="en-US" dirty="0"/>
              <a:t>Valentine’s Day is celebrated every February 14. It is a holiday for couples. People give presents to their boyfriends and girlfriends. People in love like to spend time together, go to restaurants or to the cinema this day.</a:t>
            </a:r>
            <a:endParaRPr lang="ru-RU"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1916832"/>
            <a:ext cx="3780420" cy="2520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427984" y="1916832"/>
            <a:ext cx="4197637" cy="2520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942219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Burn’s </a:t>
            </a:r>
            <a:r>
              <a:rPr lang="en-US" dirty="0" smtClean="0"/>
              <a:t>night</a:t>
            </a:r>
            <a:endParaRPr lang="ru-RU" dirty="0"/>
          </a:p>
        </p:txBody>
      </p:sp>
      <p:sp>
        <p:nvSpPr>
          <p:cNvPr id="3" name="Объект 2"/>
          <p:cNvSpPr>
            <a:spLocks noGrp="1"/>
          </p:cNvSpPr>
          <p:nvPr>
            <p:ph idx="1"/>
          </p:nvPr>
        </p:nvSpPr>
        <p:spPr>
          <a:xfrm>
            <a:off x="5508104" y="1772816"/>
            <a:ext cx="3189040" cy="4373563"/>
          </a:xfrm>
        </p:spPr>
        <p:txBody>
          <a:bodyPr/>
          <a:lstStyle/>
          <a:p>
            <a:pPr marL="114300" indent="0">
              <a:buNone/>
            </a:pPr>
            <a:endParaRPr lang="en-US" dirty="0" smtClean="0"/>
          </a:p>
          <a:p>
            <a:pPr marL="114300" indent="0">
              <a:buNone/>
            </a:pPr>
            <a:endParaRPr lang="en-US" dirty="0"/>
          </a:p>
          <a:p>
            <a:pPr marL="114300" indent="0">
              <a:buNone/>
            </a:pPr>
            <a:r>
              <a:rPr lang="en-US" dirty="0" smtClean="0"/>
              <a:t>It </a:t>
            </a:r>
            <a:r>
              <a:rPr lang="en-US" dirty="0"/>
              <a:t>is a traditional Scottish holiday. Men are wearing kilt this day. Women are cooking haggis and pudding. It is a traditional Scottish cousin.</a:t>
            </a:r>
            <a:endParaRPr lang="ru-RU"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611560" y="1844824"/>
            <a:ext cx="4331866" cy="2304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11560" y="4373319"/>
            <a:ext cx="4331866" cy="2232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7689013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птека">
  <a:themeElements>
    <a:clrScheme name="Аптека">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Аптека">
      <a:majorFont>
        <a:latin typeface="Book Antiqua"/>
        <a:ea typeface=""/>
        <a:cs typeface=""/>
        <a:font script="Jpan" typeface="HGS明朝B"/>
        <a:font script="Hang" typeface="HY견명조"/>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ＭＳ ゴシック"/>
        <a:font script="Hang" typeface="HY견명조"/>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Аптека">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solidFill>
          <a:schemeClr val="phClr">
            <a:tint val="93000"/>
            <a:satMod val="140000"/>
          </a:schemeClr>
        </a:solidFill>
        <a:blipFill rotWithShape="1">
          <a:blip xmlns:r="http://schemas.openxmlformats.org/officeDocument/2006/relationships" r:embed="rId1">
            <a:duotone>
              <a:schemeClr val="phClr">
                <a:tint val="70000"/>
                <a:satMod val="170000"/>
              </a:schemeClr>
              <a:schemeClr val="phClr">
                <a:shade val="70000"/>
                <a:satMod val="13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Apothecary</Template>
  <TotalTime>152</TotalTime>
  <Words>495</Words>
  <Application>Microsoft Office PowerPoint</Application>
  <PresentationFormat>Экран (4:3)</PresentationFormat>
  <Paragraphs>37</Paragraphs>
  <Slides>12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Аптека</vt:lpstr>
      <vt:lpstr>HOLIDAYS</vt:lpstr>
      <vt:lpstr>Christmas </vt:lpstr>
      <vt:lpstr>Boxing Day</vt:lpstr>
      <vt:lpstr>New year</vt:lpstr>
      <vt:lpstr>Thanksgiving day</vt:lpstr>
      <vt:lpstr>easter</vt:lpstr>
      <vt:lpstr>halloween</vt:lpstr>
      <vt:lpstr>St .Valentine’s Day</vt:lpstr>
      <vt:lpstr>Burn’s night</vt:lpstr>
      <vt:lpstr>Fools day</vt:lpstr>
      <vt:lpstr>test</vt:lpstr>
      <vt:lpstr>thanks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HOLIDAYS</dc:title>
  <dc:creator>Ольга</dc:creator>
  <cp:lastModifiedBy>Ольга</cp:lastModifiedBy>
  <cp:revision>13</cp:revision>
  <dcterms:created xsi:type="dcterms:W3CDTF">2021-05-18T15:20:46Z</dcterms:created>
  <dcterms:modified xsi:type="dcterms:W3CDTF">2021-05-20T20:10:28Z</dcterms:modified>
</cp:coreProperties>
</file>