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8" r:id="rId2"/>
    <p:sldId id="269" r:id="rId3"/>
    <p:sldId id="270" r:id="rId4"/>
    <p:sldId id="259" r:id="rId5"/>
    <p:sldId id="260" r:id="rId6"/>
    <p:sldId id="262" r:id="rId7"/>
    <p:sldId id="263" r:id="rId8"/>
    <p:sldId id="264" r:id="rId9"/>
    <p:sldId id="257" r:id="rId10"/>
    <p:sldId id="271" r:id="rId11"/>
    <p:sldId id="256" r:id="rId12"/>
    <p:sldId id="272" r:id="rId13"/>
    <p:sldId id="267" r:id="rId14"/>
    <p:sldId id="286" r:id="rId15"/>
    <p:sldId id="268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7" r:id="rId25"/>
    <p:sldId id="284" r:id="rId26"/>
    <p:sldId id="290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6D3B8-DA65-409E-8348-6AD92A2D4486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C85CE-03C5-4C26-AF5B-031B8EB3A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Таблица заполняется обучающимися совместно с учителем.</a:t>
            </a:r>
          </a:p>
          <a:p>
            <a:pPr eaLnBrk="1" hangingPunct="1">
              <a:defRPr/>
            </a:pPr>
            <a:r>
              <a:rPr lang="ru-RU" dirty="0"/>
              <a:t>Сначала можно предложить обучающимся самостоятельно назвать сравниваемые признаки.  Если эта работа вызывает затруднение, то можно заполнить таблицу по следующему плану: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Род занятий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Жилище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Пища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Источники информации об образе жизни.</a:t>
            </a:r>
          </a:p>
          <a:p>
            <a:pPr marL="228600" indent="-228600" eaLnBrk="1" hangingPunct="1">
              <a:defRPr/>
            </a:pPr>
            <a:r>
              <a:rPr lang="ru-RU" dirty="0"/>
              <a:t>	При недостатке времени на уроке. Эту работу можно задать школьникам на дом.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329028-B37D-47BF-917C-914522DE6D9F}" type="slidenum">
              <a:rPr lang="ru-RU" smtClean="0">
                <a:latin typeface="Arial" pitchFamily="34" charset="0"/>
              </a:rPr>
              <a:pPr/>
              <a:t>3</a:t>
            </a:fld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C42C5F-EDC0-4CED-8933-7EDBE601B719}" type="slidenum">
              <a:rPr lang="ru-RU" smtClean="0">
                <a:latin typeface="Arial" pitchFamily="34" charset="0"/>
              </a:rPr>
              <a:pPr/>
              <a:t>22</a:t>
            </a:fld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21155E-21CC-4B06-A554-6D8468BE12A8}" type="slidenum">
              <a:rPr lang="ru-RU" smtClean="0">
                <a:latin typeface="Arial" pitchFamily="34" charset="0"/>
              </a:rPr>
              <a:pPr/>
              <a:t>23</a:t>
            </a:fld>
            <a:endParaRPr lang="ru-RU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Таблица заполняется обучающимися совместно с учителем.</a:t>
            </a:r>
          </a:p>
          <a:p>
            <a:pPr eaLnBrk="1" hangingPunct="1">
              <a:defRPr/>
            </a:pPr>
            <a:r>
              <a:rPr lang="ru-RU" dirty="0"/>
              <a:t>Сначала можно предложить обучающимся самостоятельно назвать сравниваемые признаки.  Если эта работа вызывает затруднение, то можно заполнить таблицу по следующему плану: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Род занятий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Жилище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Пища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/>
              <a:t>Источники информации об образе жизни.</a:t>
            </a:r>
          </a:p>
          <a:p>
            <a:pPr marL="228600" indent="-228600" eaLnBrk="1" hangingPunct="1">
              <a:defRPr/>
            </a:pPr>
            <a:r>
              <a:rPr lang="ru-RU" dirty="0"/>
              <a:t>	При недостатке времени на уроке. Эту работу можно задать школьникам на дом.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329028-B37D-47BF-917C-914522DE6D9F}" type="slidenum">
              <a:rPr lang="ru-RU" smtClean="0">
                <a:latin typeface="Arial" pitchFamily="34" charset="0"/>
              </a:rPr>
              <a:pPr/>
              <a:t>27</a:t>
            </a:fld>
            <a:endParaRPr 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677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BA8BE99-DC78-4152-B9EB-9B763BB352C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4394D9-F7EB-45F6-A8F1-E0C62AE525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rutube.ru/video/965269d580835a46e63d4cfd341224d4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lexicorient.com/e.o/slides/djedkare01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55DE0-D785-4A27-8A6E-328A027C2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Страна Египет</a:t>
            </a:r>
          </a:p>
        </p:txBody>
      </p:sp>
      <p:pic>
        <p:nvPicPr>
          <p:cNvPr id="9219" name="Рисунок 3">
            <a:extLst>
              <a:ext uri="{FF2B5EF4-FFF2-40B4-BE49-F238E27FC236}">
                <a16:creationId xmlns:a16="http://schemas.microsoft.com/office/drawing/2014/main" id="{683AAF42-1A1F-4A01-B706-2854F4A1F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Повторяем 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572000"/>
          </a:xfrm>
        </p:spPr>
        <p:txBody>
          <a:bodyPr>
            <a:normAutofit/>
          </a:bodyPr>
          <a:lstStyle/>
          <a:p>
            <a:r>
              <a:rPr lang="ru-RU" sz="3200" b="1" dirty="0"/>
              <a:t>На прошлом уроке мы познакомились с жизнью простых египтян – земледельцев и ремесленников. Но, кроме них, в государстве жили знатные люди – фараоны и вельможи.</a:t>
            </a:r>
          </a:p>
          <a:p>
            <a:endParaRPr lang="ru-RU" sz="3200" b="1" dirty="0"/>
          </a:p>
          <a:p>
            <a:pPr>
              <a:buNone/>
            </a:pPr>
            <a:r>
              <a:rPr lang="ru-RU" sz="3200" b="1" dirty="0"/>
              <a:t>Какая тема сегодняшнего урока?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3486152" cy="1785950"/>
          </a:xfrm>
        </p:spPr>
        <p:txBody>
          <a:bodyPr>
            <a:normAutofit fontScale="92500"/>
          </a:bodyPr>
          <a:lstStyle/>
          <a:p>
            <a:endParaRPr lang="ru-RU" sz="2400" dirty="0"/>
          </a:p>
          <a:p>
            <a:r>
              <a:rPr lang="ru-RU" sz="2400" dirty="0"/>
              <a:t>История древнего мира</a:t>
            </a:r>
          </a:p>
          <a:p>
            <a:r>
              <a:rPr lang="ru-RU" sz="2400" dirty="0"/>
              <a:t>5 класс</a:t>
            </a:r>
          </a:p>
          <a:p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египетского вельможи</a:t>
            </a:r>
          </a:p>
        </p:txBody>
      </p:sp>
      <p:pic>
        <p:nvPicPr>
          <p:cNvPr id="4" name="Рисунок 3" descr="Статуя царского сановника Каапер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2428868"/>
            <a:ext cx="3771914" cy="4197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sz="5400" b="1" dirty="0">
                <a:solidFill>
                  <a:schemeClr val="tx1"/>
                </a:solidFill>
              </a:rPr>
              <a:t>Задание на урок: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763000" cy="3463925"/>
          </a:xfrm>
        </p:spPr>
        <p:txBody>
          <a:bodyPr>
            <a:normAutofit fontScale="92500" lnSpcReduction="10000"/>
          </a:bodyPr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ru-RU" sz="3500" dirty="0"/>
              <a:t>	</a:t>
            </a:r>
            <a:r>
              <a:rPr lang="ru-RU" sz="4000" b="1" dirty="0"/>
              <a:t>Выяснить, чем жизнь вельможи отличалась от жизни земледельцев и ремесленников? </a:t>
            </a:r>
          </a:p>
          <a:p>
            <a:pPr marL="571500" indent="-571500" eaLnBrk="1" hangingPunct="1">
              <a:buFont typeface="Wingdings" pitchFamily="2" charset="2"/>
              <a:buNone/>
            </a:pPr>
            <a:r>
              <a:rPr lang="ru-RU" sz="4000" b="1" dirty="0"/>
              <a:t>	Почему в Египте так высоко ценили вельмож?</a:t>
            </a:r>
            <a:endParaRPr lang="ru-RU" sz="3200" b="1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124744"/>
            <a:ext cx="4429156" cy="5544616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4000" b="1" dirty="0"/>
              <a:t>Гробницы вельмож.</a:t>
            </a:r>
          </a:p>
          <a:p>
            <a:pPr marL="514350" indent="-514350">
              <a:buAutoNum type="arabicPeriod"/>
            </a:pPr>
            <a:r>
              <a:rPr lang="ru-RU" sz="4000" b="1" dirty="0"/>
              <a:t>В усадьбе вельможи.</a:t>
            </a:r>
          </a:p>
          <a:p>
            <a:pPr marL="514350" indent="-514350">
              <a:buAutoNum type="arabicPeriod"/>
            </a:pPr>
            <a:r>
              <a:rPr lang="ru-RU" sz="4000" b="1" dirty="0"/>
              <a:t>Служба вельмож.</a:t>
            </a:r>
          </a:p>
          <a:p>
            <a:pPr marL="514350" indent="-514350">
              <a:buAutoNum type="arabicPeriod"/>
            </a:pPr>
            <a:r>
              <a:rPr lang="ru-RU" sz="4000" b="1" dirty="0"/>
              <a:t>Вельможа во дворце фараона</a:t>
            </a:r>
          </a:p>
          <a:p>
            <a:pPr marL="514350" indent="-514350">
              <a:buNone/>
            </a:pPr>
            <a:endParaRPr lang="ru-RU" dirty="0"/>
          </a:p>
          <a:p>
            <a:pPr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Статуя царского сановника Каапер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714488"/>
            <a:ext cx="4414857" cy="4913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901CF-40FF-4963-A417-C72C01314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8AC3B3-819E-4BD4-AA51-79DC820F4F9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https://rutube.ru/video/965269d580835a46e63d4cfd341224d4/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7142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42-43 прочитать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4572032" cy="5116662"/>
          </a:xfrm>
        </p:spPr>
        <p:txBody>
          <a:bodyPr>
            <a:normAutofit/>
          </a:bodyPr>
          <a:lstStyle/>
          <a:p>
            <a:pPr marL="514350" indent="-514350"/>
            <a:r>
              <a:rPr lang="ru-RU" sz="3200" b="1" dirty="0"/>
              <a:t>1 вар. Где берут информацию ученые-египтологи о жизни вельмож?</a:t>
            </a:r>
          </a:p>
          <a:p>
            <a:pPr marL="514350" indent="-514350"/>
            <a:r>
              <a:rPr lang="ru-RU" sz="3200" b="1" dirty="0"/>
              <a:t>2 вар. Во что верили вельможи после смерти?</a:t>
            </a:r>
          </a:p>
        </p:txBody>
      </p:sp>
      <p:pic>
        <p:nvPicPr>
          <p:cNvPr id="5" name="Рисунок 4" descr="Суд Осирис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812" y="1428736"/>
            <a:ext cx="4228696" cy="5186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Arial Black" pitchFamily="34" charset="0"/>
              </a:rPr>
              <a:t>Рельеф из гробницы вельможи </a:t>
            </a:r>
            <a:r>
              <a:rPr lang="ru-RU" sz="2800" b="1" dirty="0" err="1">
                <a:solidFill>
                  <a:schemeClr val="tx1"/>
                </a:solidFill>
                <a:latin typeface="Arial Black" pitchFamily="34" charset="0"/>
              </a:rPr>
              <a:t>Итуша</a:t>
            </a:r>
            <a:r>
              <a:rPr lang="ru-RU" sz="2800" b="1" dirty="0">
                <a:solidFill>
                  <a:schemeClr val="tx1"/>
                </a:solidFill>
                <a:latin typeface="Arial Black" pitchFamily="34" charset="0"/>
              </a:rPr>
              <a:t>. </a:t>
            </a:r>
          </a:p>
        </p:txBody>
      </p:sp>
      <p:pic>
        <p:nvPicPr>
          <p:cNvPr id="5123" name="Picture 2" descr="Картинка 6 из 15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83153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6"/>
          <p:cNvSpPr txBox="1">
            <a:spLocks noChangeArrowheads="1"/>
          </p:cNvSpPr>
          <p:nvPr/>
        </p:nvSpPr>
        <p:spPr bwMode="auto">
          <a:xfrm>
            <a:off x="0" y="5877272"/>
            <a:ext cx="91440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 Black" pitchFamily="34" charset="0"/>
              </a:rPr>
              <a:t>На стенах гробниц сохранились  надписи, рельефы о жизни вельмож.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Вельможа - 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Знатный и богатый чиновник (судья, сборщик налогов).</a:t>
            </a:r>
          </a:p>
        </p:txBody>
      </p:sp>
      <p:pic>
        <p:nvPicPr>
          <p:cNvPr id="16391" name="Picture 7" descr="вельмож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371600"/>
            <a:ext cx="3089275" cy="4824413"/>
          </a:xfrm>
          <a:noFill/>
          <a:ln/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Гробница -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Архитектурное сооружение, в котором хранится прах умершего; усыпальница.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657600"/>
            <a:ext cx="54864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Содержимое 4"/>
          <p:cNvSpPr>
            <a:spLocks/>
          </p:cNvSpPr>
          <p:nvPr/>
        </p:nvSpPr>
        <p:spPr bwMode="auto">
          <a:xfrm>
            <a:off x="5795963" y="1125538"/>
            <a:ext cx="2901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sz="3200" b="1">
              <a:latin typeface="Arial Black" pitchFamily="34" charset="0"/>
            </a:endParaRPr>
          </a:p>
        </p:txBody>
      </p:sp>
      <p:sp>
        <p:nvSpPr>
          <p:cNvPr id="12294" name="Содержимое 4"/>
          <p:cNvSpPr>
            <a:spLocks/>
          </p:cNvSpPr>
          <p:nvPr/>
        </p:nvSpPr>
        <p:spPr bwMode="auto">
          <a:xfrm>
            <a:off x="503040" y="1340768"/>
            <a:ext cx="86409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1" dirty="0">
                <a:latin typeface="Arial Black" pitchFamily="34" charset="0"/>
              </a:rPr>
              <a:t>   </a:t>
            </a:r>
            <a:r>
              <a:rPr lang="ru-RU" sz="4400" b="1" dirty="0">
                <a:latin typeface="Arial Black" pitchFamily="34" charset="0"/>
              </a:rPr>
              <a:t>Стр. 44 прочитайте и выпишите в тетрадь поручения, которые давал фараон своим вельможам.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28600"/>
            <a:ext cx="8534400" cy="608112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tx1"/>
                </a:solidFill>
              </a:rPr>
              <a:t>Домашнее задание.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752" y="1527048"/>
            <a:ext cx="8503920" cy="5330952"/>
          </a:xfrm>
        </p:spPr>
        <p:txBody>
          <a:bodyPr/>
          <a:lstStyle/>
          <a:p>
            <a:r>
              <a:rPr lang="en-US" sz="5400" b="1" dirty="0"/>
              <a:t>§</a:t>
            </a:r>
            <a:r>
              <a:rPr lang="ru-RU" sz="5400" b="1" dirty="0"/>
              <a:t> 8, пересказ. </a:t>
            </a:r>
          </a:p>
          <a:p>
            <a:r>
              <a:rPr lang="ru-RU" sz="5400" b="1" dirty="0"/>
              <a:t>Заполнить таблицу.</a:t>
            </a:r>
          </a:p>
          <a:p>
            <a:pPr algn="ctr">
              <a:lnSpc>
                <a:spcPct val="150000"/>
              </a:lnSpc>
              <a:buNone/>
            </a:pPr>
            <a:endParaRPr lang="ru-RU" sz="2800" dirty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Содержимое 4"/>
          <p:cNvSpPr>
            <a:spLocks/>
          </p:cNvSpPr>
          <p:nvPr/>
        </p:nvSpPr>
        <p:spPr bwMode="auto">
          <a:xfrm>
            <a:off x="5795963" y="1125538"/>
            <a:ext cx="2901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sz="3200" b="1">
              <a:latin typeface="Arial Black" pitchFamily="34" charset="0"/>
            </a:endParaRPr>
          </a:p>
        </p:txBody>
      </p:sp>
      <p:sp>
        <p:nvSpPr>
          <p:cNvPr id="12294" name="Содержимое 4"/>
          <p:cNvSpPr>
            <a:spLocks/>
          </p:cNvSpPr>
          <p:nvPr/>
        </p:nvSpPr>
        <p:spPr bwMode="auto">
          <a:xfrm>
            <a:off x="251520" y="188640"/>
            <a:ext cx="835292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2800" b="1" dirty="0">
                <a:latin typeface="Arial Black" pitchFamily="34" charset="0"/>
              </a:rPr>
              <a:t>   </a:t>
            </a:r>
            <a:endParaRPr lang="ru-RU" sz="4400" b="1" dirty="0">
              <a:latin typeface="Arial Black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8" name="Рисунок 7" descr="http://festival.1september.ru/articles/102062/img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96448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dirty="0">
                <a:solidFill>
                  <a:schemeClr val="tx1"/>
                </a:solidFill>
                <a:latin typeface="Arial Black" pitchFamily="34" charset="0"/>
              </a:rPr>
              <a:t>Стр. 45-46 прочитать.</a:t>
            </a:r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0" y="6308725"/>
            <a:ext cx="91440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Arial Black" pitchFamily="34" charset="0"/>
              </a:rPr>
              <a:t>Как фараон относился к вельможам?</a:t>
            </a:r>
          </a:p>
        </p:txBody>
      </p:sp>
      <p:pic>
        <p:nvPicPr>
          <p:cNvPr id="13316" name="Picture 6" descr="5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2411413" y="836613"/>
            <a:ext cx="4098925" cy="54006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066800" y="1371600"/>
            <a:ext cx="7620000" cy="1952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/>
              <a:t>Вельможи, как и простые египтяне, были слугами фараона и должны были исполнять все его приказы.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066800"/>
            <a:ext cx="762000" cy="17851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1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!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467544" y="3429000"/>
            <a:ext cx="8382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8000"/>
                </a:solidFill>
                <a:latin typeface="Monotype Corsiva" pitchFamily="66" charset="0"/>
              </a:rPr>
              <a:t>«</a:t>
            </a:r>
            <a:r>
              <a:rPr lang="ru-RU" sz="4800" b="1" dirty="0">
                <a:solidFill>
                  <a:srgbClr val="008000"/>
                </a:solidFill>
                <a:latin typeface="Monotype Corsiva" pitchFamily="66" charset="0"/>
              </a:rPr>
              <a:t>Да поступит повелитель так, как будет ему угодно, ибо все мы дышим воздухом </a:t>
            </a:r>
          </a:p>
          <a:p>
            <a:pPr algn="ctr"/>
            <a:r>
              <a:rPr lang="ru-RU" sz="4800" b="1" dirty="0">
                <a:solidFill>
                  <a:srgbClr val="008000"/>
                </a:solidFill>
                <a:latin typeface="Monotype Corsiva" pitchFamily="66" charset="0"/>
              </a:rPr>
              <a:t>по его милости.»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990600" y="1371600"/>
            <a:ext cx="7620000" cy="113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/>
              <a:t>За службу фараон мог как щедро наградить вельможу, так и жестоко покарать.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066800"/>
            <a:ext cx="762000" cy="178510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1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!</a:t>
            </a:r>
          </a:p>
        </p:txBody>
      </p:sp>
      <p:pic>
        <p:nvPicPr>
          <p:cNvPr id="10245" name="Picture 3" descr="C:\Documents and Settings\ИОЦ\Рабочий стол\2011-08-22\Сканировать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81000" y="3352800"/>
            <a:ext cx="419893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Прямоугольник 5"/>
          <p:cNvSpPr>
            <a:spLocks noChangeArrowheads="1"/>
          </p:cNvSpPr>
          <p:nvPr/>
        </p:nvSpPr>
        <p:spPr bwMode="auto">
          <a:xfrm>
            <a:off x="228600" y="5562600"/>
            <a:ext cx="480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8000"/>
                </a:solidFill>
                <a:latin typeface="Monotype Corsiva" pitchFamily="66" charset="0"/>
              </a:rPr>
              <a:t>Наказание провинившегося</a:t>
            </a:r>
          </a:p>
        </p:txBody>
      </p:sp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971800"/>
            <a:ext cx="29019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Прямоугольник 5"/>
          <p:cNvSpPr>
            <a:spLocks noChangeArrowheads="1"/>
          </p:cNvSpPr>
          <p:nvPr/>
        </p:nvSpPr>
        <p:spPr bwMode="auto">
          <a:xfrm>
            <a:off x="4876800" y="2438400"/>
            <a:ext cx="396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8000"/>
                </a:solidFill>
                <a:latin typeface="Monotype Corsiva" pitchFamily="66" charset="0"/>
              </a:rPr>
              <a:t>Вельможа перед фараоном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39825"/>
          </a:xfrm>
        </p:spPr>
        <p:txBody>
          <a:bodyPr/>
          <a:lstStyle/>
          <a:p>
            <a:pPr algn="ctr" eaLnBrk="1" hangingPunct="1"/>
            <a:r>
              <a:rPr lang="ru-RU" sz="5400" b="1" dirty="0">
                <a:solidFill>
                  <a:schemeClr val="tx1"/>
                </a:solidFill>
              </a:rPr>
              <a:t>Задание на урок: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763000" cy="3463925"/>
          </a:xfrm>
        </p:spPr>
        <p:txBody>
          <a:bodyPr>
            <a:normAutofit fontScale="92500" lnSpcReduction="10000"/>
          </a:bodyPr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ru-RU" sz="3500" dirty="0"/>
              <a:t>	</a:t>
            </a:r>
            <a:r>
              <a:rPr lang="ru-RU" sz="4000" b="1" dirty="0"/>
              <a:t>Выяснить, чем жизнь вельможи отличалась от жизни земледельцев и ремесленников? </a:t>
            </a:r>
          </a:p>
          <a:p>
            <a:pPr marL="571500" indent="-571500" eaLnBrk="1" hangingPunct="1">
              <a:buFont typeface="Wingdings" pitchFamily="2" charset="2"/>
              <a:buNone/>
            </a:pPr>
            <a:r>
              <a:rPr lang="ru-RU" sz="4000" b="1" dirty="0"/>
              <a:t>	Почему в Египте так высоко ценили вельмож?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6381963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34400" cy="758952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sz="4900" b="1" dirty="0">
                <a:solidFill>
                  <a:schemeClr val="tx1"/>
                </a:solidFill>
              </a:rPr>
              <a:t>Игра “Да” или “Нет”.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84784"/>
            <a:ext cx="8964488" cy="5184576"/>
          </a:xfrm>
        </p:spPr>
        <p:txBody>
          <a:bodyPr>
            <a:normAutofit/>
          </a:bodyPr>
          <a:lstStyle/>
          <a:p>
            <a:pPr lvl="0"/>
            <a:r>
              <a:rPr lang="ru-RU" b="1" dirty="0"/>
              <a:t>Вельмож хоронили в гробницах.</a:t>
            </a:r>
          </a:p>
          <a:p>
            <a:pPr lvl="0"/>
            <a:r>
              <a:rPr lang="ru-RU" b="1" dirty="0"/>
              <a:t>Обед вельможи состоял из лепешки, луковицы и вяленой рыбы.</a:t>
            </a:r>
          </a:p>
          <a:p>
            <a:pPr lvl="0"/>
            <a:r>
              <a:rPr lang="ru-RU" b="1" dirty="0"/>
              <a:t>Фараон мог приказать побить вельможу палками.</a:t>
            </a:r>
          </a:p>
          <a:p>
            <a:pPr lvl="0"/>
            <a:r>
              <a:rPr lang="ru-RU" b="1" dirty="0"/>
              <a:t>Вельможа, подходя к трону фараона, вставал на камни и падал лицом вниз.</a:t>
            </a:r>
          </a:p>
          <a:p>
            <a:pPr lvl="0"/>
            <a:r>
              <a:rPr lang="ru-RU" b="1" dirty="0"/>
              <a:t>Вельможа пахал землю у себя на участке.</a:t>
            </a:r>
          </a:p>
          <a:p>
            <a:pPr lvl="0"/>
            <a:r>
              <a:rPr lang="ru-RU" b="1" dirty="0"/>
              <a:t>Вельможа носил много украшений.</a:t>
            </a:r>
          </a:p>
          <a:p>
            <a:pPr lvl="0"/>
            <a:r>
              <a:rPr lang="ru-RU" b="1" dirty="0"/>
              <a:t>Фараон считал вельмож своими слугами.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2FDCB-E644-48BB-8F7F-7ACDF22B9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</a:rPr>
              <a:t>Домашнее задание.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0BADB4-4B74-455B-BDEC-828C78B2E5C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/>
              <a:t>§</a:t>
            </a:r>
            <a:r>
              <a:rPr lang="ru-RU" sz="2800" b="1" dirty="0"/>
              <a:t> 9, пересказ. </a:t>
            </a:r>
          </a:p>
          <a:p>
            <a:r>
              <a:rPr lang="ru-RU" sz="2800" b="1" dirty="0"/>
              <a:t>Карта Древнего Египта</a:t>
            </a:r>
          </a:p>
          <a:p>
            <a:r>
              <a:rPr lang="ru-RU" sz="2800" b="1" dirty="0"/>
              <a:t>Заполнить таблицу.</a:t>
            </a:r>
          </a:p>
          <a:p>
            <a:pPr algn="ctr">
              <a:lnSpc>
                <a:spcPct val="150000"/>
              </a:lnSpc>
              <a:buNone/>
            </a:pPr>
            <a:endParaRPr lang="ru-RU" sz="1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81846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988840"/>
          <a:ext cx="8077200" cy="3757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0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Сравниваемые признаки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Земледельцы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Ремесленники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Вельможи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каких домах жили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питались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одевались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занимались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относился фараон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11604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988840"/>
          <a:ext cx="8077200" cy="3757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0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Сравниваемые признаки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Земледельцы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Ремесленники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Вельможи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каких домах жили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питались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одевались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занимались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относился фараон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Где находится Египет?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/>
              <a:t>а) в северо-восточной части Африки;</a:t>
            </a:r>
          </a:p>
          <a:p>
            <a:pPr marL="514350" indent="-514350">
              <a:buNone/>
            </a:pPr>
            <a:r>
              <a:rPr lang="ru-RU" sz="4000" b="1" dirty="0"/>
              <a:t>б) в центральной Азии;</a:t>
            </a:r>
          </a:p>
          <a:p>
            <a:pPr marL="514350" indent="-514350">
              <a:buNone/>
            </a:pPr>
            <a:r>
              <a:rPr lang="ru-RU" sz="4000" b="1" dirty="0"/>
              <a:t>в) </a:t>
            </a:r>
            <a:r>
              <a:rPr lang="ru-RU" sz="4000" b="1" dirty="0" err="1"/>
              <a:t>в</a:t>
            </a:r>
            <a:r>
              <a:rPr lang="ru-RU" sz="4000" b="1" dirty="0"/>
              <a:t> центральной Африке.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Приспособление для полива садов и огородов в Древнем Египте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/>
              <a:t>а) рельеф;</a:t>
            </a:r>
          </a:p>
          <a:p>
            <a:pPr marL="514350" indent="-514350">
              <a:buNone/>
            </a:pPr>
            <a:r>
              <a:rPr lang="ru-RU" sz="4000" b="1" dirty="0"/>
              <a:t>б) оазис;</a:t>
            </a:r>
          </a:p>
          <a:p>
            <a:pPr marL="514350" indent="-514350">
              <a:buNone/>
            </a:pPr>
            <a:r>
              <a:rPr lang="ru-RU" sz="4000" b="1" dirty="0"/>
              <a:t>в) </a:t>
            </a:r>
            <a:r>
              <a:rPr lang="ru-RU" sz="4000" b="1" dirty="0" err="1"/>
              <a:t>шадуф</a:t>
            </a:r>
            <a:r>
              <a:rPr lang="ru-RU" sz="4000" b="1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Что символизировала двойная корона египетских фараонов?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/>
              <a:t>а) объединение Южного и Северного царств;</a:t>
            </a:r>
          </a:p>
          <a:p>
            <a:pPr marL="514350" indent="-514350">
              <a:buNone/>
            </a:pPr>
            <a:r>
              <a:rPr lang="ru-RU" sz="4000" b="1" dirty="0"/>
              <a:t>б) союз богов неба и земли;</a:t>
            </a:r>
          </a:p>
          <a:p>
            <a:pPr marL="514350" indent="-514350">
              <a:buNone/>
            </a:pPr>
            <a:r>
              <a:rPr lang="ru-RU" sz="4000" b="1" dirty="0"/>
              <a:t>в) царство мертвых и царство живых.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Из чего древние египтяне изготавливали материал для письма?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/>
              <a:t>а) из шкур животных;</a:t>
            </a:r>
          </a:p>
          <a:p>
            <a:pPr marL="514350" indent="-514350">
              <a:buNone/>
            </a:pPr>
            <a:r>
              <a:rPr lang="ru-RU" sz="4000" b="1" dirty="0"/>
              <a:t>б) из пальмовых листьев;</a:t>
            </a:r>
          </a:p>
          <a:p>
            <a:pPr marL="514350" indent="-514350">
              <a:buNone/>
            </a:pPr>
            <a:r>
              <a:rPr lang="ru-RU" sz="4000" b="1" dirty="0"/>
              <a:t>в) из тростника.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Как называлась первая столица египетского государства?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b="1" dirty="0"/>
              <a:t>а) Мемфис;</a:t>
            </a:r>
          </a:p>
          <a:p>
            <a:pPr marL="514350" indent="-514350">
              <a:buNone/>
            </a:pPr>
            <a:r>
              <a:rPr lang="ru-RU" sz="4000" b="1" dirty="0"/>
              <a:t>б) Фивы;</a:t>
            </a:r>
          </a:p>
          <a:p>
            <a:pPr marL="514350" indent="-514350">
              <a:buNone/>
            </a:pPr>
            <a:r>
              <a:rPr lang="ru-RU" sz="4000" b="1" dirty="0"/>
              <a:t>в) </a:t>
            </a:r>
            <a:r>
              <a:rPr lang="ru-RU" sz="4000" b="1" dirty="0" err="1"/>
              <a:t>Атон</a:t>
            </a:r>
            <a:r>
              <a:rPr lang="ru-RU" sz="4000" b="1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Повторяем 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62736" cy="4572000"/>
          </a:xfrm>
        </p:spPr>
        <p:txBody>
          <a:bodyPr>
            <a:normAutofit/>
          </a:bodyPr>
          <a:lstStyle/>
          <a:p>
            <a:r>
              <a:rPr lang="ru-RU" sz="3200" b="1" dirty="0"/>
              <a:t>Какие занятия существовали </a:t>
            </a:r>
          </a:p>
          <a:p>
            <a:pPr>
              <a:buNone/>
            </a:pPr>
            <a:r>
              <a:rPr lang="ru-RU" sz="3200" b="1" dirty="0"/>
              <a:t>    у жителей Египта?</a:t>
            </a:r>
          </a:p>
          <a:p>
            <a:r>
              <a:rPr lang="ru-RU" sz="3200" b="1" dirty="0"/>
              <a:t>Кто управлял Египтом?</a:t>
            </a:r>
          </a:p>
          <a:p>
            <a:r>
              <a:rPr lang="ru-RU" sz="3200" b="1" dirty="0"/>
              <a:t>На какие группы делилось население Древнего Египта?</a:t>
            </a:r>
          </a:p>
          <a:p>
            <a:r>
              <a:rPr lang="ru-RU" sz="3200" b="1" dirty="0"/>
              <a:t>Лёгким ли был труд ремесленников?</a:t>
            </a:r>
          </a:p>
          <a:p>
            <a:r>
              <a:rPr lang="ru-RU" sz="3200" b="1" dirty="0"/>
              <a:t>В каких условиях жили простые египтяне?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333</TotalTime>
  <Words>689</Words>
  <Application>Microsoft Office PowerPoint</Application>
  <PresentationFormat>Экран (4:3)</PresentationFormat>
  <Paragraphs>120</Paragraphs>
  <Slides>27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Arial Black</vt:lpstr>
      <vt:lpstr>Book Antiqua</vt:lpstr>
      <vt:lpstr>Calibri</vt:lpstr>
      <vt:lpstr>Georgia</vt:lpstr>
      <vt:lpstr>Monotype Corsiva</vt:lpstr>
      <vt:lpstr>Times New Roman</vt:lpstr>
      <vt:lpstr>Wingdings</vt:lpstr>
      <vt:lpstr>Wingdings 2</vt:lpstr>
      <vt:lpstr>Официальная</vt:lpstr>
      <vt:lpstr>Страна Египет</vt:lpstr>
      <vt:lpstr>Домашнее задание.</vt:lpstr>
      <vt:lpstr>Презентация PowerPoint</vt:lpstr>
      <vt:lpstr>1. Где находится Египет?</vt:lpstr>
      <vt:lpstr>2. Приспособление для полива садов и огородов в Древнем Египте</vt:lpstr>
      <vt:lpstr>3. Что символизировала двойная корона египетских фараонов?</vt:lpstr>
      <vt:lpstr>4. Из чего древние египтяне изготавливали материал для письма?</vt:lpstr>
      <vt:lpstr>5. Как называлась первая столица египетского государства?</vt:lpstr>
      <vt:lpstr>Повторяем домашнее задание</vt:lpstr>
      <vt:lpstr>Повторяем домашнее задание</vt:lpstr>
      <vt:lpstr>Жизнь египетского вельможи</vt:lpstr>
      <vt:lpstr>Задание на урок:</vt:lpstr>
      <vt:lpstr>План урока.</vt:lpstr>
      <vt:lpstr>Презентация PowerPoint</vt:lpstr>
      <vt:lpstr>Стр. 42-43 прочитать</vt:lpstr>
      <vt:lpstr>Рельеф из гробницы вельможи Итуша. </vt:lpstr>
      <vt:lpstr>Вельможа - </vt:lpstr>
      <vt:lpstr>Гробница -</vt:lpstr>
      <vt:lpstr>Презентация PowerPoint</vt:lpstr>
      <vt:lpstr>Презентация PowerPoint</vt:lpstr>
      <vt:lpstr>Стр. 45-46 прочитать.</vt:lpstr>
      <vt:lpstr>Презентация PowerPoint</vt:lpstr>
      <vt:lpstr>Презентация PowerPoint</vt:lpstr>
      <vt:lpstr>Задание на урок:</vt:lpstr>
      <vt:lpstr> Игра “Да” или “Нет”. </vt:lpstr>
      <vt:lpstr>Домашнее задание.</vt:lpstr>
      <vt:lpstr>Презентация PowerPoint</vt:lpstr>
    </vt:vector>
  </TitlesOfParts>
  <Company>HOME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египетского вельможи</dc:title>
  <dc:creator>Татьяна</dc:creator>
  <cp:lastModifiedBy>mayya.yakupova@gmail.com</cp:lastModifiedBy>
  <cp:revision>31</cp:revision>
  <dcterms:created xsi:type="dcterms:W3CDTF">2009-10-18T15:11:32Z</dcterms:created>
  <dcterms:modified xsi:type="dcterms:W3CDTF">2023-10-02T08:41:06Z</dcterms:modified>
</cp:coreProperties>
</file>