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8"/>
  </p:notesMasterIdLst>
  <p:sldIdLst>
    <p:sldId id="256" r:id="rId2"/>
    <p:sldId id="257" r:id="rId3"/>
    <p:sldId id="258" r:id="rId4"/>
    <p:sldId id="267" r:id="rId5"/>
    <p:sldId id="266" r:id="rId6"/>
    <p:sldId id="268" r:id="rId7"/>
    <p:sldId id="272" r:id="rId8"/>
    <p:sldId id="271" r:id="rId9"/>
    <p:sldId id="277" r:id="rId10"/>
    <p:sldId id="276" r:id="rId11"/>
    <p:sldId id="275" r:id="rId12"/>
    <p:sldId id="274" r:id="rId13"/>
    <p:sldId id="273" r:id="rId14"/>
    <p:sldId id="280" r:id="rId15"/>
    <p:sldId id="279" r:id="rId16"/>
    <p:sldId id="278" r:id="rId17"/>
    <p:sldId id="283" r:id="rId18"/>
    <p:sldId id="282" r:id="rId19"/>
    <p:sldId id="259" r:id="rId20"/>
    <p:sldId id="260" r:id="rId21"/>
    <p:sldId id="291" r:id="rId22"/>
    <p:sldId id="290" r:id="rId23"/>
    <p:sldId id="289" r:id="rId24"/>
    <p:sldId id="288" r:id="rId25"/>
    <p:sldId id="287" r:id="rId26"/>
    <p:sldId id="285" r:id="rId27"/>
    <p:sldId id="286" r:id="rId28"/>
    <p:sldId id="284" r:id="rId29"/>
    <p:sldId id="294" r:id="rId30"/>
    <p:sldId id="293" r:id="rId31"/>
    <p:sldId id="292" r:id="rId32"/>
    <p:sldId id="296" r:id="rId33"/>
    <p:sldId id="297" r:id="rId34"/>
    <p:sldId id="295" r:id="rId35"/>
    <p:sldId id="301" r:id="rId36"/>
    <p:sldId id="300" r:id="rId37"/>
    <p:sldId id="304" r:id="rId38"/>
    <p:sldId id="303" r:id="rId39"/>
    <p:sldId id="302" r:id="rId40"/>
    <p:sldId id="308" r:id="rId41"/>
    <p:sldId id="299" r:id="rId42"/>
    <p:sldId id="306" r:id="rId43"/>
    <p:sldId id="305" r:id="rId44"/>
    <p:sldId id="311" r:id="rId45"/>
    <p:sldId id="312" r:id="rId46"/>
    <p:sldId id="310" r:id="rId47"/>
    <p:sldId id="309" r:id="rId48"/>
    <p:sldId id="261" r:id="rId49"/>
    <p:sldId id="313" r:id="rId50"/>
    <p:sldId id="316" r:id="rId51"/>
    <p:sldId id="320" r:id="rId52"/>
    <p:sldId id="319" r:id="rId53"/>
    <p:sldId id="318" r:id="rId54"/>
    <p:sldId id="317" r:id="rId55"/>
    <p:sldId id="324" r:id="rId56"/>
    <p:sldId id="325" r:id="rId57"/>
    <p:sldId id="323" r:id="rId58"/>
    <p:sldId id="322" r:id="rId59"/>
    <p:sldId id="326" r:id="rId60"/>
    <p:sldId id="328" r:id="rId61"/>
    <p:sldId id="327" r:id="rId62"/>
    <p:sldId id="315" r:id="rId63"/>
    <p:sldId id="314" r:id="rId64"/>
    <p:sldId id="269" r:id="rId65"/>
    <p:sldId id="321" r:id="rId66"/>
    <p:sldId id="270" r:id="rId67"/>
    <p:sldId id="335" r:id="rId68"/>
    <p:sldId id="334" r:id="rId69"/>
    <p:sldId id="333" r:id="rId70"/>
    <p:sldId id="332" r:id="rId71"/>
    <p:sldId id="331" r:id="rId72"/>
    <p:sldId id="330" r:id="rId73"/>
    <p:sldId id="337" r:id="rId74"/>
    <p:sldId id="338" r:id="rId75"/>
    <p:sldId id="336" r:id="rId76"/>
    <p:sldId id="329" r:id="rId7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D7EE31-1234-4E58-8F5C-E0097EBEE96D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1682EA-3D67-4904-84B0-41B5C2E5A9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192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5EAB1-5AE9-4C35-B100-5AE6C51CBDD4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AC3E-41B8-470C-AD08-4288F239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196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5EAB1-5AE9-4C35-B100-5AE6C51CBDD4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AC3E-41B8-470C-AD08-4288F239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299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5EAB1-5AE9-4C35-B100-5AE6C51CBDD4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AC3E-41B8-470C-AD08-4288F239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541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5EAB1-5AE9-4C35-B100-5AE6C51CBDD4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AC3E-41B8-470C-AD08-4288F239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083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5EAB1-5AE9-4C35-B100-5AE6C51CBDD4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AC3E-41B8-470C-AD08-4288F239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268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5EAB1-5AE9-4C35-B100-5AE6C51CBDD4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AC3E-41B8-470C-AD08-4288F239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687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5EAB1-5AE9-4C35-B100-5AE6C51CBDD4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AC3E-41B8-470C-AD08-4288F239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645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5EAB1-5AE9-4C35-B100-5AE6C51CBDD4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AC3E-41B8-470C-AD08-4288F239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395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5EAB1-5AE9-4C35-B100-5AE6C51CBDD4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AC3E-41B8-470C-AD08-4288F239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012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5EAB1-5AE9-4C35-B100-5AE6C51CBDD4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AC3E-41B8-470C-AD08-4288F239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711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5EAB1-5AE9-4C35-B100-5AE6C51CBDD4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AC3E-41B8-470C-AD08-4288F239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02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5EAB1-5AE9-4C35-B100-5AE6C51CBDD4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BAC3E-41B8-470C-AD08-4288F239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207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f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f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fi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fi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fi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fif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f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«Секретарь-администратор»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Программа профессионального обучения</a:t>
            </a:r>
            <a:br>
              <a:rPr lang="ru-RU" dirty="0"/>
            </a:br>
            <a:r>
              <a:rPr lang="ru-RU" dirty="0"/>
              <a:t>для обучающихся 10 классов</a:t>
            </a:r>
          </a:p>
        </p:txBody>
      </p:sp>
    </p:spTree>
    <p:extLst>
      <p:ext uri="{BB962C8B-B14F-4D97-AF65-F5344CB8AC3E}">
        <p14:creationId xmlns:p14="http://schemas.microsoft.com/office/powerpoint/2010/main" val="346364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По содержанию: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1) </a:t>
            </a:r>
            <a:r>
              <a:rPr lang="ru-RU" b="1" dirty="0"/>
              <a:t>материальное</a:t>
            </a:r>
            <a:r>
              <a:rPr lang="ru-RU" dirty="0"/>
              <a:t> – обмен предметами и продуктами деятельности, которые служат средством удовлетворения их актуальных потребностей;</a:t>
            </a:r>
          </a:p>
          <a:p>
            <a:pPr marL="0" indent="0">
              <a:buNone/>
            </a:pPr>
            <a:r>
              <a:rPr lang="ru-RU" dirty="0"/>
              <a:t>2) </a:t>
            </a:r>
            <a:r>
              <a:rPr lang="ru-RU" b="1" dirty="0"/>
              <a:t>когнитивное</a:t>
            </a:r>
            <a:r>
              <a:rPr lang="ru-RU" dirty="0"/>
              <a:t> – передача информации, расширяющей кругозор совершенствующей и развивающей способности;</a:t>
            </a:r>
          </a:p>
          <a:p>
            <a:pPr marL="0" indent="0">
              <a:buNone/>
            </a:pPr>
            <a:r>
              <a:rPr lang="ru-RU" dirty="0"/>
              <a:t>3) </a:t>
            </a:r>
            <a:r>
              <a:rPr lang="ru-RU" b="1" dirty="0"/>
              <a:t>кондиционное</a:t>
            </a:r>
            <a:r>
              <a:rPr lang="ru-RU" dirty="0"/>
              <a:t> – обмен психическими или физиологическими состояниями, оказание влияния друг на друга, </a:t>
            </a:r>
            <a:r>
              <a:rPr lang="ru-RU" dirty="0" err="1"/>
              <a:t>расчитаное</a:t>
            </a:r>
            <a:r>
              <a:rPr lang="ru-RU" dirty="0"/>
              <a:t> на то, чтобы привести человека в определённое физическое или психическое состояние;</a:t>
            </a:r>
          </a:p>
          <a:p>
            <a:pPr marL="0" indent="0">
              <a:buNone/>
            </a:pPr>
            <a:r>
              <a:rPr lang="ru-RU" dirty="0"/>
              <a:t>4) </a:t>
            </a:r>
            <a:r>
              <a:rPr lang="ru-RU" b="1" dirty="0"/>
              <a:t>деятельностное </a:t>
            </a:r>
            <a:r>
              <a:rPr lang="ru-RU" dirty="0"/>
              <a:t>– обмен действиями, операциями, умениями, навыками;</a:t>
            </a:r>
          </a:p>
          <a:p>
            <a:pPr marL="0" indent="0">
              <a:buNone/>
            </a:pPr>
            <a:r>
              <a:rPr lang="ru-RU" dirty="0"/>
              <a:t>5) </a:t>
            </a:r>
            <a:r>
              <a:rPr lang="ru-RU" b="1" dirty="0"/>
              <a:t>мотивационное общение </a:t>
            </a:r>
            <a:r>
              <a:rPr lang="ru-RU" dirty="0"/>
              <a:t>состоит в передаче друг другу определенных побуждений, установок или готовности к действиям в определённом направлении.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001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По опосредованности: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1) </a:t>
            </a:r>
            <a:r>
              <a:rPr lang="ru-RU" b="1" dirty="0"/>
              <a:t>непосредственное общение </a:t>
            </a:r>
            <a:r>
              <a:rPr lang="ru-RU" dirty="0"/>
              <a:t>– происходит с помощью естественных органов, данных живому существу природой: руки, голова, туловище, голосовые связки и т.п.;</a:t>
            </a:r>
          </a:p>
          <a:p>
            <a:pPr marL="0" indent="0">
              <a:buNone/>
            </a:pPr>
            <a:r>
              <a:rPr lang="ru-RU" dirty="0"/>
              <a:t>2) </a:t>
            </a:r>
            <a:r>
              <a:rPr lang="ru-RU" b="1" dirty="0"/>
              <a:t>опосредствованное общение </a:t>
            </a:r>
            <a:r>
              <a:rPr lang="ru-RU" dirty="0"/>
              <a:t>– связано с использованием специальных средств и орудий для организации общения и обмена информацией (природных (палка, брошенный камень, след на земле и т.д.) или культурных предметов (знаковые системы, записи символов на различных носителях, печать, радио, телевидение и .т.п.);</a:t>
            </a:r>
          </a:p>
          <a:p>
            <a:pPr marL="0" indent="0">
              <a:buNone/>
            </a:pPr>
            <a:r>
              <a:rPr lang="ru-RU" dirty="0"/>
              <a:t>3) </a:t>
            </a:r>
            <a:r>
              <a:rPr lang="ru-RU" b="1" dirty="0"/>
              <a:t>прямое общение </a:t>
            </a:r>
            <a:r>
              <a:rPr lang="ru-RU" dirty="0"/>
              <a:t>строиться на основе личных контактов и непосредственного восприятия друг другом общающихся людей в самом акте общения (например, телесные контакты, беседы людей друг с другом и т.д.);</a:t>
            </a:r>
          </a:p>
          <a:p>
            <a:pPr marL="0" indent="0">
              <a:buNone/>
            </a:pPr>
            <a:r>
              <a:rPr lang="ru-RU" dirty="0"/>
              <a:t>4) </a:t>
            </a:r>
            <a:r>
              <a:rPr lang="ru-RU" b="1" dirty="0"/>
              <a:t>косвенное общение </a:t>
            </a:r>
            <a:r>
              <a:rPr lang="ru-RU" dirty="0"/>
              <a:t>происходит через посредников, которыми могут быть другие люди (например, переговоры между конфликтующими сторонами на межгосударственном, межнациональном, групповом, семейном уровнях).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795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Другие виды общения: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1) </a:t>
            </a:r>
            <a:r>
              <a:rPr lang="ru-RU" b="1" dirty="0"/>
              <a:t>деловое общение </a:t>
            </a:r>
            <a:r>
              <a:rPr lang="ru-RU" dirty="0"/>
              <a:t>– общение, целью которого является достижение какого-либо чёткого соглашения или договорённости;</a:t>
            </a:r>
          </a:p>
          <a:p>
            <a:pPr marL="0" indent="0">
              <a:buNone/>
            </a:pPr>
            <a:r>
              <a:rPr lang="ru-RU" dirty="0"/>
              <a:t>2) </a:t>
            </a:r>
            <a:r>
              <a:rPr lang="ru-RU" b="1" dirty="0"/>
              <a:t>воспитательное общение </a:t>
            </a:r>
            <a:r>
              <a:rPr lang="ru-RU" dirty="0"/>
              <a:t>– предполагает целенаправленное воздействие одного участника на другого с достаточно чётким представлением желаемого результата;</a:t>
            </a:r>
          </a:p>
          <a:p>
            <a:pPr marL="0" indent="0">
              <a:buNone/>
            </a:pPr>
            <a:r>
              <a:rPr lang="ru-RU" dirty="0"/>
              <a:t>3) </a:t>
            </a:r>
            <a:r>
              <a:rPr lang="ru-RU" b="1" dirty="0"/>
              <a:t>диагностическое общение </a:t>
            </a:r>
            <a:r>
              <a:rPr lang="ru-RU" dirty="0"/>
              <a:t>– общение, целью которого является формулировка определённого представления о собеседнике или получение от него какой-либо информации (таково общение врача с пациентом и т.п.);</a:t>
            </a:r>
          </a:p>
          <a:p>
            <a:pPr marL="0" indent="0">
              <a:buNone/>
            </a:pPr>
            <a:r>
              <a:rPr lang="ru-RU" dirty="0"/>
              <a:t>4) </a:t>
            </a:r>
            <a:r>
              <a:rPr lang="ru-RU" b="1" dirty="0"/>
              <a:t>интимно-личностное общение </a:t>
            </a:r>
            <a:r>
              <a:rPr lang="ru-RU" dirty="0"/>
              <a:t>возможно при заинтересованности партнёров в установлении и поддержании доверительного и глубокого контакта, возникает между близкими людьми и в значительной степени является результатом предшествующих взаимоотношений.</a:t>
            </a:r>
          </a:p>
        </p:txBody>
      </p:sp>
    </p:spTree>
    <p:extLst>
      <p:ext uri="{BB962C8B-B14F-4D97-AF65-F5344CB8AC3E}">
        <p14:creationId xmlns:p14="http://schemas.microsoft.com/office/powerpoint/2010/main" val="246362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Функции общения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0" y="1767840"/>
            <a:ext cx="5715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6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BEE077C1-34FA-40A3-8952-3BDE05865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253389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Выступая мощным потребителем энергии человека, общение вместе с тем является бесценным биостимулятором его жизнедеятельности и духовных устремлений. </a:t>
            </a:r>
          </a:p>
          <a:p>
            <a:pPr marL="0" indent="0">
              <a:buNone/>
            </a:pPr>
            <a:r>
              <a:rPr lang="ru-RU" sz="3600" dirty="0"/>
              <a:t>В соответствии с этим выделяются аффективно-коммуникативная, информационно-коммуникативная и регуляционно-коммуникативная функция общения.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177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Аффективно-коммуникативная функция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406775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/>
              <a:t>В основе </a:t>
            </a:r>
            <a:r>
              <a:rPr lang="ru-RU" dirty="0" smtClean="0"/>
              <a:t>этой </a:t>
            </a:r>
            <a:r>
              <a:rPr lang="ru-RU" dirty="0"/>
              <a:t>функции лежит восприятие и понимание другого человека, партнера по общению, связана с регуляцией эмоциональной сферы человека, поскольку общение является важнейшей детерминантой эмоциональных состояний человека.</a:t>
            </a:r>
          </a:p>
          <a:p>
            <a:pPr marL="0" indent="0">
              <a:buNone/>
            </a:pPr>
            <a:r>
              <a:rPr lang="ru-RU" dirty="0"/>
              <a:t>Весь спектр специфически человеческих эмоций возникает и развивается в условиях общения людей – происходит либо сближение эмоциональных состояний, либо их поляризация, взаимное усиление или ослабление.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828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Информационно-коммуникативная функция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57693"/>
            <a:ext cx="10515600" cy="3141028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/>
              <a:t>Даная функция заключается в любом виде обмена информацией между взаимодействующими индивидами. Обмен информации в человеческом общении имеет свою специфику:</a:t>
            </a:r>
          </a:p>
          <a:p>
            <a:pPr lvl="0"/>
            <a:r>
              <a:rPr lang="ru-RU" dirty="0"/>
              <a:t>во-первых, обмен информацией осуществляется между двумя индивидами, каждый из которых является активным субъектом;</a:t>
            </a:r>
          </a:p>
          <a:p>
            <a:pPr lvl="0"/>
            <a:r>
              <a:rPr lang="ru-RU" dirty="0"/>
              <a:t>во-вторых, обмен информацией обязательно предполагает взаимодействие мыслей, чувств и поведения партнёров. </a:t>
            </a:r>
          </a:p>
        </p:txBody>
      </p:sp>
    </p:spTree>
    <p:extLst>
      <p:ext uri="{BB962C8B-B14F-4D97-AF65-F5344CB8AC3E}">
        <p14:creationId xmlns:p14="http://schemas.microsoft.com/office/powerpoint/2010/main" val="123676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Регуляционно-коммуникативная (интерактивная) функция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878455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/>
              <a:t>Такая функция общения заключается в регуляции поведения и непосредственной организации совместной деятельности людей в процессе их взаимодействия. В этом процессе человек может воздействовать на мотивы, цели, программы, принятие решений, на выполнение и контроль действий, то есть на все составляющие деятельности своего партнёра, включая взаимную стимуляцию и коррекцию поведения.</a:t>
            </a:r>
          </a:p>
        </p:txBody>
      </p:sp>
    </p:spTree>
    <p:extLst>
      <p:ext uri="{BB962C8B-B14F-4D97-AF65-F5344CB8AC3E}">
        <p14:creationId xmlns:p14="http://schemas.microsoft.com/office/powerpoint/2010/main" val="189176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65785"/>
            <a:ext cx="10515600" cy="3498215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/>
              <a:t>Роль и интенсивность общения в современном обществе возрастают: постоянно увеличивается число людей, занятых в профессиональной деятельности, связанной с общением. </a:t>
            </a:r>
          </a:p>
          <a:p>
            <a:pPr marL="0" indent="0">
              <a:buNone/>
            </a:pPr>
            <a:r>
              <a:rPr lang="ru-RU" dirty="0"/>
              <a:t>В свое время прагматичный Джон Рокфеллер, хорошо понимая значение общения для деловой деятельности, говорил: </a:t>
            </a:r>
            <a:r>
              <a:rPr lang="ru-RU" i="1" dirty="0"/>
              <a:t>«Умение общаться с людьми такой же покупаемый за деньги товар, как сахар или кофе. И я готов платить за это умение больше, чем за какой-либо другой товар в этом мире»</a:t>
            </a:r>
            <a:r>
              <a:rPr lang="ru-RU" dirty="0"/>
              <a:t>.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7203" y="4221480"/>
            <a:ext cx="2552020" cy="2552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28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490" y="2766218"/>
            <a:ext cx="11463020" cy="1325563"/>
          </a:xfrm>
        </p:spPr>
        <p:txBody>
          <a:bodyPr>
            <a:normAutofit/>
          </a:bodyPr>
          <a:lstStyle/>
          <a:p>
            <a:r>
              <a:rPr lang="ru-RU" sz="3600" dirty="0"/>
              <a:t>Тема 2. Взаимодействие с руководителем и посетителями</a:t>
            </a:r>
          </a:p>
        </p:txBody>
      </p:sp>
    </p:spTree>
    <p:extLst>
      <p:ext uri="{BB962C8B-B14F-4D97-AF65-F5344CB8AC3E}">
        <p14:creationId xmlns:p14="http://schemas.microsoft.com/office/powerpoint/2010/main" val="37507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Раздел 1. Психологические особенности работы секретаря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9901" y="3192904"/>
            <a:ext cx="11892197" cy="103432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Тема 1. Общение в системе межличностных отношений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603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48092"/>
            <a:ext cx="10515600" cy="4361815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У секретаря особое положение в компании, он фактически, первый человек после руководителя – его правая рука. </a:t>
            </a:r>
          </a:p>
          <a:p>
            <a:pPr marL="0" indent="0" algn="ctr">
              <a:buNone/>
            </a:pPr>
            <a:r>
              <a:rPr lang="ru-RU" sz="3200" dirty="0"/>
              <a:t>Он проводник решений руководителя и посредник во взаимоотношениях между сотрудниками компании и посетителями. </a:t>
            </a:r>
          </a:p>
          <a:p>
            <a:pPr marL="0" indent="0" algn="ctr">
              <a:buNone/>
            </a:pPr>
            <a:r>
              <a:rPr lang="ru-RU" sz="3200" dirty="0"/>
              <a:t>У секретаря по призванию не возникает проблем в общении с руководителем, сотрудниками, клиентами. Всегда улавливая настроение и атмосферу в офисе, он подбирает соответствующий тон.</a:t>
            </a:r>
          </a:p>
        </p:txBody>
      </p:sp>
    </p:spTree>
    <p:extLst>
      <p:ext uri="{BB962C8B-B14F-4D97-AF65-F5344CB8AC3E}">
        <p14:creationId xmlns:p14="http://schemas.microsoft.com/office/powerpoint/2010/main" val="325571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E08AB5CA-60CA-4C80-ADF7-E15437820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304" y="946705"/>
            <a:ext cx="11069320" cy="3163741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500" dirty="0"/>
              <a:t>Поступая на работу, мы соглашаемся на определенную роль – роль подчинённого. </a:t>
            </a:r>
          </a:p>
          <a:p>
            <a:pPr marL="0" indent="0" algn="ctr">
              <a:buNone/>
            </a:pPr>
            <a:r>
              <a:rPr lang="ru-RU" sz="2500" dirty="0"/>
              <a:t>Суть отношений «руководитель – подчиненный», еще три века тому назад очень четко определил Петр Великий в своем указе, гласившем: </a:t>
            </a:r>
            <a:r>
              <a:rPr lang="ru-RU" sz="2500" i="1" dirty="0"/>
              <a:t>«Подчиненный перед начальством должен иметь вид лихой и придурковатый, дабы разумением своим не смущать начальство». </a:t>
            </a:r>
          </a:p>
          <a:p>
            <a:pPr marL="0" indent="0" algn="ctr">
              <a:buNone/>
            </a:pPr>
            <a:r>
              <a:rPr lang="ru-RU" sz="2500" dirty="0"/>
              <a:t>Общая тенденция сегодняшнего дня такова: отношения руководителя и секретаря становятся равноправными, демократичными</a:t>
            </a:r>
            <a:r>
              <a:rPr lang="ru-RU" sz="2500" dirty="0" smtClean="0"/>
              <a:t>.</a:t>
            </a:r>
            <a:endParaRPr lang="ru-RU" sz="25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063" y="4110446"/>
            <a:ext cx="2595561" cy="2595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93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5191019F-0DB9-49CE-9974-7BC3DEE94D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000" y="626744"/>
            <a:ext cx="11252200" cy="4392296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Профессиональной чертой секретаря является его преданность своему руководителю. Большинство современных руководителей мечтают о секретаре старой закалки, имея в виду их безграничную преданность и надежность. </a:t>
            </a:r>
          </a:p>
          <a:p>
            <a:pPr marL="0" indent="0" algn="ctr">
              <a:buNone/>
            </a:pPr>
            <a:r>
              <a:rPr lang="ru-RU" sz="3200" dirty="0"/>
              <a:t>Секретарь – это доверенное лицо руководителя! </a:t>
            </a:r>
          </a:p>
          <a:p>
            <a:pPr marL="0" indent="0" algn="ctr">
              <a:buNone/>
            </a:pPr>
            <a:r>
              <a:rPr lang="ru-RU" sz="3200" dirty="0"/>
              <a:t>Ни словом, ни жестом секретарь не имеет права показать посторонним, что он в курсе личных проблем руководителя. Секретарю необходимо  снисходительно относиться к слабостям своего начальника. </a:t>
            </a:r>
          </a:p>
        </p:txBody>
      </p:sp>
    </p:spTree>
    <p:extLst>
      <p:ext uri="{BB962C8B-B14F-4D97-AF65-F5344CB8AC3E}">
        <p14:creationId xmlns:p14="http://schemas.microsoft.com/office/powerpoint/2010/main" val="283290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DFB08844-3732-4CD1-B456-8AF4C0D54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3505"/>
            <a:ext cx="10515600" cy="2830989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200" dirty="0"/>
              <a:t>Профессиональный секретарь должен уметь дипломатично ограждать своего руководителя от нежелательных встреч и разговоров. </a:t>
            </a:r>
          </a:p>
          <a:p>
            <a:pPr marL="0" indent="0" algn="ctr">
              <a:buNone/>
            </a:pPr>
            <a:r>
              <a:rPr lang="ru-RU" sz="3200" dirty="0"/>
              <a:t>Например, он опоздал или не пришел на важные для компании переговоры, Вы должны придумать что-то убедительное, чтобы не представлять своего руководителя в невыгодном свете</a:t>
            </a:r>
          </a:p>
        </p:txBody>
      </p:sp>
    </p:spTree>
    <p:extLst>
      <p:ext uri="{BB962C8B-B14F-4D97-AF65-F5344CB8AC3E}">
        <p14:creationId xmlns:p14="http://schemas.microsoft.com/office/powerpoint/2010/main" val="417395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2326836F-EB46-4129-BB4F-CE77DA3B06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0705"/>
            <a:ext cx="10515600" cy="4456589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3600" dirty="0"/>
              <a:t>Даже самый замечательный руководитель бывает в плохом настроении, может сорваться, накричать, но не всегда это реакция на непосредственный промах секретаря. </a:t>
            </a:r>
          </a:p>
          <a:p>
            <a:pPr marL="0" indent="0" algn="ctr">
              <a:buNone/>
            </a:pPr>
            <a:r>
              <a:rPr lang="ru-RU" sz="3600" dirty="0"/>
              <a:t>Умение психологически ограждать от негативных выпадов, незаслуженных обвинений – это необходимое профессиональное качество секретаря. </a:t>
            </a:r>
          </a:p>
          <a:p>
            <a:pPr marL="0" indent="0" algn="ctr">
              <a:buNone/>
            </a:pPr>
            <a:r>
              <a:rPr lang="ru-RU" sz="3600" dirty="0"/>
              <a:t>Это нужно выработать, секретарь должен уметь держать удар!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17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000" y="681037"/>
            <a:ext cx="11714480" cy="9556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/>
              <a:t>Установление хороших отношений с руководителем необходимо. Для этого следует изучить его характер: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6355" y="1507172"/>
            <a:ext cx="10515600" cy="2258695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b="1" dirty="0"/>
              <a:t>1.Руководитель, который кричит,</a:t>
            </a:r>
            <a:r>
              <a:rPr lang="ru-RU" sz="3200" dirty="0"/>
              <a:t> иногда даже не стесняясь в выражениях. Он, как правило, остывает также быстро, как и распыляется. </a:t>
            </a:r>
          </a:p>
          <a:p>
            <a:pPr marL="0" indent="0">
              <a:buNone/>
            </a:pPr>
            <a:r>
              <a:rPr lang="ru-RU" sz="3200" dirty="0"/>
              <a:t>С ним нельзя переходить на его тон, надо отвечать спокойно.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474" y="3852953"/>
            <a:ext cx="4086497" cy="2861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30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5628" y="401342"/>
            <a:ext cx="10515600" cy="3491389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dirty="0"/>
              <a:t>2.Руководитель, который всегда спокоен и со всем соглашается, </a:t>
            </a:r>
            <a:r>
              <a:rPr lang="ru-RU" sz="3600" dirty="0"/>
              <a:t>не лучший тип руководителя. </a:t>
            </a:r>
          </a:p>
          <a:p>
            <a:pPr marL="0" indent="0">
              <a:buNone/>
            </a:pPr>
            <a:r>
              <a:rPr lang="ru-RU" sz="3600" dirty="0"/>
              <a:t>В ответ на просьбы секретаря, не последует отказ, но это не значит, что человек получит желаемое.</a:t>
            </a:r>
          </a:p>
          <a:p>
            <a:pPr marL="0" indent="0">
              <a:buNone/>
            </a:pPr>
            <a:r>
              <a:rPr lang="ru-RU" sz="3600" dirty="0"/>
              <a:t> Чтобы руководитель не забыл о своем обещании, необходимо задавать вопросы, исключающие односложный ответ: «да» или «нет»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045" y="3892731"/>
            <a:ext cx="4219749" cy="281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69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21513"/>
            <a:ext cx="10515600" cy="4351338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/>
              <a:t>3. Энергичные и «псевдоэнергичные» руководители </a:t>
            </a:r>
            <a:r>
              <a:rPr lang="ru-RU" sz="3200" dirty="0"/>
              <a:t>дают несколько заданий одновременно, иногда противоречащих друг другу. </a:t>
            </a:r>
          </a:p>
          <a:p>
            <a:pPr marL="0" indent="0">
              <a:buNone/>
            </a:pPr>
            <a:r>
              <a:rPr lang="ru-RU" sz="3200" dirty="0"/>
              <a:t>Они могут потребовать выполнения поручения, которые забыли дать, а на вопрос секретаря: «Когда надо выполнить ту или иную работу?», могут ответить: «Вчера». </a:t>
            </a:r>
          </a:p>
          <a:p>
            <a:pPr marL="0" indent="0">
              <a:buNone/>
            </a:pPr>
            <a:r>
              <a:rPr lang="ru-RU" sz="3200" dirty="0"/>
              <a:t>Приспособиться к такой манере можно следующим образом: записывать время получения задания и срок его исполнения в присутствии руководителя.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730" y="4226051"/>
            <a:ext cx="3408589" cy="227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35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" y="365125"/>
            <a:ext cx="11907520" cy="1325563"/>
          </a:xfrm>
        </p:spPr>
        <p:txBody>
          <a:bodyPr>
            <a:normAutofit/>
          </a:bodyPr>
          <a:lstStyle/>
          <a:p>
            <a:r>
              <a:rPr lang="ru-RU" sz="3800" b="1" dirty="0"/>
              <a:t>Для поддержания деловых отношений, соблюдайте следующие правила: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/>
          </a:bodyPr>
          <a:lstStyle/>
          <a:p>
            <a:pPr lvl="0"/>
            <a:r>
              <a:rPr lang="ru-RU" dirty="0"/>
              <a:t>Поймите и примите стиль управления вашего руководителя, безусловно!</a:t>
            </a:r>
          </a:p>
          <a:p>
            <a:pPr lvl="0"/>
            <a:r>
              <a:rPr lang="ru-RU" dirty="0"/>
              <a:t>Сделайте все возможное, чтобы оправдать его ожидания.</a:t>
            </a:r>
          </a:p>
          <a:p>
            <a:pPr lvl="0"/>
            <a:r>
              <a:rPr lang="ru-RU" dirty="0"/>
              <a:t>Отчитывайтесь об удачно сделанной работе.</a:t>
            </a:r>
          </a:p>
          <a:p>
            <a:pPr lvl="0"/>
            <a:r>
              <a:rPr lang="ru-RU" dirty="0"/>
              <a:t>Хвалите профессиональные достижения руководителя.</a:t>
            </a:r>
          </a:p>
          <a:p>
            <a:pPr lvl="0"/>
            <a:r>
              <a:rPr lang="ru-RU" dirty="0"/>
              <a:t>Контролируйте свои эмоции и переживания.</a:t>
            </a:r>
          </a:p>
          <a:p>
            <a:pPr lvl="0"/>
            <a:r>
              <a:rPr lang="ru-RU" dirty="0"/>
              <a:t>Информируйте руководителя о делах и событиях в вашей компании.</a:t>
            </a:r>
          </a:p>
          <a:p>
            <a:pPr lvl="0"/>
            <a:r>
              <a:rPr lang="ru-RU" dirty="0"/>
              <a:t>Проявляйте инициативу.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972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Взаимодействие с посетителями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74135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dirty="0"/>
              <a:t>Независимо от того, кто придет в офис: гость, клиент или партнер – одна из главных потребностей любого посетителя, чтобы он знал, что его ждут. </a:t>
            </a:r>
          </a:p>
          <a:p>
            <a:pPr marL="0" indent="0">
              <a:buNone/>
            </a:pPr>
            <a:r>
              <a:rPr lang="ru-RU" sz="3200" dirty="0"/>
              <a:t>Чтобы удовлетворить эту потребность, а также свести к минимуму возможные накладки от недостатка информации, необходимо заранее занести в специальный журнал предварительные сведения об ожидаемых посетителях: имя, фамилию, должность, название компании, с кем назначена встреча и на какое время.</a:t>
            </a:r>
          </a:p>
        </p:txBody>
      </p:sp>
    </p:spTree>
    <p:extLst>
      <p:ext uri="{BB962C8B-B14F-4D97-AF65-F5344CB8AC3E}">
        <p14:creationId xmlns:p14="http://schemas.microsoft.com/office/powerpoint/2010/main" val="333293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291067" y="2220892"/>
            <a:ext cx="7749915" cy="194872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490651" y="2264229"/>
            <a:ext cx="755033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Общение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48876" y="305252"/>
            <a:ext cx="87956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3800" b="1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650000" y="1506015"/>
            <a:ext cx="879566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?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66023" y="305026"/>
            <a:ext cx="1192719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3800" b="1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71386" y="4130857"/>
            <a:ext cx="879566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600" b="1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651626" y="4126277"/>
            <a:ext cx="879566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648860" y="4324560"/>
            <a:ext cx="879566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?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040981" y="3932145"/>
            <a:ext cx="1837509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600" b="1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?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32019" y="2618738"/>
            <a:ext cx="879566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?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788762" y="391411"/>
            <a:ext cx="87956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?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8763558" y="546580"/>
            <a:ext cx="87956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7359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6420" y="1735772"/>
            <a:ext cx="11059160" cy="3720148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dirty="0"/>
              <a:t>Второй важный момент – место проведения встречи. </a:t>
            </a:r>
          </a:p>
          <a:p>
            <a:pPr marL="0" indent="0">
              <a:buNone/>
            </a:pPr>
            <a:r>
              <a:rPr lang="ru-RU" sz="3600" dirty="0"/>
              <a:t>Секретарю нужно подготовить помещение, достаточное количество стульев, необходимое оборудование, размножить информационные материалы. </a:t>
            </a:r>
          </a:p>
          <a:p>
            <a:pPr marL="0" indent="0">
              <a:buNone/>
            </a:pPr>
            <a:r>
              <a:rPr lang="ru-RU" sz="3600" dirty="0"/>
              <a:t>Чем выше статус встречи, тем серьезнее и тщательнее должна быть подготовка к ней.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33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80377"/>
            <a:ext cx="10515600" cy="999807"/>
          </a:xfrm>
        </p:spPr>
        <p:txBody>
          <a:bodyPr>
            <a:normAutofit/>
          </a:bodyPr>
          <a:lstStyle/>
          <a:p>
            <a:r>
              <a:rPr lang="ru-RU" sz="4200" b="1" dirty="0"/>
              <a:t>Встреча посетителя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80184"/>
            <a:ext cx="10515600" cy="4686935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/>
              <a:t>Чтобы показать посетителю, что его ждали, и одновременно произвести благоприятное первое впечатление, используется следующая стратегия:</a:t>
            </a:r>
          </a:p>
          <a:p>
            <a:pPr lvl="0"/>
            <a:r>
              <a:rPr lang="ru-RU" sz="2400" dirty="0"/>
              <a:t>Обратите внимание на посетителя сразу, как только он вошел;</a:t>
            </a:r>
          </a:p>
          <a:p>
            <a:pPr lvl="0"/>
            <a:r>
              <a:rPr lang="ru-RU" sz="2400" dirty="0"/>
              <a:t>Отложите все дела;</a:t>
            </a:r>
          </a:p>
          <a:p>
            <a:pPr lvl="0"/>
            <a:r>
              <a:rPr lang="ru-RU" sz="2400" dirty="0"/>
              <a:t>Улыбнитесь;</a:t>
            </a:r>
          </a:p>
          <a:p>
            <a:pPr lvl="0"/>
            <a:r>
              <a:rPr lang="ru-RU" sz="2400" dirty="0"/>
              <a:t>Поздоровайтесь;</a:t>
            </a:r>
          </a:p>
          <a:p>
            <a:pPr lvl="0"/>
            <a:r>
              <a:rPr lang="ru-RU" sz="2400" dirty="0"/>
              <a:t>Назовите имя посетителя, если вы его знаете;</a:t>
            </a:r>
          </a:p>
          <a:p>
            <a:pPr lvl="0"/>
            <a:r>
              <a:rPr lang="ru-RU" sz="2400" dirty="0"/>
              <a:t>Произнесите несколько «располагающих» фраз в соответствии с ситуацией: «Рады Вас видеть», «Мы Вас ждем», «Г-н Иванов Вас</a:t>
            </a:r>
            <a:r>
              <a:rPr lang="ru-RU" sz="2400" i="1" dirty="0"/>
              <a:t> ждет» и т. п.</a:t>
            </a:r>
            <a:endParaRPr lang="ru-RU" sz="2400" dirty="0"/>
          </a:p>
          <a:p>
            <a:pPr marL="0" indent="0" algn="ctr">
              <a:buNone/>
            </a:pPr>
            <a:r>
              <a:rPr lang="ru-RU" sz="2400" b="1" dirty="0"/>
              <a:t>Эту стратегию нужно применять столько раз, сколько будет посетителей, причем независимо от того, была назначена встреча или нет, пришел посетитель вовремя или опоздал.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804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5984" y="458380"/>
            <a:ext cx="10515600" cy="3747862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Если секретарь разговаривает по телефону с клиентом, а в организацию пришел посетитель, нужно выполнить первый и третий шаги, затем доброжелательным жестом пригласить посетителя подойти </a:t>
            </a:r>
            <a:r>
              <a:rPr lang="ru-RU" dirty="0" smtClean="0"/>
              <a:t>к столу </a:t>
            </a:r>
            <a:r>
              <a:rPr lang="ru-RU" dirty="0"/>
              <a:t>и закончить разговор, как можно быстрее. Ни в коем случае, не вызывая, при этом, недовольства телефонного собеседника, который тоже заслуживает вашего безраздельного внимания. </a:t>
            </a:r>
          </a:p>
          <a:p>
            <a:pPr marL="0" indent="0">
              <a:buNone/>
            </a:pPr>
            <a:r>
              <a:rPr lang="ru-RU" dirty="0"/>
              <a:t>Если секретарь разговариваете с коллегой, то в этом случае, безусловный приоритет отдается посетителю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211" y="3858624"/>
            <a:ext cx="4113710" cy="2742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07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7869" y="684802"/>
            <a:ext cx="10515600" cy="4060453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/>
              <a:t>Если вошедший дает визитную </a:t>
            </a:r>
            <a:r>
              <a:rPr lang="ru-RU" sz="2600" dirty="0" smtClean="0"/>
              <a:t>карточку</a:t>
            </a:r>
            <a:r>
              <a:rPr lang="ru-RU" sz="2600" dirty="0"/>
              <a:t> – поблагодарите и ознакомьтесь с </a:t>
            </a:r>
            <a:r>
              <a:rPr lang="ru-RU" sz="2600" dirty="0" smtClean="0"/>
              <a:t>её </a:t>
            </a:r>
            <a:r>
              <a:rPr lang="ru-RU" sz="2600" dirty="0"/>
              <a:t>содержанием. Отнеситесь к ней бережно. Используя визитки, профессиональный секретарь может создать </a:t>
            </a:r>
            <a:r>
              <a:rPr lang="ru-RU" sz="2600" dirty="0" smtClean="0"/>
              <a:t>базу данных на </a:t>
            </a:r>
            <a:r>
              <a:rPr lang="ru-RU" sz="2600" dirty="0"/>
              <a:t>клиентов, партнеров, и, даже конкурентов своей компании. </a:t>
            </a:r>
            <a:endParaRPr lang="ru-RU" sz="2600" dirty="0" smtClean="0"/>
          </a:p>
          <a:p>
            <a:pPr marL="0" indent="0">
              <a:buNone/>
            </a:pPr>
            <a:r>
              <a:rPr lang="ru-RU" sz="2600" dirty="0" smtClean="0"/>
              <a:t>Если </a:t>
            </a:r>
            <a:r>
              <a:rPr lang="ru-RU" sz="2600" dirty="0"/>
              <a:t>посетитель не представился сразу, то </a:t>
            </a:r>
            <a:r>
              <a:rPr lang="ru-RU" sz="2600" dirty="0" smtClean="0"/>
              <a:t>секретарю </a:t>
            </a:r>
            <a:r>
              <a:rPr lang="ru-RU" sz="2600" dirty="0"/>
              <a:t>нужно узнать, кто он, к кому и зачем </a:t>
            </a:r>
            <a:r>
              <a:rPr lang="ru-RU" sz="2600" dirty="0" smtClean="0"/>
              <a:t>пришёл</a:t>
            </a:r>
            <a:r>
              <a:rPr lang="ru-RU" sz="2600" dirty="0"/>
              <a:t>. Делайте это очень тактично, чтобы у посетителя не возникло ощущения, будто его допрашивают: </a:t>
            </a:r>
            <a:endParaRPr lang="ru-RU" sz="2600" dirty="0" smtClean="0"/>
          </a:p>
          <a:p>
            <a:pPr marL="0" indent="0">
              <a:buNone/>
            </a:pPr>
            <a:r>
              <a:rPr lang="ru-RU" sz="2600" dirty="0" smtClean="0"/>
              <a:t>«</a:t>
            </a:r>
            <a:r>
              <a:rPr lang="ru-RU" sz="2600" i="1" dirty="0"/>
              <a:t>Могу я узнать, как Вас зовут и с кем у Вас назначена встреча?»</a:t>
            </a:r>
            <a:r>
              <a:rPr lang="ru-RU" sz="2600" dirty="0"/>
              <a:t> </a:t>
            </a:r>
            <a:endParaRPr lang="ru-RU" sz="2600" dirty="0" smtClean="0"/>
          </a:p>
          <a:p>
            <a:pPr marL="0" indent="0">
              <a:buNone/>
            </a:pPr>
            <a:r>
              <a:rPr lang="ru-RU" sz="2600" dirty="0" smtClean="0"/>
              <a:t>И </a:t>
            </a:r>
            <a:r>
              <a:rPr lang="ru-RU" sz="2600" dirty="0"/>
              <a:t>не забудьте сказать посетителю «спасибо» после того, как он ответит на ваши вопросы. </a:t>
            </a:r>
          </a:p>
        </p:txBody>
      </p:sp>
    </p:spTree>
    <p:extLst>
      <p:ext uri="{BB962C8B-B14F-4D97-AF65-F5344CB8AC3E}">
        <p14:creationId xmlns:p14="http://schemas.microsoft.com/office/powerpoint/2010/main" val="294011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757221"/>
            <a:ext cx="10515600" cy="3102510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Если посетителю придется ждать начала встречи в вашей рабочей зоне, устройте его удобно, предложите для чтения деловую </a:t>
            </a:r>
            <a:r>
              <a:rPr lang="ru-RU" dirty="0" smtClean="0"/>
              <a:t>прессу именно </a:t>
            </a:r>
            <a:r>
              <a:rPr lang="ru-RU" dirty="0"/>
              <a:t>в присутствии посетителей, ожидающих встречи в вашей рабочей зоне, держитесь профессионально: </a:t>
            </a:r>
            <a:endParaRPr lang="ru-RU" dirty="0" smtClean="0"/>
          </a:p>
          <a:p>
            <a:r>
              <a:rPr lang="ru-RU" dirty="0" smtClean="0"/>
              <a:t>не </a:t>
            </a:r>
            <a:r>
              <a:rPr lang="ru-RU" dirty="0"/>
              <a:t>ведите личных разговоров по </a:t>
            </a:r>
            <a:r>
              <a:rPr lang="ru-RU" dirty="0" smtClean="0"/>
              <a:t>телефону</a:t>
            </a:r>
            <a:r>
              <a:rPr lang="ru-RU" dirty="0"/>
              <a:t>;</a:t>
            </a:r>
            <a:endParaRPr lang="ru-RU" dirty="0" smtClean="0"/>
          </a:p>
          <a:p>
            <a:r>
              <a:rPr lang="ru-RU" dirty="0" smtClean="0"/>
              <a:t>следите </a:t>
            </a:r>
            <a:r>
              <a:rPr lang="ru-RU" dirty="0"/>
              <a:t>за своей </a:t>
            </a:r>
            <a:r>
              <a:rPr lang="ru-RU" dirty="0" smtClean="0"/>
              <a:t>речью</a:t>
            </a:r>
            <a:r>
              <a:rPr lang="ru-RU" dirty="0"/>
              <a:t>;</a:t>
            </a:r>
            <a:endParaRPr lang="ru-RU" dirty="0" smtClean="0"/>
          </a:p>
          <a:p>
            <a:r>
              <a:rPr lang="ru-RU" dirty="0" smtClean="0"/>
              <a:t>не </a:t>
            </a:r>
            <a:r>
              <a:rPr lang="ru-RU" dirty="0"/>
              <a:t>пейте кофе на рабочем месте (впрочем, эти правила действуют и при отсутствии посетителей).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7302"/>
          <a:stretch/>
        </p:blipFill>
        <p:spPr>
          <a:xfrm>
            <a:off x="7480835" y="3638349"/>
            <a:ext cx="4367865" cy="285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41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4453" y="2047006"/>
            <a:ext cx="10515600" cy="2592371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Не надо думать, что посетителя нужно обязательно развлекать и разговаривать с ним, чтобы он не скучал, наоборот, это может помешать, если он мысленно готовиться к предстоящей встрече.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Занимайтесь </a:t>
            </a:r>
            <a:r>
              <a:rPr lang="ru-RU" dirty="0"/>
              <a:t>своим делом, но время от времени обращайте взгляд в сторону посетителя, давая ему понять, что Вы помните о </a:t>
            </a:r>
            <a:r>
              <a:rPr lang="ru-RU" dirty="0" smtClean="0"/>
              <a:t>нём </a:t>
            </a:r>
            <a:r>
              <a:rPr lang="ru-RU" dirty="0"/>
              <a:t>и следите за временем ожидания.</a:t>
            </a:r>
          </a:p>
        </p:txBody>
      </p:sp>
    </p:spTree>
    <p:extLst>
      <p:ext uri="{BB962C8B-B14F-4D97-AF65-F5344CB8AC3E}">
        <p14:creationId xmlns:p14="http://schemas.microsoft.com/office/powerpoint/2010/main" val="339508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049956" y="1690871"/>
            <a:ext cx="10515600" cy="3054384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/>
              <a:t>Если посетитель сам проявляет желание поговорить в то время, когда Вы заняты, ответьте кратко, в дружественной, но деловой манере. Тактично уйдите от ответов на </a:t>
            </a:r>
            <a:r>
              <a:rPr lang="ru-RU" dirty="0" smtClean="0"/>
              <a:t>вопросы конфиденциального </a:t>
            </a:r>
            <a:r>
              <a:rPr lang="ru-RU" dirty="0"/>
              <a:t>и личного характера.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Помните</a:t>
            </a:r>
            <a:r>
              <a:rPr lang="ru-RU" dirty="0"/>
              <a:t>: если стулья для посетителей располагаются на отдаленном расстоянии от вашего рабочего места, разговор с вами будет вести труднее.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985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9067" y="737970"/>
            <a:ext cx="10981623" cy="4700304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Если руководитель занят и посетителю приходится ждать, прежде всего, принесите извинения за задержку начала встречи. Также надо кратко объяснить причину, и сказать, когда освободиться руководитель. Затем спросите посетителя, есть ли у него время ждать. Если посетитель согласен ждать, поблагодарите его за согласие и обеспечьте посетителю максимально комфортные условия ожидания (удобное кресло, кофе).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Помните </a:t>
            </a:r>
            <a:r>
              <a:rPr lang="ru-RU" dirty="0"/>
              <a:t>о том, что период ожидания не должен превышать </a:t>
            </a:r>
            <a:r>
              <a:rPr lang="ru-RU" b="1" dirty="0"/>
              <a:t>10 минут.</a:t>
            </a:r>
            <a:r>
              <a:rPr lang="ru-RU" dirty="0"/>
              <a:t>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Если </a:t>
            </a:r>
            <a:r>
              <a:rPr lang="ru-RU" dirty="0"/>
              <a:t>посетитель ждать не может, информируйте об этом руководителя и с его согласия предложите другое время встречи, удобное для посетителя.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873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513" y="2242687"/>
            <a:ext cx="11238297" cy="2204185"/>
          </a:xfrm>
        </p:spPr>
        <p:txBody>
          <a:bodyPr>
            <a:normAutofit/>
          </a:bodyPr>
          <a:lstStyle/>
          <a:p>
            <a:pPr algn="ctr"/>
            <a:r>
              <a:rPr lang="ru-RU" sz="4900" b="1" dirty="0"/>
              <a:t>С полуслова понимаем друг друга: лайфхаки взаимодействия с </a:t>
            </a:r>
            <a:r>
              <a:rPr lang="ru-RU" sz="4900" b="1" dirty="0" smtClean="0"/>
              <a:t>руководителем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85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1.Уточняйте задачу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37912"/>
            <a:ext cx="10515600" cy="4839051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Всегда уточняйте поставленную задачу. Гораздо хуже сделать не то, что надо, чем решиться уточнить. </a:t>
            </a:r>
            <a:r>
              <a:rPr lang="ru-RU" dirty="0" smtClean="0"/>
              <a:t>Бывают такие руководители, у которых сложно уточнить. </a:t>
            </a:r>
            <a:r>
              <a:rPr lang="ru-RU" dirty="0"/>
              <a:t>Попробуйте зайти с такими формулировками:</a:t>
            </a:r>
          </a:p>
          <a:p>
            <a:pPr lvl="0"/>
            <a:r>
              <a:rPr lang="ru-RU" dirty="0"/>
              <a:t>«Я правильно понимаю, что нужно сделать п. 1, 2, 3, а п. 4 не делать?»</a:t>
            </a:r>
          </a:p>
          <a:p>
            <a:pPr lvl="0"/>
            <a:r>
              <a:rPr lang="ru-RU" dirty="0"/>
              <a:t>«Уточните, пожалуйста, как вы видите п. 5. Или мне предложить свои варианты?»</a:t>
            </a:r>
          </a:p>
          <a:p>
            <a:pPr marL="0" indent="0">
              <a:buNone/>
            </a:pPr>
            <a:r>
              <a:rPr lang="ru-RU" dirty="0"/>
              <a:t>Если руководитель не готов уточнить задачу, а она сформулирована расплывчато, подойдите с набросками и получите промежуточную обратную связь. Это особенно важно, когда задача </a:t>
            </a:r>
            <a:r>
              <a:rPr lang="ru-RU" dirty="0" smtClean="0"/>
              <a:t>большая.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890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/>
              <a:t>процесс взаимодействия людей, социальных групп, общностей, </a:t>
            </a:r>
            <a:br>
              <a:rPr lang="ru-RU" sz="4800" dirty="0"/>
            </a:br>
            <a:r>
              <a:rPr lang="ru-RU" sz="4800" dirty="0"/>
              <a:t>в котором происходит обмен информацией, опытом, способностями и результатами деятельности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8343" y="389598"/>
            <a:ext cx="39268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Общение</a:t>
            </a:r>
          </a:p>
        </p:txBody>
      </p:sp>
    </p:spTree>
    <p:extLst>
      <p:ext uri="{BB962C8B-B14F-4D97-AF65-F5344CB8AC3E}">
        <p14:creationId xmlns:p14="http://schemas.microsoft.com/office/powerpoint/2010/main" val="244432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2.Не грузите руководителя деталями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11166"/>
            <a:ext cx="10515600" cy="4665797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Помните, что руководитель мыслит большими категориями. Не погружайте его в свою «внутреннюю кухню», если об этом не просят. Руководитель чаще хочет видеть картину в крупных мазках, ключевых идеях, цифрах, динамике.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Если </a:t>
            </a:r>
            <a:r>
              <a:rPr lang="ru-RU" dirty="0"/>
              <a:t>вас спрашивают о том, какой % сотрудников не </a:t>
            </a:r>
            <a:r>
              <a:rPr lang="ru-RU" dirty="0" smtClean="0"/>
              <a:t>прошёл </a:t>
            </a:r>
            <a:r>
              <a:rPr lang="ru-RU" dirty="0"/>
              <a:t>обучение, скажите просто цифру: «16% сотрудников не прошли назначенное обучение». И не добавляйте: «Кто-то, конечно, в отпуске может быть, но я не знаю точно. Мы им напомнили о том, что надо пройти обучение, но там возникли проблемы с рассылками. ИТ-служба занята установкой нового сервера, и поэтому наша задача застряла. И потом, сейчас конец месяца, и не до обучения…» Руководитель уже «поплыл» в деталях. </a:t>
            </a:r>
          </a:p>
        </p:txBody>
      </p:sp>
    </p:spTree>
    <p:extLst>
      <p:ext uri="{BB962C8B-B14F-4D97-AF65-F5344CB8AC3E}">
        <p14:creationId xmlns:p14="http://schemas.microsoft.com/office/powerpoint/2010/main" val="358719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455" y="1037874"/>
            <a:ext cx="6169794" cy="462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21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2269" y="1992430"/>
            <a:ext cx="10949539" cy="2066074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/>
              <a:t>3. Берегите время руководителя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9961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935" y="125978"/>
            <a:ext cx="8210349" cy="65580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21819" y="789272"/>
            <a:ext cx="33110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Руководитель просит конкретную информацию по конкретному вопросу</a:t>
            </a:r>
            <a:endParaRPr lang="ru-RU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65457" y="1491916"/>
            <a:ext cx="23581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А ты называешь ему примерные цифры и скрываешь, что у тебя нет данных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602931" y="4677878"/>
            <a:ext cx="1453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Не надо так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7823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4. Предлагайте варианты решения проблемы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3930283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Если приходите к руководителю с проблемой, предлагайте варианты решения.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Ещё </a:t>
            </a:r>
            <a:r>
              <a:rPr lang="ru-RU" dirty="0"/>
              <a:t>не </a:t>
            </a:r>
            <a:r>
              <a:rPr lang="ru-RU" dirty="0" smtClean="0"/>
              <a:t>встречался такой руководитель, </a:t>
            </a:r>
            <a:r>
              <a:rPr lang="ru-RU" dirty="0"/>
              <a:t>который с распростёртыми объятиями готов выслушивать проблемы своих сотрудников и генерировать идеи по их устранению. У него есть множество проблем, поэтому обращайтесь за помощью, когда действительно не можете сами разобраться.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Предложите </a:t>
            </a:r>
            <a:r>
              <a:rPr lang="ru-RU" dirty="0"/>
              <a:t>варианты решения. Если не можете выбрать, какой из вариантов решения лучше, то поясните, какие видите плюсы и минусы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51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5.Предоставляйте руководителю не только информацию, но и выводы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500" dirty="0"/>
              <a:t>Если даете много информации, подчеркните, что из этого следует. Не заставляйте руководителя теряться в догадках или «вытаскивать из вас» вывод:</a:t>
            </a:r>
          </a:p>
          <a:p>
            <a:pPr marL="0" indent="0">
              <a:buNone/>
            </a:pPr>
            <a:r>
              <a:rPr lang="ru-RU" sz="2500" dirty="0"/>
              <a:t>- Вот статистика обучения за этот год, тут курсы, тут подразделения, вот итоги, в процентах, человеко-курсах, тестах, тугриках, пряниках…</a:t>
            </a:r>
          </a:p>
          <a:p>
            <a:pPr marL="0" indent="0">
              <a:buNone/>
            </a:pPr>
            <a:r>
              <a:rPr lang="ru-RU" sz="2500" dirty="0"/>
              <a:t>- Итого…</a:t>
            </a:r>
          </a:p>
          <a:p>
            <a:pPr marL="0" indent="0">
              <a:buNone/>
            </a:pPr>
            <a:r>
              <a:rPr lang="ru-RU" sz="2500" dirty="0"/>
              <a:t>- Итого 87% сотрудников прошли свои программы по профессиям.</a:t>
            </a:r>
          </a:p>
          <a:p>
            <a:pPr marL="0" indent="0">
              <a:buNone/>
            </a:pPr>
            <a:r>
              <a:rPr lang="ru-RU" sz="2500" dirty="0"/>
              <a:t>- И.. это хорошо или плохо?</a:t>
            </a:r>
          </a:p>
          <a:p>
            <a:pPr marL="0" indent="0">
              <a:buNone/>
            </a:pPr>
            <a:r>
              <a:rPr lang="ru-RU" sz="2500" dirty="0"/>
              <a:t>- По сравнению с прошлым годом это на 7% выше.</a:t>
            </a:r>
          </a:p>
          <a:p>
            <a:pPr marL="0" indent="0">
              <a:buNone/>
            </a:pPr>
            <a:r>
              <a:rPr lang="ru-RU" sz="2500" dirty="0"/>
              <a:t>- Вот, это то, что мне надо было понять </a:t>
            </a:r>
            <a:r>
              <a:rPr lang="ru-RU" sz="2500" dirty="0" smtClean="0"/>
              <a:t>(вот </a:t>
            </a:r>
            <a:r>
              <a:rPr lang="ru-RU" sz="2500" dirty="0"/>
              <a:t>с этого надо было начать)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934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6.Грамотно реагируйте на обратную связь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34736"/>
            <a:ext cx="10515600" cy="4960185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Наиболее сложные моменты возникают при </a:t>
            </a:r>
            <a:r>
              <a:rPr lang="ru-RU" dirty="0" smtClean="0"/>
              <a:t>оценки работы секретаря  руководителем</a:t>
            </a:r>
            <a:r>
              <a:rPr lang="ru-RU" dirty="0"/>
              <a:t>. Особенно, когда она не позитивная. Воспринимайте обратную связь от руководителя как оценку действий, конкретной проделанной работы, а не вас самих.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Так </a:t>
            </a:r>
            <a:r>
              <a:rPr lang="ru-RU" dirty="0"/>
              <a:t>гораздо проще принять рекомендации по улучшению задачи, процесса или ситуации. И делайте скидку на внешние факторы. Помните, что руководитель тоже человек. У него могут быть свои шаблоны мышления, стереотипы, эмоции, усталость.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А </a:t>
            </a:r>
            <a:r>
              <a:rPr lang="ru-RU" dirty="0"/>
              <a:t>ещё у вашего руководителя тоже может быть руководитель. У него есть цели сверху, которые управляют его действиями и мыслями. Давая вам обратную связь на выполненную задачу, руководитель в большой степени заботится о том, как достичь своих целей и конкретно исправить эту плохо сделанную задачу. А не о том, что сотрудник где-то ошибся, значит «минус» ему в </a:t>
            </a:r>
            <a:r>
              <a:rPr lang="ru-RU" dirty="0" smtClean="0"/>
              <a:t>карму.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162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7.Давайте ответ на полную формулировку вопроса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Особенно, когда между вопросом и ответом есть промежуток времени. Если три дня назад руководитель попросил вас дать статистику по обучению компании за этот месяц, а сегодня вы высылаете её в формате «Вот статистика/ссылка» или «Вот, что вы </a:t>
            </a:r>
            <a:r>
              <a:rPr lang="ru-RU" dirty="0" smtClean="0"/>
              <a:t>спрашивали/ссылка», то это его </a:t>
            </a:r>
            <a:r>
              <a:rPr lang="ru-RU" dirty="0"/>
              <a:t>не порадует.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За </a:t>
            </a:r>
            <a:r>
              <a:rPr lang="ru-RU" dirty="0"/>
              <a:t>три дня ваш руководитель наверняка уже поставил десятки или сотни задач, поручений, провёл множество встреч, вник в уйму процессов и может сразу не вспомнить, о чём идёт речь.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Формируйте </a:t>
            </a:r>
            <a:r>
              <a:rPr lang="ru-RU" dirty="0"/>
              <a:t>ответ полностью: «Иван, ты просил статистику по обучению компании за этот месяц. Кратко: 80% сотрудников сдали тест с первой попытки, 10% - со второй, 10% сейчас находятся в отпуске. Детали по подразделениям в файле ниже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077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3190" y="2393332"/>
            <a:ext cx="10515600" cy="3535830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Autofit/>
          </a:bodyPr>
          <a:lstStyle/>
          <a:p>
            <a:pPr lvl="0"/>
            <a:r>
              <a:rPr lang="ru-RU" sz="2300" dirty="0"/>
              <a:t>старайтесь найти способ уточнить поставленную руководителем </a:t>
            </a:r>
            <a:r>
              <a:rPr lang="ru-RU" sz="2300" dirty="0" smtClean="0"/>
              <a:t>задачу;</a:t>
            </a:r>
            <a:endParaRPr lang="ru-RU" sz="2300" dirty="0"/>
          </a:p>
          <a:p>
            <a:pPr lvl="0"/>
            <a:r>
              <a:rPr lang="ru-RU" sz="2300" dirty="0"/>
              <a:t>оставьте детали своей работы для себя, руководителю покажите </a:t>
            </a:r>
            <a:r>
              <a:rPr lang="ru-RU" sz="2300" dirty="0" smtClean="0"/>
              <a:t>вывод;</a:t>
            </a:r>
            <a:endParaRPr lang="ru-RU" sz="2300" dirty="0"/>
          </a:p>
          <a:p>
            <a:pPr lvl="0"/>
            <a:r>
              <a:rPr lang="ru-RU" sz="2300" dirty="0"/>
              <a:t>фиксируйте часто задаваемы вопросы от руководителя и знайте свои ключевые показатели </a:t>
            </a:r>
            <a:r>
              <a:rPr lang="ru-RU" sz="2300" dirty="0" smtClean="0"/>
              <a:t>эффективности;</a:t>
            </a:r>
            <a:endParaRPr lang="ru-RU" sz="2300" dirty="0"/>
          </a:p>
          <a:p>
            <a:pPr lvl="0"/>
            <a:r>
              <a:rPr lang="ru-RU" sz="2300" dirty="0"/>
              <a:t>приходите не с проблемами, а с вариантами </a:t>
            </a:r>
            <a:r>
              <a:rPr lang="ru-RU" sz="2300" dirty="0" smtClean="0"/>
              <a:t>решения;</a:t>
            </a:r>
            <a:endParaRPr lang="ru-RU" sz="2300" dirty="0"/>
          </a:p>
          <a:p>
            <a:pPr lvl="0"/>
            <a:r>
              <a:rPr lang="ru-RU" sz="2300" dirty="0"/>
              <a:t>будьте конкретны и не заставляйте руководителя вытягивать из вас </a:t>
            </a:r>
            <a:r>
              <a:rPr lang="ru-RU" sz="2300" dirty="0" smtClean="0"/>
              <a:t>выводы;</a:t>
            </a:r>
            <a:endParaRPr lang="ru-RU" sz="2300" dirty="0"/>
          </a:p>
          <a:p>
            <a:pPr lvl="0"/>
            <a:r>
              <a:rPr lang="ru-RU" sz="2300" dirty="0"/>
              <a:t>обратная связь — это просто обратная связь на работу, сохраняйте </a:t>
            </a:r>
            <a:r>
              <a:rPr lang="ru-RU" sz="2300" dirty="0" smtClean="0"/>
              <a:t>спокойствие;</a:t>
            </a:r>
            <a:endParaRPr lang="ru-RU" sz="2300" dirty="0"/>
          </a:p>
          <a:p>
            <a:pPr lvl="0"/>
            <a:r>
              <a:rPr lang="ru-RU" sz="2300" dirty="0"/>
              <a:t>давайте ответ в том канале коммуникаций, в котором был задан </a:t>
            </a:r>
            <a:r>
              <a:rPr lang="ru-RU" sz="2300" dirty="0" smtClean="0"/>
              <a:t>вопрос.</a:t>
            </a:r>
            <a:endParaRPr lang="ru-RU" sz="23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Подведём итоги:</a:t>
            </a: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9615" y="154957"/>
            <a:ext cx="203835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96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207" y="2872936"/>
            <a:ext cx="1109125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Тема 3. Конфликт. Пути разрешения конфликтных ситуаций</a:t>
            </a:r>
          </a:p>
        </p:txBody>
      </p:sp>
    </p:spTree>
    <p:extLst>
      <p:ext uri="{BB962C8B-B14F-4D97-AF65-F5344CB8AC3E}">
        <p14:creationId xmlns:p14="http://schemas.microsoft.com/office/powerpoint/2010/main" val="58266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3035" y="275499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Потребность в общении, относится к числу основных потребностей человека. </a:t>
            </a:r>
          </a:p>
          <a:p>
            <a:pPr marL="0" indent="0">
              <a:buNone/>
            </a:pPr>
            <a:r>
              <a:rPr lang="ru-RU" dirty="0"/>
              <a:t>Общение является необходимым условием нормального развития человека как члена общества, как личности, условием его духовного и физического здоровья, способом познания других людей и самого себя. Хотя человеческое общение всегда лежало в основе социального бытия людей, прямым объектом психологического и социально-психологического анализа оно стало только в XX в.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066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35503"/>
            <a:ext cx="10515600" cy="3398051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/>
              <a:t>Совершенно избежать конфликтов при активном образе жизни вряд ли возможно. Споры, даже конструктивные, часто перерастают в конфликты и стрессы. </a:t>
            </a:r>
          </a:p>
          <a:p>
            <a:pPr marL="0" indent="0">
              <a:buNone/>
            </a:pPr>
            <a:r>
              <a:rPr lang="ru-RU" dirty="0"/>
              <a:t>Оказавшись в противостоянии с кем-либо, многие задавали себе вопрос: как разрешить этот конфликт? Однако чаще приходится задумываться над тем, как выйти из трудной ситуации и сохранить при этом хорошие отношения или продолжить дальнейшее сотрудничество.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252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Конфликт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6"/>
            <a:ext cx="10515600" cy="1321836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Ситуация, в которой каждая из сторон занимает позицию, несовместимую и противоположную по отношению к интересам другой стороны.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418" y="3550934"/>
            <a:ext cx="4197163" cy="2698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23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8180" y="1525821"/>
            <a:ext cx="10515600" cy="3026928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ea typeface="Cambria" panose="02040503050406030204" pitchFamily="18" charset="0"/>
                <a:cs typeface="Times New Roman" panose="02020603050405020304" pitchFamily="18" charset="0"/>
              </a:rPr>
              <a:t>Конфликтная ситуация </a:t>
            </a:r>
            <a:r>
              <a:rPr lang="ru-RU" sz="3200" dirty="0">
                <a:ea typeface="Cambria" panose="02040503050406030204" pitchFamily="18" charset="0"/>
                <a:cs typeface="Times New Roman" panose="02020603050405020304" pitchFamily="18" charset="0"/>
              </a:rPr>
              <a:t>– это объективная основа конфликта, фиксирующая возникновение реального противоречия в интересах и потребностях сторон. По сути дела, это ещё не сам конфликт, так как существующее объективное противоречие может определённое время не осознаваться участниками взаимодействия.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915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71382"/>
            <a:ext cx="10515600" cy="3001208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/>
              <a:t>Психологи всё чаще твердят, что конфликт – вполне нормальное состояние </a:t>
            </a:r>
            <a:r>
              <a:rPr lang="ru-RU" dirty="0" smtClean="0"/>
              <a:t>личности. Любой </a:t>
            </a:r>
            <a:r>
              <a:rPr lang="ru-RU" dirty="0"/>
              <a:t>человек в течение всей свой жизни пребывает в конфликте с другими людьми, целыми группами или даже с самим собой.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А </a:t>
            </a:r>
            <a:r>
              <a:rPr lang="ru-RU" dirty="0"/>
              <a:t>умение найти взаимопонимание с конфликтующей стороной является чуть ли не самым важным жизненным навыком, который укрепляет личные и профессиональные взаимоотношения.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044" y="3773103"/>
            <a:ext cx="2988644" cy="298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14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6469" y="395106"/>
            <a:ext cx="4933013" cy="1325563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/>
          <a:lstStyle/>
          <a:p>
            <a:pPr algn="ctr"/>
            <a:r>
              <a:rPr lang="ru-RU" dirty="0" smtClean="0"/>
              <a:t>Виды конфликтов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263515" y="1720669"/>
            <a:ext cx="1499016" cy="13373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8006622" y="1720669"/>
            <a:ext cx="1302895" cy="13373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791199" y="1720669"/>
            <a:ext cx="12492" cy="19044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644577" y="3057993"/>
            <a:ext cx="3237875" cy="9293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172261" y="3625121"/>
            <a:ext cx="3237875" cy="9293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819866" y="3057993"/>
            <a:ext cx="3237875" cy="9293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10718" y="3291855"/>
            <a:ext cx="2951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Внутриличностный</a:t>
            </a:r>
            <a:endParaRPr lang="ru-RU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524840" y="3858983"/>
            <a:ext cx="2532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Межличностный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8305170" y="3291855"/>
            <a:ext cx="22672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Межгрупповой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5198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Внутриличностный конфликт</a:t>
            </a:r>
            <a:endParaRPr lang="ru-RU" b="1" dirty="0"/>
          </a:p>
        </p:txBody>
      </p:sp>
      <p:sp>
        <p:nvSpPr>
          <p:cNvPr id="4" name="Объект 3"/>
          <p:cNvSpPr txBox="1">
            <a:spLocks noGrp="1"/>
          </p:cNvSpPr>
          <p:nvPr>
            <p:ph idx="1"/>
          </p:nvPr>
        </p:nvSpPr>
        <p:spPr>
          <a:xfrm>
            <a:off x="838200" y="1495841"/>
            <a:ext cx="10515600" cy="2086725"/>
          </a:xfrm>
          <a:prstGeom prst="rect">
            <a:avLst/>
          </a:prstGeo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u-RU" sz="2400" b="1" dirty="0" smtClean="0"/>
              <a:t>Внутриличностный конфликт </a:t>
            </a:r>
            <a:r>
              <a:rPr lang="ru-RU" sz="2400" dirty="0" smtClean="0"/>
              <a:t>представляет собой обострённое негативное переживание, обусловленное затянувшимся противостоянием различных структур внутреннего мира человека, отражающее его противоречивые связи с внешним миром и препятствующее принятию решений. Также внутриличностный конфликт характерен тем, что одолевает любого человека, причём одолевает его систематически.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709" y="3697210"/>
            <a:ext cx="3577091" cy="298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16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100" b="1" dirty="0"/>
              <a:t>Существуют определенные показатели внутриличностного конфликта: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4222" y="1978702"/>
            <a:ext cx="2565817" cy="3416320"/>
          </a:xfrm>
          <a:prstGeom prst="rect">
            <a:avLst/>
          </a:prstGeo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/>
              <a:t>Когнитивная </a:t>
            </a:r>
            <a:r>
              <a:rPr lang="ru-RU" b="1" dirty="0"/>
              <a:t>сфера: </a:t>
            </a:r>
            <a:endParaRPr lang="ru-RU" b="1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снижение </a:t>
            </a:r>
            <a:r>
              <a:rPr lang="ru-RU" dirty="0"/>
              <a:t>самооценки, осознание своего состояния как психологического тупика, задержка принятия решения, глубокие сомнения в истинности принципов которыми вы раньше руководствовались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07738" y="1978702"/>
            <a:ext cx="2350956" cy="2031325"/>
          </a:xfrm>
          <a:prstGeom prst="rect">
            <a:avLst/>
          </a:prstGeo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2.</a:t>
            </a:r>
            <a:r>
              <a:rPr lang="ru-RU" b="1" dirty="0"/>
              <a:t> </a:t>
            </a:r>
            <a:r>
              <a:rPr lang="ru-RU" b="1" dirty="0" smtClean="0"/>
              <a:t>Эмоциональная </a:t>
            </a:r>
            <a:r>
              <a:rPr lang="ru-RU" b="1" dirty="0"/>
              <a:t>сфера: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психоэмоциональное </a:t>
            </a:r>
            <a:r>
              <a:rPr lang="ru-RU" dirty="0"/>
              <a:t>напряжение, частые и значительные отрицательные переживания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16393" y="1978702"/>
            <a:ext cx="2635771" cy="2862322"/>
          </a:xfrm>
          <a:prstGeom prst="rect">
            <a:avLst/>
          </a:prstGeo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3. Поведенческая </a:t>
            </a:r>
            <a:r>
              <a:rPr lang="ru-RU" b="1" dirty="0"/>
              <a:t>сфера: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снижение </a:t>
            </a:r>
            <a:r>
              <a:rPr lang="ru-RU" dirty="0"/>
              <a:t>качества и интенсивности деятельности, снижение удовлетворенности деятельностью, негативный эмоциональный фон </a:t>
            </a:r>
            <a:r>
              <a:rPr lang="ru-RU" dirty="0" smtClean="0"/>
              <a:t>общения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9009863" y="1978702"/>
            <a:ext cx="2622027" cy="1477328"/>
          </a:xfrm>
          <a:prstGeom prst="rect">
            <a:avLst/>
          </a:prstGeo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4. </a:t>
            </a:r>
            <a:r>
              <a:rPr lang="ru-RU" b="1" dirty="0"/>
              <a:t>И</a:t>
            </a:r>
            <a:r>
              <a:rPr lang="ru-RU" b="1" dirty="0" smtClean="0"/>
              <a:t>нтегральные </a:t>
            </a:r>
            <a:r>
              <a:rPr lang="ru-RU" b="1" dirty="0"/>
              <a:t>показатели: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ухудшение </a:t>
            </a:r>
            <a:r>
              <a:rPr lang="ru-RU" dirty="0"/>
              <a:t>механизма адаптации, усиление стресса</a:t>
            </a:r>
          </a:p>
        </p:txBody>
      </p:sp>
    </p:spTree>
    <p:extLst>
      <p:ext uri="{BB962C8B-B14F-4D97-AF65-F5344CB8AC3E}">
        <p14:creationId xmlns:p14="http://schemas.microsoft.com/office/powerpoint/2010/main" val="362794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Межличностный конфликт</a:t>
            </a:r>
            <a:endParaRPr lang="ru-RU" b="1" dirty="0"/>
          </a:p>
        </p:txBody>
      </p:sp>
      <p:sp>
        <p:nvSpPr>
          <p:cNvPr id="4" name="Объект 3"/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10515600" cy="1421928"/>
          </a:xfrm>
          <a:prstGeom prst="rect">
            <a:avLst/>
          </a:prstGeo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u-RU" sz="3200" dirty="0" smtClean="0"/>
              <a:t>Это открытое столкновение двух и более личностей, имеющих различные, как правило, противоположные взгляды, цели, интересы</a:t>
            </a: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132" y="3124355"/>
            <a:ext cx="2983668" cy="3568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7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Функции межличностного конфликта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9567" y="1690688"/>
            <a:ext cx="10694233" cy="1232394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/>
              <a:t>Межличностный конфликт может выполнять как положительную, так и отрицательную функцию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057" y="3281472"/>
            <a:ext cx="4483151" cy="221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64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3376" y="365125"/>
            <a:ext cx="8880423" cy="1325563"/>
          </a:xfrm>
        </p:spPr>
        <p:txBody>
          <a:bodyPr/>
          <a:lstStyle/>
          <a:p>
            <a:r>
              <a:rPr lang="ru-RU" b="1" dirty="0" smtClean="0"/>
              <a:t>Положительная функция: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931" y="1825625"/>
            <a:ext cx="11155680" cy="1004661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Конструктивная, положительная функция конфликта помогает определить суть проблемы и найти её продуктивное решение, улучшает взаимоотношения между людьми. </a:t>
            </a:r>
          </a:p>
          <a:p>
            <a:pPr marL="0" indent="0">
              <a:buNone/>
            </a:pPr>
            <a:r>
              <a:rPr lang="ru-RU" dirty="0" smtClean="0"/>
              <a:t>К признакам конструктивной функции можно отнести: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57"/>
          <a:stretch/>
        </p:blipFill>
        <p:spPr>
          <a:xfrm>
            <a:off x="1214202" y="414736"/>
            <a:ext cx="1259174" cy="1226339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559888"/>
              </p:ext>
            </p:extLst>
          </p:nvPr>
        </p:nvGraphicFramePr>
        <p:xfrm>
          <a:off x="1541417" y="3139392"/>
          <a:ext cx="9265920" cy="3331076"/>
        </p:xfrm>
        <a:graphic>
          <a:graphicData uri="http://schemas.openxmlformats.org/drawingml/2006/table">
            <a:tbl>
              <a:tblPr firstRow="1" bandRow="1">
                <a:tableStyleId>{638B1855-1B75-4FBE-930C-398BA8C253C6}</a:tableStyleId>
              </a:tblPr>
              <a:tblGrid>
                <a:gridCol w="4632960"/>
                <a:gridCol w="4632960"/>
              </a:tblGrid>
              <a:tr h="832769">
                <a:tc>
                  <a:txBody>
                    <a:bodyPr/>
                    <a:lstStyle/>
                    <a:p>
                      <a:r>
                        <a:rPr lang="ru-RU" sz="2200" b="0" dirty="0" smtClean="0">
                          <a:solidFill>
                            <a:sysClr val="windowText" lastClr="000000"/>
                          </a:solidFill>
                        </a:rPr>
                        <a:t>Разрешение противоречий</a:t>
                      </a:r>
                      <a:endParaRPr lang="ru-RU" sz="22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b="0" dirty="0" smtClean="0">
                          <a:solidFill>
                            <a:sysClr val="windowText" lastClr="000000"/>
                          </a:solidFill>
                        </a:rPr>
                        <a:t>Устранение</a:t>
                      </a:r>
                      <a:r>
                        <a:rPr lang="ru-RU" sz="2200" b="0" baseline="0" dirty="0" smtClean="0">
                          <a:solidFill>
                            <a:sysClr val="windowText" lastClr="000000"/>
                          </a:solidFill>
                        </a:rPr>
                        <a:t> проблемы, которая являлась сутью конфликта</a:t>
                      </a:r>
                      <a:endParaRPr lang="ru-RU" sz="22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2769">
                <a:tc>
                  <a:txBody>
                    <a:bodyPr/>
                    <a:lstStyle/>
                    <a:p>
                      <a:r>
                        <a:rPr lang="ru-RU" sz="2200" b="0" dirty="0" smtClean="0">
                          <a:solidFill>
                            <a:sysClr val="windowText" lastClr="000000"/>
                          </a:solidFill>
                        </a:rPr>
                        <a:t>Снижение эмоциональных переживаний субъектов</a:t>
                      </a:r>
                      <a:endParaRPr lang="ru-RU" sz="22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b="0" dirty="0" smtClean="0">
                          <a:solidFill>
                            <a:sysClr val="windowText" lastClr="000000"/>
                          </a:solidFill>
                        </a:rPr>
                        <a:t>Повышение авторитета перед оппонентом</a:t>
                      </a:r>
                      <a:endParaRPr lang="ru-RU" sz="22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2769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ysClr val="windowText" lastClr="000000"/>
                          </a:solidFill>
                        </a:rPr>
                        <a:t>Развитие личности субъекта</a:t>
                      </a:r>
                      <a:endParaRPr lang="ru-RU" sz="22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ysClr val="windowText" lastClr="000000"/>
                          </a:solidFill>
                        </a:rPr>
                        <a:t>Улучшение взаимоотношений между личностями</a:t>
                      </a:r>
                      <a:endParaRPr lang="ru-RU" sz="22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2769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ysClr val="windowText" lastClr="000000"/>
                          </a:solidFill>
                        </a:rPr>
                        <a:t>Сплоченность перед возникшими проблемами</a:t>
                      </a:r>
                      <a:endParaRPr lang="ru-RU" sz="22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ysClr val="windowText" lastClr="000000"/>
                          </a:solidFill>
                        </a:rPr>
                        <a:t>Корректировка поведения участников</a:t>
                      </a:r>
                      <a:r>
                        <a:rPr lang="ru-RU" sz="2200" baseline="0" dirty="0" smtClean="0">
                          <a:solidFill>
                            <a:sysClr val="windowText" lastClr="000000"/>
                          </a:solidFill>
                        </a:rPr>
                        <a:t> конфликта</a:t>
                      </a:r>
                      <a:endParaRPr lang="ru-RU" sz="22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102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/>
              <a:t>Виды общения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282" y="1974886"/>
            <a:ext cx="4985435" cy="311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70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8602" y="365125"/>
            <a:ext cx="9833549" cy="1568606"/>
          </a:xfrm>
        </p:spPr>
        <p:txBody>
          <a:bodyPr>
            <a:normAutofit/>
          </a:bodyPr>
          <a:lstStyle/>
          <a:p>
            <a:r>
              <a:rPr lang="ru-RU" sz="3800" b="1" dirty="0" smtClean="0"/>
              <a:t>Отрицательной стороной конфликта является деструктивная функция. Она проявляется:</a:t>
            </a:r>
            <a:endParaRPr lang="ru-RU" sz="38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88"/>
          <a:stretch/>
        </p:blipFill>
        <p:spPr>
          <a:xfrm>
            <a:off x="662306" y="467304"/>
            <a:ext cx="1256435" cy="1256565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380177"/>
              </p:ext>
            </p:extLst>
          </p:nvPr>
        </p:nvGraphicFramePr>
        <p:xfrm>
          <a:off x="1304140" y="2593437"/>
          <a:ext cx="9638678" cy="2825439"/>
        </p:xfrm>
        <a:graphic>
          <a:graphicData uri="http://schemas.openxmlformats.org/drawingml/2006/table">
            <a:tbl>
              <a:tblPr firstRow="1" bandRow="1">
                <a:tableStyleId>{18603FDC-E32A-4AB5-989C-0864C3EAD2B8}</a:tableStyleId>
              </a:tblPr>
              <a:tblGrid>
                <a:gridCol w="4819339"/>
                <a:gridCol w="4819339"/>
              </a:tblGrid>
              <a:tr h="1453908">
                <a:tc>
                  <a:txBody>
                    <a:bodyPr/>
                    <a:lstStyle/>
                    <a:p>
                      <a:r>
                        <a:rPr lang="ru-RU" sz="2700" b="0" dirty="0" smtClean="0">
                          <a:solidFill>
                            <a:schemeClr val="tx1"/>
                          </a:solidFill>
                        </a:rPr>
                        <a:t>Разрушением или ухудшением межличностных отношений субъектов конфликта</a:t>
                      </a:r>
                      <a:endParaRPr lang="ru-RU" sz="27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700" b="0" dirty="0" smtClean="0">
                          <a:solidFill>
                            <a:schemeClr val="tx1"/>
                          </a:solidFill>
                        </a:rPr>
                        <a:t>Негативным влиянием на самочувствие индивида и его психику</a:t>
                      </a:r>
                      <a:endParaRPr lang="ru-RU" sz="27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531">
                <a:tc>
                  <a:txBody>
                    <a:bodyPr/>
                    <a:lstStyle/>
                    <a:p>
                      <a:r>
                        <a:rPr lang="ru-RU" sz="2700" b="0" dirty="0" smtClean="0">
                          <a:solidFill>
                            <a:schemeClr val="tx1"/>
                          </a:solidFill>
                        </a:rPr>
                        <a:t>Формированием или укреплением личной неприязни</a:t>
                      </a:r>
                      <a:r>
                        <a:rPr lang="ru-RU" sz="2700" b="0" baseline="0" dirty="0" smtClean="0">
                          <a:solidFill>
                            <a:schemeClr val="tx1"/>
                          </a:solidFill>
                        </a:rPr>
                        <a:t> к оппоненту</a:t>
                      </a:r>
                      <a:endParaRPr lang="ru-RU" sz="27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700" b="0" dirty="0" smtClean="0">
                          <a:solidFill>
                            <a:schemeClr val="tx1"/>
                          </a:solidFill>
                        </a:rPr>
                        <a:t>Негативным влиянием на результат общей деятельности субъектов конфликта</a:t>
                      </a:r>
                      <a:endParaRPr lang="ru-RU" sz="27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222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Межгрупповой конфликт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962545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Это тип </a:t>
            </a:r>
            <a:r>
              <a:rPr lang="ru-RU" dirty="0"/>
              <a:t>конфликтов, в котором в качестве субъектов взаимодействия выступают не отдельные индивиды, а группы.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133" y="2923107"/>
            <a:ext cx="4126667" cy="3631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80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04444"/>
            <a:ext cx="10515600" cy="875716"/>
          </a:xfrm>
        </p:spPr>
        <p:txBody>
          <a:bodyPr/>
          <a:lstStyle/>
          <a:p>
            <a:r>
              <a:rPr lang="ru-RU" b="1" dirty="0" smtClean="0"/>
              <a:t>Особенности межгрупповых конфликтов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40614"/>
            <a:ext cx="10515600" cy="3477895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Межгрупповые </a:t>
            </a:r>
            <a:r>
              <a:rPr lang="ru-RU" dirty="0"/>
              <a:t>конфликты имеют определенные особенности. Определять расхождения в них необходимо по составляющим элементам. Можно наблюдать следующее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г</a:t>
            </a:r>
            <a:r>
              <a:rPr lang="ru-RU" dirty="0" smtClean="0"/>
              <a:t>руппа занижает достоинства оппонента;</a:t>
            </a:r>
          </a:p>
          <a:p>
            <a:r>
              <a:rPr lang="ru-RU" dirty="0"/>
              <a:t>в</a:t>
            </a:r>
            <a:r>
              <a:rPr lang="ru-RU" dirty="0" smtClean="0"/>
              <a:t>осприятие группами модели «я-они»;</a:t>
            </a:r>
          </a:p>
          <a:p>
            <a:r>
              <a:rPr lang="ru-RU" dirty="0"/>
              <a:t>г</a:t>
            </a:r>
            <a:r>
              <a:rPr lang="ru-RU" dirty="0" smtClean="0"/>
              <a:t>рупповая атрибуция, которая зависит от внешних условий.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534" y="4716378"/>
            <a:ext cx="3054266" cy="1815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8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/>
              <a:t>Межгрупповые конфликты имеют разную форму взаимоотношений, к примеру, могут проводиться собрания, митинги, переговоры и дискуссии. Они могут быть представлены в форме: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419116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ротивостояния между подчинёнными и начальством;</a:t>
            </a:r>
          </a:p>
          <a:p>
            <a:r>
              <a:rPr lang="ru-RU" dirty="0"/>
              <a:t>к</a:t>
            </a:r>
            <a:r>
              <a:rPr lang="ru-RU" dirty="0" smtClean="0"/>
              <a:t>онфликта, возникшего в одной организации с участием маленьких групп;</a:t>
            </a:r>
          </a:p>
          <a:p>
            <a:r>
              <a:rPr lang="ru-RU" dirty="0"/>
              <a:t>п</a:t>
            </a:r>
            <a:r>
              <a:rPr lang="ru-RU" dirty="0" smtClean="0"/>
              <a:t>ротивостояния между крупными организациями;</a:t>
            </a:r>
          </a:p>
          <a:p>
            <a:r>
              <a:rPr lang="ru-RU" dirty="0"/>
              <a:t>б</a:t>
            </a:r>
            <a:r>
              <a:rPr lang="ru-RU" dirty="0" smtClean="0"/>
              <a:t>орьбы администрации с профсоюзными организациями.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728" y="4379678"/>
            <a:ext cx="3396326" cy="226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6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8259" y="2448758"/>
            <a:ext cx="10515600" cy="1325563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Autofit/>
          </a:bodyPr>
          <a:lstStyle/>
          <a:p>
            <a:r>
              <a:rPr lang="ru-RU" sz="3200" b="1" dirty="0"/>
              <a:t>Ч</a:t>
            </a:r>
            <a:r>
              <a:rPr lang="ru-RU" sz="3200" b="1" dirty="0" smtClean="0"/>
              <a:t>тобы </a:t>
            </a:r>
            <a:r>
              <a:rPr lang="ru-RU" sz="3200" b="1" dirty="0"/>
              <a:t>правильно определить, что лучше: избежать конфликта или разрешить его, важно знать способы и стили разрешения конфликтов</a:t>
            </a:r>
          </a:p>
        </p:txBody>
      </p:sp>
    </p:spTree>
    <p:extLst>
      <p:ext uri="{BB962C8B-B14F-4D97-AF65-F5344CB8AC3E}">
        <p14:creationId xmlns:p14="http://schemas.microsoft.com/office/powerpoint/2010/main" val="20593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30926"/>
            <a:ext cx="10515600" cy="65436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Стили разрешения конфликтов</a:t>
            </a:r>
            <a:endParaRPr lang="ru-RU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40" t="38788" r="41942" b="32121"/>
          <a:stretch/>
        </p:blipFill>
        <p:spPr>
          <a:xfrm>
            <a:off x="3396342" y="975743"/>
            <a:ext cx="5312229" cy="53979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615542" y="1630111"/>
            <a:ext cx="1854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Соперничество (конкуренция)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540137" y="2584598"/>
            <a:ext cx="1854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Сотрудничество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688078" y="3382923"/>
            <a:ext cx="1854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Приспособление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540137" y="4294459"/>
            <a:ext cx="1515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Компромисс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754881" y="4858737"/>
            <a:ext cx="1476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Избегание (уклонение)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9809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97104"/>
            <a:ext cx="10515600" cy="2536513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/>
              <a:t>Если личность активна и намерена разрешить конфликтную ситуацию для удовлетворения собственных интересов, приходится применять стиль конкуренции. Как правило, человек, двигаясь к разрешению конфликта в свою пользу, подчас в ущерб другим людям, вынуждает их принимать именно его способ решения проблемы.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478971"/>
            <a:ext cx="10515600" cy="65436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Стиль конкуренции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528" y="3936792"/>
            <a:ext cx="3894944" cy="292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30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8122" y="1998012"/>
            <a:ext cx="10515600" cy="3173595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В этом случае, выбирая стиль конкуренции, нужно иметь ресурсы для разрешения конфликта в свою пользу либо быть уверенным, что полученный результат — единственно верный. Например, руководитель может принять жёсткое авторитарное решение, но в будущем это даст нужный результат.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Такой </a:t>
            </a:r>
            <a:r>
              <a:rPr lang="ru-RU" dirty="0"/>
              <a:t>стиль готовит сотрудников к подчинению без лишних разглагольствований, особенно в нелёгкие для компании времена</a:t>
            </a:r>
          </a:p>
        </p:txBody>
      </p:sp>
    </p:spTree>
    <p:extLst>
      <p:ext uri="{BB962C8B-B14F-4D97-AF65-F5344CB8AC3E}">
        <p14:creationId xmlns:p14="http://schemas.microsoft.com/office/powerpoint/2010/main" val="59239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742034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/>
              <a:t>Этот стиль обозначает, что субъект старается разрешить конфликт в свою пользу, но при этом должен учитывать интересы оппонента. Поэтому разрешение конфликта предполагает поиск выгодного обеим сторонам исхода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478971"/>
            <a:ext cx="10515600" cy="65436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Стиль сотрудничества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0" y="3758711"/>
            <a:ext cx="4762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59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60775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 fontScale="92500"/>
          </a:bodyPr>
          <a:lstStyle/>
          <a:p>
            <a:pPr lvl="0"/>
            <a:r>
              <a:rPr lang="ru-RU" sz="2400" dirty="0"/>
              <a:t>если обе стороны конфликта имеют одинаковые ресурсы и возможности;</a:t>
            </a:r>
          </a:p>
          <a:p>
            <a:pPr lvl="0"/>
            <a:r>
              <a:rPr lang="ru-RU" sz="2400" dirty="0"/>
              <a:t>если разрешение этого конфликта выгодно, и ни одна из сторон не устраняется от него;</a:t>
            </a:r>
          </a:p>
          <a:p>
            <a:pPr lvl="0"/>
            <a:r>
              <a:rPr lang="ru-RU" sz="2400" dirty="0"/>
              <a:t>если между оппонентами давние и взаимовыгодные отношения;</a:t>
            </a:r>
          </a:p>
          <a:p>
            <a:pPr lvl="0"/>
            <a:r>
              <a:rPr lang="ru-RU" sz="2400" dirty="0"/>
              <a:t>если у каждой из сторон вполне объяснимые цели, которые они могут объяснить;</a:t>
            </a:r>
          </a:p>
          <a:p>
            <a:pPr lvl="0"/>
            <a:r>
              <a:rPr lang="ru-RU" sz="2400" dirty="0"/>
              <a:t>если у каждой из сторон есть иные пути выхода из кризиса</a:t>
            </a:r>
            <a:r>
              <a:rPr lang="ru-RU" sz="2400" dirty="0" smtClean="0"/>
              <a:t>.</a:t>
            </a:r>
          </a:p>
          <a:p>
            <a:pPr lvl="0"/>
            <a:endParaRPr lang="ru-RU" sz="2400" dirty="0"/>
          </a:p>
          <a:p>
            <a:pPr marL="0" indent="0">
              <a:buNone/>
            </a:pPr>
            <a:r>
              <a:rPr lang="ru-RU" sz="2400" dirty="0"/>
              <a:t>К стилю сотрудничества прибегают в тех случаях, когда у каждой из сторон есть время на поиск общих интересов. </a:t>
            </a:r>
          </a:p>
          <a:p>
            <a:pPr lvl="0"/>
            <a:endParaRPr lang="ru-RU" sz="24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478970"/>
            <a:ext cx="10515600" cy="998137"/>
          </a:xfrm>
        </p:spPr>
        <p:txBody>
          <a:bodyPr>
            <a:noAutofit/>
          </a:bodyPr>
          <a:lstStyle/>
          <a:p>
            <a:r>
              <a:rPr lang="ru-RU" sz="3400" b="1" dirty="0"/>
              <a:t>Наиболее типичными обстоятельствами, когда используется этот стиль, можно считать следующие:</a:t>
            </a:r>
          </a:p>
        </p:txBody>
      </p:sp>
    </p:spTree>
    <p:extLst>
      <p:ext uri="{BB962C8B-B14F-4D97-AF65-F5344CB8AC3E}">
        <p14:creationId xmlns:p14="http://schemas.microsoft.com/office/powerpoint/2010/main" val="41485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Общение разделяют на следующие виды:</a:t>
            </a:r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5A7DB497-6D76-4725-9B39-9141BD021AE6}"/>
              </a:ext>
            </a:extLst>
          </p:cNvPr>
          <p:cNvGrpSpPr/>
          <p:nvPr/>
        </p:nvGrpSpPr>
        <p:grpSpPr>
          <a:xfrm>
            <a:off x="304799" y="1885903"/>
            <a:ext cx="5417210" cy="1248230"/>
            <a:chOff x="371348" y="1720645"/>
            <a:chExt cx="4802695" cy="1120877"/>
          </a:xfrm>
        </p:grpSpPr>
        <p:sp>
          <p:nvSpPr>
            <p:cNvPr id="6" name="Овал 5">
              <a:extLst>
                <a:ext uri="{FF2B5EF4-FFF2-40B4-BE49-F238E27FC236}">
                  <a16:creationId xmlns="" xmlns:a16="http://schemas.microsoft.com/office/drawing/2014/main" id="{69D8BA39-0CFA-429C-94FF-2FC8AD64FA51}"/>
                </a:ext>
              </a:extLst>
            </p:cNvPr>
            <p:cNvSpPr/>
            <p:nvPr/>
          </p:nvSpPr>
          <p:spPr>
            <a:xfrm>
              <a:off x="1130709" y="1720645"/>
              <a:ext cx="3283974" cy="1120877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="" xmlns:a16="http://schemas.microsoft.com/office/drawing/2014/main" id="{1E8DFFB0-0BAA-49CE-A172-14B683AF1901}"/>
                </a:ext>
              </a:extLst>
            </p:cNvPr>
            <p:cNvSpPr/>
            <p:nvPr/>
          </p:nvSpPr>
          <p:spPr>
            <a:xfrm>
              <a:off x="371348" y="1907407"/>
              <a:ext cx="4802695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0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п</a:t>
              </a:r>
              <a:r>
                <a:rPr lang="ru-RU" sz="4000" b="1" cap="none" spc="0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о средствам</a:t>
              </a: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="" xmlns:a16="http://schemas.microsoft.com/office/drawing/2014/main" id="{D96C3324-FBE5-4361-8678-0678B19A278F}"/>
              </a:ext>
            </a:extLst>
          </p:cNvPr>
          <p:cNvGrpSpPr/>
          <p:nvPr/>
        </p:nvGrpSpPr>
        <p:grpSpPr>
          <a:xfrm>
            <a:off x="6204155" y="1799755"/>
            <a:ext cx="4006646" cy="1420525"/>
            <a:chOff x="6661356" y="1720645"/>
            <a:chExt cx="3283974" cy="1120877"/>
          </a:xfrm>
        </p:grpSpPr>
        <p:sp>
          <p:nvSpPr>
            <p:cNvPr id="7" name="Овал 6">
              <a:extLst>
                <a:ext uri="{FF2B5EF4-FFF2-40B4-BE49-F238E27FC236}">
                  <a16:creationId xmlns="" xmlns:a16="http://schemas.microsoft.com/office/drawing/2014/main" id="{048EEF51-1A0F-4666-AD5B-4E3EE1529C58}"/>
                </a:ext>
              </a:extLst>
            </p:cNvPr>
            <p:cNvSpPr/>
            <p:nvPr/>
          </p:nvSpPr>
          <p:spPr>
            <a:xfrm>
              <a:off x="6661356" y="1720645"/>
              <a:ext cx="3283974" cy="1120877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="" xmlns:a16="http://schemas.microsoft.com/office/drawing/2014/main" id="{3FDD21AC-12CA-4D5D-822B-A1028E713B21}"/>
                </a:ext>
              </a:extLst>
            </p:cNvPr>
            <p:cNvSpPr/>
            <p:nvPr/>
          </p:nvSpPr>
          <p:spPr>
            <a:xfrm>
              <a:off x="6795411" y="1911953"/>
              <a:ext cx="3015864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0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п</a:t>
              </a:r>
              <a:r>
                <a:rPr lang="ru-RU" sz="4000" b="1" cap="none" spc="0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о целям</a:t>
              </a:r>
            </a:p>
          </p:txBody>
        </p:sp>
      </p:grpSp>
      <p:grpSp>
        <p:nvGrpSpPr>
          <p:cNvPr id="16" name="Группа 15">
            <a:extLst>
              <a:ext uri="{FF2B5EF4-FFF2-40B4-BE49-F238E27FC236}">
                <a16:creationId xmlns="" xmlns:a16="http://schemas.microsoft.com/office/drawing/2014/main" id="{D1B0C7EB-78C4-43C0-B937-DA8F95D12446}"/>
              </a:ext>
            </a:extLst>
          </p:cNvPr>
          <p:cNvGrpSpPr/>
          <p:nvPr/>
        </p:nvGrpSpPr>
        <p:grpSpPr>
          <a:xfrm>
            <a:off x="469580" y="3816854"/>
            <a:ext cx="4802695" cy="1120877"/>
            <a:chOff x="1155016" y="4486104"/>
            <a:chExt cx="4802695" cy="1120877"/>
          </a:xfrm>
        </p:grpSpPr>
        <p:sp>
          <p:nvSpPr>
            <p:cNvPr id="8" name="Овал 7">
              <a:extLst>
                <a:ext uri="{FF2B5EF4-FFF2-40B4-BE49-F238E27FC236}">
                  <a16:creationId xmlns="" xmlns:a16="http://schemas.microsoft.com/office/drawing/2014/main" id="{BE087571-9DEC-4C00-BCEC-5A0BDB2DF9FD}"/>
                </a:ext>
              </a:extLst>
            </p:cNvPr>
            <p:cNvSpPr/>
            <p:nvPr/>
          </p:nvSpPr>
          <p:spPr>
            <a:xfrm>
              <a:off x="1909526" y="4486104"/>
              <a:ext cx="3283974" cy="1120877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="" xmlns:a16="http://schemas.microsoft.com/office/drawing/2014/main" id="{50624E60-EDE0-4CCE-8CCD-2599BC71A360}"/>
                </a:ext>
              </a:extLst>
            </p:cNvPr>
            <p:cNvSpPr/>
            <p:nvPr/>
          </p:nvSpPr>
          <p:spPr>
            <a:xfrm>
              <a:off x="1155016" y="4676872"/>
              <a:ext cx="4802695" cy="60016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3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п</a:t>
              </a:r>
              <a:r>
                <a:rPr lang="ru-RU" sz="3300" b="1" cap="none" spc="0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о содержанию</a:t>
              </a:r>
            </a:p>
          </p:txBody>
        </p:sp>
      </p:grpSp>
      <p:grpSp>
        <p:nvGrpSpPr>
          <p:cNvPr id="17" name="Группа 16">
            <a:extLst>
              <a:ext uri="{FF2B5EF4-FFF2-40B4-BE49-F238E27FC236}">
                <a16:creationId xmlns="" xmlns:a16="http://schemas.microsoft.com/office/drawing/2014/main" id="{51E1132E-8DE8-4E93-A15B-49F9CA2A9E2A}"/>
              </a:ext>
            </a:extLst>
          </p:cNvPr>
          <p:cNvGrpSpPr/>
          <p:nvPr/>
        </p:nvGrpSpPr>
        <p:grpSpPr>
          <a:xfrm>
            <a:off x="5542752" y="3637721"/>
            <a:ext cx="5636525" cy="1371139"/>
            <a:chOff x="6661356" y="3770673"/>
            <a:chExt cx="4802695" cy="1120877"/>
          </a:xfrm>
        </p:grpSpPr>
        <p:sp>
          <p:nvSpPr>
            <p:cNvPr id="9" name="Овал 8">
              <a:extLst>
                <a:ext uri="{FF2B5EF4-FFF2-40B4-BE49-F238E27FC236}">
                  <a16:creationId xmlns="" xmlns:a16="http://schemas.microsoft.com/office/drawing/2014/main" id="{B013A9FF-51AE-44C3-8E54-956E4B9AA0CD}"/>
                </a:ext>
              </a:extLst>
            </p:cNvPr>
            <p:cNvSpPr/>
            <p:nvPr/>
          </p:nvSpPr>
          <p:spPr>
            <a:xfrm>
              <a:off x="7398775" y="3770673"/>
              <a:ext cx="3283974" cy="1120877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="" xmlns:a16="http://schemas.microsoft.com/office/drawing/2014/main" id="{7B0406E5-76A6-4602-9C67-376B70840815}"/>
                </a:ext>
              </a:extLst>
            </p:cNvPr>
            <p:cNvSpPr/>
            <p:nvPr/>
          </p:nvSpPr>
          <p:spPr>
            <a:xfrm>
              <a:off x="6661356" y="4100278"/>
              <a:ext cx="4802695" cy="461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4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п</a:t>
              </a:r>
              <a:r>
                <a:rPr lang="ru-RU" sz="2400" b="1" cap="none" spc="0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о опосредованности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615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357" y="1133339"/>
            <a:ext cx="10515600" cy="2536513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/>
              <a:t>Компромисс означает, что противники стараются найти такое решение, при котором будут какие-то взаимные уступки. Использование этого стиля возможно, если стороны обладают одинаковыми ресурсами, но их интересы взаимоисключающие. Тогда стороны придут к какому-то временному решению, а выгода, которую они получат, будет кратковременной.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478971"/>
            <a:ext cx="10515600" cy="65436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Стиль компромисса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908" y="3520867"/>
            <a:ext cx="3212892" cy="321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62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3327" y="641402"/>
            <a:ext cx="10515600" cy="1742034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/>
              <a:t>Самое интересное, что именно компромисс становится порой единственным возможным выходом из конфликта. Когда противники уверены, что стремятся к одинаковому результату, но понимают, что одновременно достичь этого невозможно.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633" y="2593298"/>
            <a:ext cx="5494988" cy="402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60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986218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Стиль уклонения обычно используется в том случае, когда потенциальный проигрыш в каком-то определённом конфликте намного выше, чем те моральные издержки, которые вызовет уклонение.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Например</a:t>
            </a:r>
            <a:r>
              <a:rPr lang="ru-RU" dirty="0"/>
              <a:t>, руководящие работники очень часто уклоняются от принятия спорного решения, откладывая его на неопределённый срок.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478971"/>
            <a:ext cx="10515600" cy="65436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Стиль избегания (уклонение)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4471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90414"/>
            <a:ext cx="10515600" cy="2941247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/>
              <a:t>Стиль приспособления проявляется в том, что личность совершает какие-либо действия, ориентируясь на поведение других людей, однако при этом не стремится отстаивать свои интересы. Он как бы заранее признаёт доминирующую роль оппонента и уступает ему в их противостоянии. Подобная модель поведения может быть оправдана лишь тогда, когда, уступая кому-то, вы слишком много теряете.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404021"/>
            <a:ext cx="10515600" cy="65436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Стиль приспособления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694" y="3815076"/>
            <a:ext cx="4562106" cy="3042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67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405942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/>
          <a:lstStyle/>
          <a:p>
            <a:pPr lvl="0"/>
            <a:r>
              <a:rPr lang="ru-RU" dirty="0"/>
              <a:t>когда необходимо сохранить мирные отношения с другим человеком или даже целой группой;</a:t>
            </a:r>
          </a:p>
          <a:p>
            <a:pPr lvl="0"/>
            <a:r>
              <a:rPr lang="ru-RU" dirty="0"/>
              <a:t>когда недостаточно власти, чтобы одержать победу;</a:t>
            </a:r>
          </a:p>
          <a:p>
            <a:pPr lvl="0"/>
            <a:r>
              <a:rPr lang="ru-RU" dirty="0"/>
              <a:t>когда победа для оппонента важнее, чем для вас;</a:t>
            </a:r>
          </a:p>
          <a:p>
            <a:pPr lvl="0"/>
            <a:r>
              <a:rPr lang="ru-RU" dirty="0"/>
              <a:t>когда необходимо найти решение, устраивающее обе стороны;</a:t>
            </a:r>
          </a:p>
          <a:p>
            <a:pPr lvl="0"/>
            <a:r>
              <a:rPr lang="ru-RU" dirty="0"/>
              <a:t>когда невозможно избежать конфликта, а сопротивление может навредить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719528"/>
            <a:ext cx="10515600" cy="959369"/>
          </a:xfrm>
        </p:spPr>
        <p:txBody>
          <a:bodyPr>
            <a:normAutofit fontScale="90000"/>
          </a:bodyPr>
          <a:lstStyle/>
          <a:p>
            <a:r>
              <a:rPr lang="ru-RU" sz="3900" b="1" dirty="0"/>
              <a:t>Подобный стиль для разрешения конфликта рекомендуется выбирать в следующих случаях: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519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3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00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/>
              <a:t>Мы становимся похожими на тех людей, с которыми общаемся.</a:t>
            </a:r>
            <a:br>
              <a:rPr lang="ru-RU" i="1" dirty="0"/>
            </a:br>
            <a:r>
              <a:rPr lang="ru-RU" i="1" dirty="0"/>
              <a:t>Выбирайте своё окружение – какими мы не были бы уникальными, оно всё равно влияет на нас.</a:t>
            </a:r>
          </a:p>
          <a:p>
            <a:pPr marL="0" indent="0">
              <a:buNone/>
            </a:pPr>
            <a:r>
              <a:rPr lang="ru-RU" dirty="0"/>
              <a:t>Роберт Де Ниро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C326D7E5-9266-4ACA-84E2-DEA8CED432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192" y="3123883"/>
            <a:ext cx="3661776" cy="313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По средствам: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988752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1) </a:t>
            </a:r>
            <a:r>
              <a:rPr lang="ru-RU" b="1" dirty="0"/>
              <a:t>вербальное общение </a:t>
            </a:r>
            <a:r>
              <a:rPr lang="ru-RU" dirty="0"/>
              <a:t>– осуществляется с помощью речи и является прерогативой человека. Оно предоставляет человеку широкие коммуникативные возможности и гораздо богаче всех видов и форм невербального общения, хотя в жизни не может полностью его заменить;</a:t>
            </a:r>
          </a:p>
          <a:p>
            <a:pPr marL="0" indent="0">
              <a:buNone/>
            </a:pPr>
            <a:r>
              <a:rPr lang="ru-RU" dirty="0"/>
              <a:t>2) </a:t>
            </a:r>
            <a:r>
              <a:rPr lang="ru-RU" b="1" dirty="0"/>
              <a:t>невербальное общение </a:t>
            </a:r>
            <a:r>
              <a:rPr lang="ru-RU" dirty="0"/>
              <a:t>происходит с помощью мимики, жестов и пантомимики, через прямые сенсорные или телесные контакты (тактильные, зрительные, слуховые, обонятельные и другие ощущения и образы, получаемые от другого лица). Важнейшей невербальной составляющей процесса общения является умение слушать.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718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По целям: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695575"/>
          </a:xfrm>
          <a:solidFill>
            <a:schemeClr val="accent1">
              <a:lumMod val="60000"/>
              <a:lumOff val="40000"/>
              <a:alpha val="61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dirty="0"/>
              <a:t>1) </a:t>
            </a:r>
            <a:r>
              <a:rPr lang="ru-RU" b="1" dirty="0"/>
              <a:t>биологическое общение </a:t>
            </a:r>
            <a:r>
              <a:rPr lang="ru-RU" dirty="0"/>
              <a:t>связано с удовлетворением основных органических потребностей и необходимо для поддержания, сохранения и развития организма;</a:t>
            </a:r>
          </a:p>
          <a:p>
            <a:pPr marL="0" indent="0">
              <a:buNone/>
            </a:pPr>
            <a:r>
              <a:rPr lang="ru-RU" dirty="0"/>
              <a:t>2) </a:t>
            </a:r>
            <a:r>
              <a:rPr lang="ru-RU" b="1" dirty="0"/>
              <a:t>социальное общение </a:t>
            </a:r>
            <a:r>
              <a:rPr lang="ru-RU" dirty="0"/>
              <a:t>направлено на расширение и укрепление межличностных контактов, установление и развитие интерперсональных отношений, личностного роста индивида.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594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1448</TotalTime>
  <Words>3679</Words>
  <Application>Microsoft Office PowerPoint</Application>
  <PresentationFormat>Широкоэкранный</PresentationFormat>
  <Paragraphs>256</Paragraphs>
  <Slides>76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76</vt:i4>
      </vt:variant>
    </vt:vector>
  </HeadingPairs>
  <TitlesOfParts>
    <vt:vector size="82" baseType="lpstr">
      <vt:lpstr>Arial</vt:lpstr>
      <vt:lpstr>Calibri</vt:lpstr>
      <vt:lpstr>Calibri Light</vt:lpstr>
      <vt:lpstr>Cambria</vt:lpstr>
      <vt:lpstr>Times New Roman</vt:lpstr>
      <vt:lpstr>Тема Office</vt:lpstr>
      <vt:lpstr>«Секретарь-администратор»</vt:lpstr>
      <vt:lpstr>Раздел 1. Психологические особенности работы секретаря</vt:lpstr>
      <vt:lpstr>Презентация PowerPoint</vt:lpstr>
      <vt:lpstr>Презентация PowerPoint</vt:lpstr>
      <vt:lpstr>Презентация PowerPoint</vt:lpstr>
      <vt:lpstr>Виды общения</vt:lpstr>
      <vt:lpstr>Общение разделяют на следующие виды:</vt:lpstr>
      <vt:lpstr>По средствам:</vt:lpstr>
      <vt:lpstr>По целям:</vt:lpstr>
      <vt:lpstr>По содержанию:</vt:lpstr>
      <vt:lpstr>По опосредованности:</vt:lpstr>
      <vt:lpstr>Другие виды общения:</vt:lpstr>
      <vt:lpstr>Функции общения</vt:lpstr>
      <vt:lpstr>Презентация PowerPoint</vt:lpstr>
      <vt:lpstr>Аффективно-коммуникативная функция</vt:lpstr>
      <vt:lpstr>Информационно-коммуникативная функция </vt:lpstr>
      <vt:lpstr>Регуляционно-коммуникативная (интерактивная) функция </vt:lpstr>
      <vt:lpstr>Презентация PowerPoint</vt:lpstr>
      <vt:lpstr>Тема 2. Взаимодействие с руководителем и посетителями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Установление хороших отношений с руководителем необходимо. Для этого следует изучить его характер: </vt:lpstr>
      <vt:lpstr>Презентация PowerPoint</vt:lpstr>
      <vt:lpstr>Презентация PowerPoint</vt:lpstr>
      <vt:lpstr>Для поддержания деловых отношений, соблюдайте следующие правила:</vt:lpstr>
      <vt:lpstr>Взаимодействие с посетителями</vt:lpstr>
      <vt:lpstr>Презентация PowerPoint</vt:lpstr>
      <vt:lpstr>Встреча посетителя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 полуслова понимаем друг друга: лайфхаки взаимодействия с руководителем</vt:lpstr>
      <vt:lpstr>1.Уточняйте задачу</vt:lpstr>
      <vt:lpstr>2.Не грузите руководителя деталями</vt:lpstr>
      <vt:lpstr>Презентация PowerPoint</vt:lpstr>
      <vt:lpstr>3. Берегите время руководителя</vt:lpstr>
      <vt:lpstr>Презентация PowerPoint</vt:lpstr>
      <vt:lpstr>4. Предлагайте варианты решения проблемы</vt:lpstr>
      <vt:lpstr>5.Предоставляйте руководителю не только информацию, но и выводы</vt:lpstr>
      <vt:lpstr>6.Грамотно реагируйте на обратную связь </vt:lpstr>
      <vt:lpstr>7.Давайте ответ на полную формулировку вопроса</vt:lpstr>
      <vt:lpstr>Подведём итоги:</vt:lpstr>
      <vt:lpstr>Тема 3. Конфликт. Пути разрешения конфликтных ситуаций</vt:lpstr>
      <vt:lpstr>Презентация PowerPoint</vt:lpstr>
      <vt:lpstr>Конфликт</vt:lpstr>
      <vt:lpstr>Презентация PowerPoint</vt:lpstr>
      <vt:lpstr>Презентация PowerPoint</vt:lpstr>
      <vt:lpstr>Виды конфликтов</vt:lpstr>
      <vt:lpstr>Внутриличностный конфликт</vt:lpstr>
      <vt:lpstr>Существуют определенные показатели внутриличностного конфликта:</vt:lpstr>
      <vt:lpstr>Межличностный конфликт</vt:lpstr>
      <vt:lpstr>Функции межличностного конфликта</vt:lpstr>
      <vt:lpstr>Положительная функция:</vt:lpstr>
      <vt:lpstr>Отрицательной стороной конфликта является деструктивная функция. Она проявляется:</vt:lpstr>
      <vt:lpstr>Межгрупповой конфликт</vt:lpstr>
      <vt:lpstr>Особенности межгрупповых конфликтов</vt:lpstr>
      <vt:lpstr>Межгрупповые конфликты имеют разную форму взаимоотношений, к примеру, могут проводиться собрания, митинги, переговоры и дискуссии. Они могут быть представлены в форме:</vt:lpstr>
      <vt:lpstr>Чтобы правильно определить, что лучше: избежать конфликта или разрешить его, важно знать способы и стили разрешения конфликтов</vt:lpstr>
      <vt:lpstr>Стили разрешения конфликтов</vt:lpstr>
      <vt:lpstr>Стиль конкуренции</vt:lpstr>
      <vt:lpstr>Презентация PowerPoint</vt:lpstr>
      <vt:lpstr>Стиль сотрудничества</vt:lpstr>
      <vt:lpstr>Наиболее типичными обстоятельствами, когда используется этот стиль, можно считать следующие:</vt:lpstr>
      <vt:lpstr>Стиль компромисса</vt:lpstr>
      <vt:lpstr>Презентация PowerPoint</vt:lpstr>
      <vt:lpstr>Стиль избегания (уклонение)</vt:lpstr>
      <vt:lpstr>Стиль приспособления</vt:lpstr>
      <vt:lpstr>Подобный стиль для разрешения конфликта рекомендуется выбирать в следующих случаях: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«Секретарь-администратор»</dc:title>
  <dc:creator>Наталья Михайловна Волковец</dc:creator>
  <cp:lastModifiedBy>Наталья Михайловна Волковец</cp:lastModifiedBy>
  <cp:revision>67</cp:revision>
  <dcterms:created xsi:type="dcterms:W3CDTF">2023-09-13T09:12:49Z</dcterms:created>
  <dcterms:modified xsi:type="dcterms:W3CDTF">2023-09-27T03:31:55Z</dcterms:modified>
</cp:coreProperties>
</file>