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dp" ContentType="image/vnd.ms-photo"/>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19.12-->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6" r:id="rId2"/>
    <p:sldId id="257" r:id="rId3"/>
    <p:sldId id="258" r:id="rId4"/>
    <p:sldId id="259" r:id="rId5"/>
    <p:sldId id="260" r:id="rId6"/>
    <p:sldId id="263" r:id="rId7"/>
    <p:sldId id="261" r:id="rId8"/>
    <p:sldId id="264" r:id="rId9"/>
    <p:sldId id="266" r:id="rId10"/>
    <p:sldId id="265" r:id="rId11"/>
    <p:sldId id="268" r:id="rId12"/>
    <p:sldId id="267" r:id="rId13"/>
    <p:sldId id="270" r:id="rId14"/>
    <p:sldId id="269" r:id="rId15"/>
  </p:sldIdLst>
  <p:sldSz cx="9144000" cy="6858000" type="screen4x3"/>
  <p:notesSz cx="6858000" cy="9144000"/>
  <p:custDataLst>
    <p:tags r:id="rId16"/>
  </p:custData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868" autoAdjust="0"/>
    <p:restoredTop sz="94660"/>
  </p:normalViewPr>
  <p:slideViewPr>
    <p:cSldViewPr>
      <p:cViewPr varScale="1">
        <p:scale>
          <a:sx n="74" d="100"/>
          <a:sy n="74" d="100"/>
        </p:scale>
        <p:origin x="-480"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tags" Target="tags/tag1.xml" /><Relationship Id="rId17" Type="http://schemas.openxmlformats.org/officeDocument/2006/relationships/presProps" Target="presProps.xml" /><Relationship Id="rId18" Type="http://schemas.openxmlformats.org/officeDocument/2006/relationships/viewProps" Target="viewProps.xml" /><Relationship Id="rId19" Type="http://schemas.openxmlformats.org/officeDocument/2006/relationships/theme" Target="theme/theme1.xml" /><Relationship Id="rId2" Type="http://schemas.openxmlformats.org/officeDocument/2006/relationships/slide" Target="slides/slide1.xml" /><Relationship Id="rId20"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type="blank" preserve="1">
  <p:cSld name="Пустой слайд">
    <p:spTree>
      <p:nvGrpSpPr>
        <p:cNvPr id="1" name=""/>
        <p:cNvGrpSpPr/>
        <p:nvPr/>
      </p:nvGrpSpPr>
      <p:grpSpPr>
        <a:xfrm>
          <a:off x="0" y="0"/>
          <a:ext cx="0" cy="0"/>
        </a:xfrm>
      </p:grpSpPr>
      <p:sp>
        <p:nvSpPr>
          <p:cNvPr id="2" name="Дата 1"/>
          <p:cNvSpPr>
            <a:spLocks noGrp="1"/>
          </p:cNvSpPr>
          <p:nvPr>
            <p:ph type="dt" sz="half" idx="10"/>
          </p:nvPr>
        </p:nvSpPr>
        <p:spPr/>
        <p:txBody>
          <a:bodyPr/>
          <a:lstStyle/>
          <a:p>
            <a:fld id="{DEE3A121-EEDA-4FFF-85E6-F36CE6C5CFEC}" type="datetimeFigureOut">
              <a:rPr lang="ru-RU" smtClean="0"/>
              <a:t>13.05.2021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A60B2A6-9695-4D38-B84C-254172BD7305}" type="slidenum">
              <a:rPr lang="ru-RU" smtClean="0"/>
              <a:t>‹#›</a:t>
            </a:fld>
            <a:endParaRPr lang="ru-RU"/>
          </a:p>
        </p:txBody>
      </p:sp>
    </p:spTree>
    <p:extLst>
      <p:ext uri="{BB962C8B-B14F-4D97-AF65-F5344CB8AC3E}">
        <p14:creationId xmlns:p14="http://schemas.microsoft.com/office/powerpoint/2010/main" val="433563646"/>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blipFill dpi="0" rotWithShape="1">
          <a:blip r:embed="rId2">
            <a:alphaModFix amt="21000"/>
            <a:lum/>
          </a:blip>
          <a:stretch>
            <a:fillRect l="-7000" r="-7000"/>
          </a:stretch>
        </a:blipFill>
        <a:effectLst/>
      </p:bgPr>
    </p:bg>
    <p:spTree>
      <p:nvGrpSpPr>
        <p:cNvPr id="1" name=""/>
        <p:cNvGrpSpPr/>
        <p:nvPr/>
      </p:nvGrpSpPr>
      <p:grpSpPr>
        <a:xfrm>
          <a:off x="0" y="0"/>
          <a: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E3A121-EEDA-4FFF-85E6-F36CE6C5CFEC}" type="datetimeFigureOut">
              <a:rPr lang="ru-RU" smtClean="0"/>
              <a:t>13.05.2021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60B2A6-9695-4D38-B84C-254172BD7305}" type="slidenum">
              <a:rPr lang="ru-RU" smtClean="0"/>
              <a:t>‹#›</a:t>
            </a:fld>
            <a:endParaRPr lang="ru-RU"/>
          </a:p>
        </p:txBody>
      </p:sp>
    </p:spTree>
    <p:extLst>
      <p:ext uri="{BB962C8B-B14F-4D97-AF65-F5344CB8AC3E}">
        <p14:creationId xmlns:p14="http://schemas.microsoft.com/office/powerpoint/2010/main" val="1995308107"/>
      </p:ext>
    </p:extLst>
  </p:cSld>
  <p:clrMap bg1="lt1" tx1="dk1" bg2="lt2" tx2="dk2" accent1="accent1" accent2="accent2" accent3="accent3" accent4="accent4" accent5="accent5" accent6="accent6" hlink="hlink" folHlink="folHlink"/>
  <p:sldLayoutIdLst>
    <p:sldLayoutId id="2147483655" r:id="rId1"/>
  </p:sldLayoutIdLst>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9.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0.jpeg" /><Relationship Id="rId3" Type="http://schemas.openxmlformats.org/officeDocument/2006/relationships/image" Target="../media/image21.jpeg" /><Relationship Id="rId4" Type="http://schemas.openxmlformats.org/officeDocument/2006/relationships/image" Target="../media/image22.jpeg" /><Relationship Id="rId5" Type="http://schemas.openxmlformats.org/officeDocument/2006/relationships/image" Target="../media/image23.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4.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5.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6.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microsoft.com/office/2007/relationships/hdphoto" Target="../media/image4.wdp" /><Relationship Id="rId4" Type="http://schemas.openxmlformats.org/officeDocument/2006/relationships/image" Target="../media/image5.jpeg" /><Relationship Id="rId5" Type="http://schemas.microsoft.com/office/2007/relationships/hdphoto" Target="../media/image6.wdp" /><Relationship Id="rId6" Type="http://schemas.openxmlformats.org/officeDocument/2006/relationships/image" Target="../media/image7.jpeg" /><Relationship Id="rId7" Type="http://schemas.microsoft.com/office/2007/relationships/hdphoto" Target="../media/image8.wdp"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0.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1.jpeg" /><Relationship Id="rId3" Type="http://schemas.openxmlformats.org/officeDocument/2006/relationships/image" Target="../media/image12.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4.jpeg" /><Relationship Id="rId3" Type="http://schemas.openxmlformats.org/officeDocument/2006/relationships/image" Target="../media/image15.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6.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7.jpeg" /><Relationship Id="rId3" Type="http://schemas.openxmlformats.org/officeDocument/2006/relationships/image" Target="../media/image18.jpeg" /></Relationships>
</file>

<file path=ppt/slides/slide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blipFill dpi="0" rotWithShape="1">
          <a:blip r:embed="rId2">
            <a:alphaModFix amt="74000"/>
            <a:lum/>
          </a:blip>
          <a:stretch>
            <a:fillRect t="-50000" b="-50000"/>
          </a:stretch>
        </a:blipFill>
        <a:effectLst/>
      </p:bgPr>
    </p:bg>
    <p:spTree>
      <p:nvGrpSpPr>
        <p:cNvPr id="1" name=""/>
        <p:cNvGrpSpPr/>
        <p:nvPr/>
      </p:nvGrpSpPr>
      <p:grpSpPr>
        <a:xfrm>
          <a:off x="0" y="0"/>
          <a:ext cx="0" cy="0"/>
        </a:xfrm>
      </p:grpSpPr>
      <p:sp>
        <p:nvSpPr>
          <p:cNvPr id="4" name="TextBox 3"/>
          <p:cNvSpPr txBox="1"/>
          <p:nvPr/>
        </p:nvSpPr>
        <p:spPr>
          <a:xfrm>
            <a:off x="1985546" y="2060848"/>
            <a:ext cx="5106734" cy="2308324"/>
          </a:xfrm>
          <a:prstGeom prst="rect">
            <a:avLst/>
          </a:prstGeom>
          <a:noFill/>
        </p:spPr>
        <p:txBody>
          <a:bodyPr wrap="square" rtlCol="0">
            <a:spAutoFit/>
          </a:bodyPr>
          <a:lstStyle/>
          <a:p>
            <a:r>
              <a:rPr lang="en-US" sz="7200" b="1" spc="600" smtClean="0">
                <a:solidFill>
                  <a:schemeClr val="tx2">
                    <a:lumMod val="50000"/>
                  </a:schemeClr>
                </a:solidFill>
                <a:effectLst>
                  <a:outerShdw blurRad="38100" dist="38100" dir="2700000" algn="tl">
                    <a:srgbClr val="000000">
                      <a:alpha val="43137"/>
                    </a:srgbClr>
                  </a:outerShdw>
                </a:effectLst>
              </a:rPr>
              <a:t>Education</a:t>
            </a:r>
            <a:endParaRPr lang="ru-RU" sz="7200" b="1" spc="600" smtClean="0">
              <a:solidFill>
                <a:schemeClr val="tx2">
                  <a:lumMod val="50000"/>
                </a:schemeClr>
              </a:solidFill>
              <a:effectLst>
                <a:outerShdw blurRad="38100" dist="38100" dir="2700000" algn="tl">
                  <a:srgbClr val="000000">
                    <a:alpha val="43137"/>
                  </a:srgbClr>
                </a:outerShdw>
              </a:effectLst>
            </a:endParaRPr>
          </a:p>
          <a:p>
            <a:r>
              <a:rPr lang="en-US" sz="7200" smtClean="0">
                <a:solidFill>
                  <a:schemeClr val="tx2">
                    <a:lumMod val="50000"/>
                  </a:schemeClr>
                </a:solidFill>
              </a:rPr>
              <a:t> </a:t>
            </a:r>
            <a:r>
              <a:rPr lang="en-US" sz="7200" b="1" spc="600" smtClean="0">
                <a:solidFill>
                  <a:schemeClr val="tx2">
                    <a:lumMod val="50000"/>
                  </a:schemeClr>
                </a:solidFill>
                <a:effectLst>
                  <a:outerShdw blurRad="38100" dist="38100" dir="2700000" algn="tl">
                    <a:srgbClr val="000000">
                      <a:alpha val="43137"/>
                    </a:srgbClr>
                  </a:outerShdw>
                </a:effectLst>
              </a:rPr>
              <a:t>in</a:t>
            </a:r>
            <a:r>
              <a:rPr lang="en-US" sz="7200" smtClean="0">
                <a:solidFill>
                  <a:schemeClr val="tx2">
                    <a:lumMod val="50000"/>
                  </a:schemeClr>
                </a:solidFill>
              </a:rPr>
              <a:t> </a:t>
            </a:r>
            <a:r>
              <a:rPr lang="en-US" sz="7200" b="1" spc="600" smtClean="0">
                <a:solidFill>
                  <a:schemeClr val="tx2">
                    <a:lumMod val="50000"/>
                  </a:schemeClr>
                </a:solidFill>
                <a:effectLst>
                  <a:outerShdw blurRad="38100" dist="38100" dir="2700000" algn="tl">
                    <a:srgbClr val="000000">
                      <a:alpha val="43137"/>
                    </a:srgbClr>
                  </a:outerShdw>
                </a:effectLst>
              </a:rPr>
              <a:t>England</a:t>
            </a:r>
            <a:endParaRPr lang="ru-RU" sz="7200" b="1" spc="600">
              <a:solidFill>
                <a:schemeClr val="tx2">
                  <a:lumMod val="50000"/>
                </a:schemeClr>
              </a:solidFill>
              <a:effectLst>
                <a:outerShdw blurRad="38100" dist="38100" dir="2700000" algn="tl">
                  <a:srgbClr val="000000">
                    <a:alpha val="43137"/>
                  </a:srgbClr>
                </a:outerShdw>
              </a:effectLst>
            </a:endParaRPr>
          </a:p>
        </p:txBody>
      </p:sp>
      <p:sp>
        <p:nvSpPr>
          <p:cNvPr id="5" name="Прямоугольник 4"/>
          <p:cNvSpPr/>
          <p:nvPr/>
        </p:nvSpPr>
        <p:spPr>
          <a:xfrm>
            <a:off x="4068763" y="-239643"/>
            <a:ext cx="2286000" cy="1200329"/>
          </a:xfrm>
          <a:prstGeom prst="rect">
            <a:avLst/>
          </a:prstGeom>
        </p:spPr>
        <p:txBody>
          <a:bodyPr>
            <a:spAutoFit/>
          </a:bodyPr>
          <a:lstStyle/>
          <a:p>
            <a:pPr lvl="0"/>
            <a:r>
              <a:rPr lang="ru-RU" sz="7200" smtClean="0">
                <a:solidFill>
                  <a:prstClr val="black"/>
                </a:solidFill>
              </a:rPr>
              <a:t> </a:t>
            </a:r>
            <a:endParaRPr lang="ru-RU" sz="7200">
              <a:solidFill>
                <a:prstClr val="black"/>
              </a:solidFill>
            </a:endParaRPr>
          </a:p>
        </p:txBody>
      </p:sp>
    </p:spTree>
    <p:extLst>
      <p:ext uri="{BB962C8B-B14F-4D97-AF65-F5344CB8AC3E}">
        <p14:creationId xmlns:p14="http://schemas.microsoft.com/office/powerpoint/2010/main" val="2885735663"/>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sld>
</file>

<file path=ppt/slides/slide1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blipFill dpi="0" rotWithShape="1">
          <a:blip r:embed="rId2">
            <a:alphaModFix amt="85000"/>
            <a:lum/>
          </a:blip>
          <a:stretch>
            <a:fillRect l="-6000" r="-6000"/>
          </a:stretch>
        </a:blipFill>
        <a:effectLst/>
      </p:bgPr>
    </p:bg>
    <p:spTree>
      <p:nvGrpSpPr>
        <p:cNvPr id="1" name=""/>
        <p:cNvGrpSpPr/>
        <p:nvPr/>
      </p:nvGrpSpPr>
      <p:grpSpPr>
        <a:xfrm>
          <a:off x="0" y="0"/>
          <a:ext cx="0" cy="0"/>
        </a:xfrm>
      </p:grpSpPr>
      <p:sp>
        <p:nvSpPr>
          <p:cNvPr id="2" name="TextBox 1"/>
          <p:cNvSpPr txBox="1"/>
          <p:nvPr/>
        </p:nvSpPr>
        <p:spPr>
          <a:xfrm>
            <a:off x="323529" y="2852936"/>
            <a:ext cx="7992888" cy="1754326"/>
          </a:xfrm>
          <a:prstGeom prst="rect">
            <a:avLst/>
          </a:prstGeom>
          <a:noFill/>
        </p:spPr>
        <p:txBody>
          <a:bodyPr wrap="square" rtlCol="0">
            <a:spAutoFit/>
          </a:bodyPr>
          <a:lstStyle/>
          <a:p>
            <a:pPr algn="ctr"/>
            <a:r>
              <a:rPr lang="en-US" sz="5400" b="1" spc="600" smtClean="0">
                <a:solidFill>
                  <a:schemeClr val="accent3">
                    <a:lumMod val="40000"/>
                    <a:lumOff val="60000"/>
                  </a:schemeClr>
                </a:solidFill>
                <a:effectLst>
                  <a:outerShdw blurRad="38100" dist="38100" dir="2700000" algn="tl">
                    <a:srgbClr val="000000">
                      <a:alpha val="43137"/>
                    </a:srgbClr>
                  </a:outerShdw>
                </a:effectLst>
              </a:rPr>
              <a:t>Universities in England</a:t>
            </a:r>
            <a:endParaRPr lang="ru-RU" sz="5400" b="1" spc="600">
              <a:solidFill>
                <a:schemeClr val="accent3">
                  <a:lumMod val="40000"/>
                  <a:lumOff val="6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8764676"/>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sld>
</file>

<file path=ppt/slides/slide1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blipFill dpi="0" rotWithShape="1">
          <a:blip r:embed="rId5">
            <a:alphaModFix amt="21000"/>
            <a:lum/>
          </a:blip>
          <a:stretch>
            <a:fillRect l="-6000" r="-6000"/>
          </a:stretch>
        </a:blipFill>
        <a:effectLst/>
      </p:bgPr>
    </p:bg>
    <p:spTree>
      <p:nvGrpSpPr>
        <p:cNvPr id="1" name=""/>
        <p:cNvGrpSpPr/>
        <p:nvPr/>
      </p:nvGrpSpPr>
      <p:grpSpPr>
        <a:xfrm>
          <a:off x="0" y="0"/>
          <a:ext cx="0" cy="0"/>
        </a:xfrm>
      </p:grpSpPr>
      <p:sp>
        <p:nvSpPr>
          <p:cNvPr id="3" name="AutoShape 2" descr="https://meduza.io/impro/lLHqxpqY2jUaFrqlvfrPfaxfeF7St39OEpz7l8xnwFQ/fill/0/0/ce/1/aHR0cHM6Ly9tZWR1/emEuaW8vaW1hZ2Uv/YXR0YWNobWVudHMv/aW1hZ2VzLzAwNS82/MDgvOTAxL29yaWdp/bmFsL1MzbkI1Rk9N/TTFTZUJiYnJqVkpK/RmcuanBn.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 name="AutoShape 4" descr="https://meduza.io/impro/lLHqxpqY2jUaFrqlvfrPfaxfeF7St39OEpz7l8xnwFQ/fill/0/0/ce/1/aHR0cHM6Ly9tZWR1/emEuaW8vaW1hZ2Uv/YXR0YWNobWVudHMv/aW1hZ2VzLzAwNS82/MDgvOTAxL29yaWdp/bmFsL1MzbkI1Rk9N/TTFTZUJiYnJqVkpK/RmcuanBn.webp"/>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TextBox 4"/>
          <p:cNvSpPr txBox="1"/>
          <p:nvPr/>
        </p:nvSpPr>
        <p:spPr>
          <a:xfrm>
            <a:off x="155575" y="312738"/>
            <a:ext cx="3677703" cy="461665"/>
          </a:xfrm>
          <a:prstGeom prst="rect">
            <a:avLst/>
          </a:prstGeom>
          <a:noFill/>
        </p:spPr>
        <p:txBody>
          <a:bodyPr wrap="square" rtlCol="0">
            <a:spAutoFit/>
          </a:bodyPr>
          <a:lstStyle/>
          <a:p>
            <a:r>
              <a:rPr lang="en-US" sz="2400" b="1" spc="300" smtClean="0">
                <a:solidFill>
                  <a:srgbClr val="C00000"/>
                </a:solidFill>
                <a:effectLst>
                  <a:outerShdw blurRad="38100" dist="38100" dir="2700000" algn="tl">
                    <a:srgbClr val="000000">
                      <a:alpha val="43137"/>
                    </a:srgbClr>
                  </a:outerShdw>
                </a:effectLst>
              </a:rPr>
              <a:t>Oxford University</a:t>
            </a:r>
            <a:endParaRPr lang="ru-RU" sz="2400" b="1" spc="300">
              <a:solidFill>
                <a:srgbClr val="C00000"/>
              </a:solidFill>
              <a:effectLst>
                <a:outerShdw blurRad="38100" dist="38100" dir="2700000" algn="tl">
                  <a:srgbClr val="000000">
                    <a:alpha val="43137"/>
                  </a:srgbClr>
                </a:outerShdw>
              </a:effectLst>
            </a:endParaRPr>
          </a:p>
        </p:txBody>
      </p:sp>
      <p:pic>
        <p:nvPicPr>
          <p:cNvPr id="6149"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572000" y="160338"/>
            <a:ext cx="3437112" cy="2148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0" y="774404"/>
            <a:ext cx="4355975" cy="646331"/>
          </a:xfrm>
          <a:prstGeom prst="rect">
            <a:avLst/>
          </a:prstGeom>
          <a:noFill/>
        </p:spPr>
        <p:txBody>
          <a:bodyPr wrap="square" rtlCol="0">
            <a:spAutoFit/>
          </a:bodyPr>
          <a:lstStyle/>
          <a:p>
            <a:r>
              <a:rPr lang="en-US" smtClean="0"/>
              <a:t>https://ru.wikipedia.org/wiki/</a:t>
            </a:r>
            <a:r>
              <a:rPr lang="ru-RU" smtClean="0"/>
              <a:t>Оксфордский</a:t>
            </a:r>
            <a:r>
              <a:rPr lang="en-US" smtClean="0"/>
              <a:t> </a:t>
            </a:r>
            <a:r>
              <a:rPr lang="ru-RU" smtClean="0"/>
              <a:t>_университет</a:t>
            </a:r>
            <a:r>
              <a:rPr lang="en-US" smtClean="0"/>
              <a:t>(additional information)</a:t>
            </a:r>
            <a:endParaRPr lang="ru-RU"/>
          </a:p>
        </p:txBody>
      </p:sp>
      <p:sp>
        <p:nvSpPr>
          <p:cNvPr id="9" name="TextBox 8"/>
          <p:cNvSpPr txBox="1"/>
          <p:nvPr/>
        </p:nvSpPr>
        <p:spPr>
          <a:xfrm>
            <a:off x="155575" y="3068961"/>
            <a:ext cx="4416425" cy="461665"/>
          </a:xfrm>
          <a:prstGeom prst="rect">
            <a:avLst/>
          </a:prstGeom>
          <a:noFill/>
        </p:spPr>
        <p:txBody>
          <a:bodyPr wrap="square" rtlCol="0">
            <a:spAutoFit/>
          </a:bodyPr>
          <a:lstStyle/>
          <a:p>
            <a:r>
              <a:rPr lang="en-US" sz="2400" b="1" spc="300" err="1" smtClean="0">
                <a:solidFill>
                  <a:srgbClr val="C00000"/>
                </a:solidFill>
                <a:effectLst>
                  <a:outerShdw blurRad="38100" dist="38100" dir="2700000" algn="tl">
                    <a:srgbClr val="000000">
                      <a:alpha val="43137"/>
                    </a:srgbClr>
                  </a:outerShdw>
                </a:effectLst>
              </a:rPr>
              <a:t>Loughborough University</a:t>
            </a:r>
            <a:endParaRPr lang="ru-RU" sz="2400" b="1" spc="300">
              <a:solidFill>
                <a:srgbClr val="C00000"/>
              </a:solidFill>
              <a:effectLst>
                <a:outerShdw blurRad="38100" dist="38100" dir="2700000" algn="tl">
                  <a:srgbClr val="000000">
                    <a:alpha val="43137"/>
                  </a:srgbClr>
                </a:outerShdw>
              </a:effectLst>
            </a:endParaRPr>
          </a:p>
        </p:txBody>
      </p:sp>
      <p:pic>
        <p:nvPicPr>
          <p:cNvPr id="6150"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788359" y="2403978"/>
            <a:ext cx="3004393" cy="2253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307975" y="3717032"/>
            <a:ext cx="4264025" cy="646331"/>
          </a:xfrm>
          <a:prstGeom prst="rect">
            <a:avLst/>
          </a:prstGeom>
          <a:noFill/>
        </p:spPr>
        <p:txBody>
          <a:bodyPr wrap="square" rtlCol="0">
            <a:spAutoFit/>
          </a:bodyPr>
          <a:lstStyle/>
          <a:p>
            <a:r>
              <a:rPr lang="en-US" smtClean="0"/>
              <a:t>https://ru.m.wikipedia.org/wiki/</a:t>
            </a:r>
            <a:r>
              <a:rPr lang="ru-RU" err="1" smtClean="0"/>
              <a:t>Университет_Лафборо</a:t>
            </a:r>
            <a:endParaRPr lang="ru-RU"/>
          </a:p>
        </p:txBody>
      </p:sp>
      <p:sp>
        <p:nvSpPr>
          <p:cNvPr id="12" name="TextBox 11"/>
          <p:cNvSpPr txBox="1"/>
          <p:nvPr/>
        </p:nvSpPr>
        <p:spPr>
          <a:xfrm>
            <a:off x="234167" y="5049606"/>
            <a:ext cx="4408041" cy="461665"/>
          </a:xfrm>
          <a:prstGeom prst="rect">
            <a:avLst/>
          </a:prstGeom>
          <a:noFill/>
        </p:spPr>
        <p:txBody>
          <a:bodyPr wrap="square" rtlCol="0">
            <a:spAutoFit/>
          </a:bodyPr>
          <a:lstStyle/>
          <a:p>
            <a:r>
              <a:rPr lang="en-US" smtClean="0"/>
              <a:t> </a:t>
            </a:r>
            <a:r>
              <a:rPr lang="en-US" sz="2400" b="1" spc="300" smtClean="0">
                <a:solidFill>
                  <a:srgbClr val="C00000"/>
                </a:solidFill>
                <a:effectLst>
                  <a:outerShdw blurRad="38100" dist="38100" dir="2700000" algn="tl">
                    <a:srgbClr val="000000">
                      <a:alpha val="43137"/>
                    </a:srgbClr>
                  </a:outerShdw>
                </a:effectLst>
              </a:rPr>
              <a:t>Brunel University</a:t>
            </a:r>
            <a:endParaRPr lang="ru-RU" sz="2400" b="1" spc="300">
              <a:solidFill>
                <a:srgbClr val="C00000"/>
              </a:solidFill>
              <a:effectLst>
                <a:outerShdw blurRad="38100" dist="38100" dir="2700000" algn="tl">
                  <a:srgbClr val="000000">
                    <a:alpha val="43137"/>
                  </a:srgbClr>
                </a:outerShdw>
              </a:effectLst>
            </a:endParaRPr>
          </a:p>
        </p:txBody>
      </p:sp>
      <p:sp>
        <p:nvSpPr>
          <p:cNvPr id="13" name="TextBox 12"/>
          <p:cNvSpPr txBox="1"/>
          <p:nvPr/>
        </p:nvSpPr>
        <p:spPr>
          <a:xfrm>
            <a:off x="155575" y="5589240"/>
            <a:ext cx="4056385" cy="646331"/>
          </a:xfrm>
          <a:prstGeom prst="rect">
            <a:avLst/>
          </a:prstGeom>
          <a:noFill/>
        </p:spPr>
        <p:txBody>
          <a:bodyPr wrap="square" rtlCol="0">
            <a:spAutoFit/>
          </a:bodyPr>
          <a:lstStyle/>
          <a:p>
            <a:r>
              <a:rPr lang="en-US" smtClean="0"/>
              <a:t>https://ru.m.wikipedia.org/wiki/</a:t>
            </a:r>
            <a:r>
              <a:rPr lang="ru-RU" err="1" smtClean="0"/>
              <a:t>Университет_Брунеля</a:t>
            </a:r>
            <a:endParaRPr lang="ru-RU"/>
          </a:p>
        </p:txBody>
      </p:sp>
      <p:pic>
        <p:nvPicPr>
          <p:cNvPr id="6151" name="Picture 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824095" y="4762998"/>
            <a:ext cx="2932919" cy="1959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2221411"/>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sld>
</file>

<file path=ppt/slides/slide1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blipFill dpi="0" rotWithShape="1">
          <a:blip r:embed="rId2">
            <a:alphaModFix amt="79000"/>
            <a:lum/>
          </a:blip>
          <a:stretch>
            <a:fillRect t="-4000" b="-4000"/>
          </a:stretch>
        </a:blipFill>
        <a:effectLst/>
      </p:bgPr>
    </p:bg>
    <p:spTree>
      <p:nvGrpSpPr>
        <p:cNvPr id="1" name=""/>
        <p:cNvGrpSpPr/>
        <p:nvPr/>
      </p:nvGrpSpPr>
      <p:grpSpPr>
        <a:xfrm>
          <a:off x="0" y="0"/>
          <a:ext cx="0" cy="0"/>
        </a:xfrm>
      </p:grpSpPr>
      <p:sp>
        <p:nvSpPr>
          <p:cNvPr id="3" name="TextBox 2"/>
          <p:cNvSpPr txBox="1"/>
          <p:nvPr/>
        </p:nvSpPr>
        <p:spPr>
          <a:xfrm>
            <a:off x="1331640" y="3717032"/>
            <a:ext cx="6120680" cy="769441"/>
          </a:xfrm>
          <a:prstGeom prst="rect">
            <a:avLst/>
          </a:prstGeom>
          <a:noFill/>
        </p:spPr>
        <p:txBody>
          <a:bodyPr wrap="square" rtlCol="0">
            <a:spAutoFit/>
          </a:bodyPr>
          <a:lstStyle/>
          <a:p>
            <a:pPr algn="ctr"/>
            <a:r>
              <a:rPr lang="en-US" sz="4400" b="1" spc="300" smtClean="0">
                <a:solidFill>
                  <a:srgbClr val="00B050"/>
                </a:solidFill>
                <a:effectLst>
                  <a:outerShdw blurRad="38100" dist="38100" dir="2700000" algn="tl">
                    <a:srgbClr val="000000">
                      <a:alpha val="43137"/>
                    </a:srgbClr>
                  </a:outerShdw>
                </a:effectLst>
              </a:rPr>
              <a:t>Questions</a:t>
            </a:r>
            <a:endParaRPr lang="ru-RU" sz="4400" b="1" spc="300">
              <a:solidFill>
                <a:srgbClr val="00B05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70278573"/>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sld>
</file>

<file path=ppt/slides/slide1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blipFill dpi="0" rotWithShape="1">
          <a:blip r:embed="rId2">
            <a:alphaModFix amt="21000"/>
            <a:lum/>
          </a:blip>
          <a:stretch>
            <a:fillRect t="-17000" b="-17000"/>
          </a:stretch>
        </a:blipFill>
        <a:effectLst/>
      </p:bgPr>
    </p:bg>
    <p:spTree>
      <p:nvGrpSpPr>
        <p:cNvPr id="1" name=""/>
        <p:cNvGrpSpPr/>
        <p:nvPr/>
      </p:nvGrpSpPr>
      <p:grpSpPr>
        <a:xfrm>
          <a:off x="0" y="0"/>
          <a:ext cx="0" cy="0"/>
        </a:xfrm>
      </p:grpSpPr>
      <p:sp>
        <p:nvSpPr>
          <p:cNvPr id="2" name="TextBox 1"/>
          <p:cNvSpPr txBox="1"/>
          <p:nvPr/>
        </p:nvSpPr>
        <p:spPr>
          <a:xfrm>
            <a:off x="395536" y="476672"/>
            <a:ext cx="3907736" cy="1477328"/>
          </a:xfrm>
          <a:prstGeom prst="rect">
            <a:avLst/>
          </a:prstGeom>
          <a:noFill/>
        </p:spPr>
        <p:txBody>
          <a:bodyPr wrap="none" rtlCol="0">
            <a:spAutoFit/>
          </a:bodyPr>
          <a:lstStyle/>
          <a:p>
            <a:r>
              <a:rPr lang="en-US" smtClean="0"/>
              <a:t>1</a:t>
            </a:r>
            <a:r>
              <a:rPr lang="ru-RU" smtClean="0"/>
              <a:t>.</a:t>
            </a:r>
            <a:r>
              <a:rPr lang="en-US" smtClean="0"/>
              <a:t>At what age do children go to school?</a:t>
            </a:r>
          </a:p>
          <a:p>
            <a:r>
              <a:rPr lang="en-US" smtClean="0"/>
              <a:t>-5</a:t>
            </a:r>
          </a:p>
          <a:p>
            <a:r>
              <a:rPr lang="en-US" smtClean="0"/>
              <a:t>-At the request of parents</a:t>
            </a:r>
          </a:p>
          <a:p>
            <a:r>
              <a:rPr lang="en-US" smtClean="0"/>
              <a:t>-3</a:t>
            </a:r>
          </a:p>
          <a:p>
            <a:r>
              <a:rPr lang="en-US" smtClean="0"/>
              <a:t>-Born smart</a:t>
            </a:r>
            <a:endParaRPr lang="ru-RU"/>
          </a:p>
        </p:txBody>
      </p:sp>
      <p:sp>
        <p:nvSpPr>
          <p:cNvPr id="6" name="TextBox 5"/>
          <p:cNvSpPr txBox="1"/>
          <p:nvPr/>
        </p:nvSpPr>
        <p:spPr>
          <a:xfrm>
            <a:off x="395536" y="2276872"/>
            <a:ext cx="4534064" cy="1477328"/>
          </a:xfrm>
          <a:prstGeom prst="rect">
            <a:avLst/>
          </a:prstGeom>
          <a:noFill/>
        </p:spPr>
        <p:txBody>
          <a:bodyPr wrap="square" rtlCol="0">
            <a:spAutoFit/>
          </a:bodyPr>
          <a:lstStyle/>
          <a:p>
            <a:r>
              <a:rPr lang="ru-RU" smtClean="0"/>
              <a:t>2.</a:t>
            </a:r>
            <a:r>
              <a:rPr lang="en-US" smtClean="0"/>
              <a:t>What is the exam you take after high school?</a:t>
            </a:r>
          </a:p>
          <a:p>
            <a:r>
              <a:rPr lang="en-US" smtClean="0"/>
              <a:t>-LOL</a:t>
            </a:r>
          </a:p>
          <a:p>
            <a:r>
              <a:rPr lang="en-US" smtClean="0"/>
              <a:t>-A-Level</a:t>
            </a:r>
          </a:p>
          <a:p>
            <a:r>
              <a:rPr lang="en-US" smtClean="0"/>
              <a:t>-Nikakoy</a:t>
            </a:r>
          </a:p>
          <a:p>
            <a:r>
              <a:rPr lang="en-US" smtClean="0"/>
              <a:t>-GCSE</a:t>
            </a:r>
            <a:endParaRPr lang="ru-RU"/>
          </a:p>
        </p:txBody>
      </p:sp>
      <p:sp>
        <p:nvSpPr>
          <p:cNvPr id="8" name="TextBox 7"/>
          <p:cNvSpPr txBox="1"/>
          <p:nvPr/>
        </p:nvSpPr>
        <p:spPr>
          <a:xfrm>
            <a:off x="395536" y="4221088"/>
            <a:ext cx="3657479" cy="1477328"/>
          </a:xfrm>
          <a:prstGeom prst="rect">
            <a:avLst/>
          </a:prstGeom>
          <a:noFill/>
        </p:spPr>
        <p:txBody>
          <a:bodyPr wrap="square" rtlCol="0">
            <a:spAutoFit/>
          </a:bodyPr>
          <a:lstStyle/>
          <a:p>
            <a:r>
              <a:rPr lang="ru-RU" smtClean="0"/>
              <a:t>3.</a:t>
            </a:r>
            <a:r>
              <a:rPr lang="en-US" smtClean="0"/>
              <a:t>What is an elementary school like?</a:t>
            </a:r>
          </a:p>
          <a:p>
            <a:r>
              <a:rPr lang="en-US" smtClean="0"/>
              <a:t>-hell</a:t>
            </a:r>
          </a:p>
          <a:p>
            <a:r>
              <a:rPr lang="en-US" smtClean="0"/>
              <a:t>-rest</a:t>
            </a:r>
          </a:p>
          <a:p>
            <a:r>
              <a:rPr lang="en-US" smtClean="0"/>
              <a:t>-kindergarten</a:t>
            </a:r>
          </a:p>
          <a:p>
            <a:r>
              <a:rPr lang="en-US" smtClean="0"/>
              <a:t>-work</a:t>
            </a:r>
            <a:endParaRPr lang="ru-RU"/>
          </a:p>
        </p:txBody>
      </p:sp>
    </p:spTree>
    <p:extLst>
      <p:ext uri="{BB962C8B-B14F-4D97-AF65-F5344CB8AC3E}">
        <p14:creationId xmlns:p14="http://schemas.microsoft.com/office/powerpoint/2010/main" val="1943600875"/>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sld>
</file>

<file path=ppt/slides/slide1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blipFill dpi="0" rotWithShape="1">
          <a:blip r:embed="rId2">
            <a:alphaModFix amt="81000"/>
            <a:lum/>
          </a:blip>
          <a:stretch>
            <a:fillRect l="-16000" r="-16000"/>
          </a:stretch>
        </a:blipFill>
        <a:effectLst/>
      </p:bgPr>
    </p:bg>
    <p:spTree>
      <p:nvGrpSpPr>
        <p:cNvPr id="1" name=""/>
        <p:cNvGrpSpPr/>
        <p:nvPr/>
      </p:nvGrpSpPr>
      <p:grpSpPr>
        <a:xfrm>
          <a:off x="0" y="0"/>
          <a:ext cx="0" cy="0"/>
        </a:xfrm>
      </p:grpSpPr>
      <p:sp>
        <p:nvSpPr>
          <p:cNvPr id="2" name="TextBox 1"/>
          <p:cNvSpPr txBox="1"/>
          <p:nvPr/>
        </p:nvSpPr>
        <p:spPr>
          <a:xfrm>
            <a:off x="1907704" y="908720"/>
            <a:ext cx="4608512" cy="3139321"/>
          </a:xfrm>
          <a:prstGeom prst="rect">
            <a:avLst/>
          </a:prstGeom>
          <a:noFill/>
        </p:spPr>
        <p:txBody>
          <a:bodyPr wrap="square" rtlCol="0">
            <a:spAutoFit/>
          </a:bodyPr>
          <a:lstStyle/>
          <a:p>
            <a:pPr algn="ctr"/>
            <a:r>
              <a:rPr lang="en-US" sz="6600" b="1" spc="300" smtClean="0">
                <a:solidFill>
                  <a:srgbClr val="D60093"/>
                </a:solidFill>
                <a:effectLst>
                  <a:outerShdw blurRad="38100" dist="38100" dir="2700000" algn="tl">
                    <a:srgbClr val="000000">
                      <a:alpha val="43137"/>
                    </a:srgbClr>
                  </a:outerShdw>
                </a:effectLst>
              </a:rPr>
              <a:t>Thanks for your attention!!</a:t>
            </a:r>
            <a:endParaRPr lang="ru-RU" sz="6600" b="1" spc="300">
              <a:solidFill>
                <a:srgbClr val="D60093"/>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84578163"/>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sld>
</file>

<file path=ppt/slides/slide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Рисунок 1"/>
          <p:cNvPicPr>
            <a:picLocks noChangeAspect="1"/>
          </p:cNvPicPr>
          <p:nvPr/>
        </p:nvPicPr>
        <p:blipFill>
          <a:blip r:embed="rId2">
            <a:extLst>
              <a:ext uri="{BEBA8EAE-BF5A-486C-A8C5-ECC9F3942E4B}">
                <a14:imgProps xmlns:a14="http://schemas.microsoft.com/office/drawing/2010/main">
                  <a14:imgLayer r:embed="rId3">
                    <a14:imgEffect>
                      <a14:saturation sat="175000"/>
                    </a14:imgEffect>
                  </a14:imgLayer>
                </a14:imgProps>
              </a:ext>
              <a:ext uri="{28A0092B-C50C-407E-A947-70E740481C1C}">
                <a14:useLocalDpi xmlns:a14="http://schemas.microsoft.com/office/drawing/2010/main" val="0"/>
              </a:ext>
            </a:extLst>
          </a:blip>
          <a:stretch>
            <a:fillRect/>
          </a:stretch>
        </p:blipFill>
        <p:spPr>
          <a:xfrm>
            <a:off x="5436096" y="188640"/>
            <a:ext cx="3312368" cy="2202725"/>
          </a:xfrm>
          <a:prstGeom prst="rect">
            <a:avLst/>
          </a:prstGeom>
        </p:spPr>
      </p:pic>
      <p:pic>
        <p:nvPicPr>
          <p:cNvPr id="3" name="Рисунок 2"/>
          <p:cNvPicPr>
            <a:picLocks noChangeAspect="1"/>
          </p:cNvPicPr>
          <p:nvPr/>
        </p:nvPicPr>
        <p:blipFill>
          <a:blip r:embed="rId4">
            <a:extLst>
              <a:ext uri="{BEBA8EAE-BF5A-486C-A8C5-ECC9F3942E4B}">
                <a14:imgProps xmlns:a14="http://schemas.microsoft.com/office/drawing/2010/main">
                  <a14:imgLayer r:embed="rId5">
                    <a14:imgEffect>
                      <a14:saturation sat="235000"/>
                    </a14:imgEffect>
                  </a14:imgLayer>
                </a14:imgProps>
              </a:ext>
              <a:ext uri="{28A0092B-C50C-407E-A947-70E740481C1C}">
                <a14:useLocalDpi xmlns:a14="http://schemas.microsoft.com/office/drawing/2010/main" val="0"/>
              </a:ext>
            </a:extLst>
          </a:blip>
          <a:stretch>
            <a:fillRect/>
          </a:stretch>
        </p:blipFill>
        <p:spPr>
          <a:xfrm>
            <a:off x="251520" y="2636912"/>
            <a:ext cx="3816424" cy="2335651"/>
          </a:xfrm>
          <a:prstGeom prst="rect">
            <a:avLst/>
          </a:prstGeom>
        </p:spPr>
      </p:pic>
      <p:pic>
        <p:nvPicPr>
          <p:cNvPr id="4" name="Рисунок 3"/>
          <p:cNvPicPr>
            <a:picLocks noChangeAspect="1"/>
          </p:cNvPicPr>
          <p:nvPr/>
        </p:nvPicPr>
        <p:blipFill>
          <a:blip r:embed="rId6">
            <a:extLst>
              <a:ext uri="{BEBA8EAE-BF5A-486C-A8C5-ECC9F3942E4B}">
                <a14:imgProps xmlns:a14="http://schemas.microsoft.com/office/drawing/2010/main">
                  <a14:imgLayer r:embed="rId7">
                    <a14:imgEffect>
                      <a14:saturation sat="165000"/>
                    </a14:imgEffect>
                  </a14:imgLayer>
                </a14:imgProps>
              </a:ext>
              <a:ext uri="{28A0092B-C50C-407E-A947-70E740481C1C}">
                <a14:useLocalDpi xmlns:a14="http://schemas.microsoft.com/office/drawing/2010/main" val="0"/>
              </a:ext>
            </a:extLst>
          </a:blip>
          <a:stretch>
            <a:fillRect/>
          </a:stretch>
        </p:blipFill>
        <p:spPr>
          <a:xfrm>
            <a:off x="5170944" y="4026160"/>
            <a:ext cx="3577520" cy="2670005"/>
          </a:xfrm>
          <a:prstGeom prst="rect">
            <a:avLst/>
          </a:prstGeom>
          <a:ln>
            <a:noFill/>
          </a:ln>
        </p:spPr>
      </p:pic>
      <p:sp>
        <p:nvSpPr>
          <p:cNvPr id="5" name="TextBox 4"/>
          <p:cNvSpPr txBox="1"/>
          <p:nvPr/>
        </p:nvSpPr>
        <p:spPr>
          <a:xfrm>
            <a:off x="827584" y="764704"/>
            <a:ext cx="3240360" cy="769441"/>
          </a:xfrm>
          <a:prstGeom prst="rect">
            <a:avLst/>
          </a:prstGeom>
          <a:noFill/>
        </p:spPr>
        <p:txBody>
          <a:bodyPr wrap="square" rtlCol="0">
            <a:spAutoFit/>
          </a:bodyPr>
          <a:lstStyle/>
          <a:p>
            <a:r>
              <a:rPr lang="en-US" sz="4400" b="1" spc="600" smtClean="0">
                <a:solidFill>
                  <a:schemeClr val="accent4">
                    <a:lumMod val="50000"/>
                  </a:schemeClr>
                </a:solidFill>
                <a:effectLst>
                  <a:outerShdw blurRad="38100" dist="38100" dir="2700000" algn="tl">
                    <a:srgbClr val="000000">
                      <a:alpha val="43137"/>
                    </a:srgbClr>
                  </a:outerShdw>
                </a:effectLst>
              </a:rPr>
              <a:t>Schools</a:t>
            </a:r>
            <a:endParaRPr lang="ru-RU" sz="4400" b="1" spc="600">
              <a:solidFill>
                <a:schemeClr val="accent4">
                  <a:lumMod val="50000"/>
                </a:schemeClr>
              </a:solidFill>
              <a:effectLst>
                <a:outerShdw blurRad="38100" dist="38100" dir="2700000" algn="tl">
                  <a:srgbClr val="000000">
                    <a:alpha val="43137"/>
                  </a:srgbClr>
                </a:outerShdw>
              </a:effectLst>
            </a:endParaRPr>
          </a:p>
        </p:txBody>
      </p:sp>
      <p:sp>
        <p:nvSpPr>
          <p:cNvPr id="6" name="TextBox 5"/>
          <p:cNvSpPr txBox="1"/>
          <p:nvPr/>
        </p:nvSpPr>
        <p:spPr>
          <a:xfrm>
            <a:off x="5705607" y="2636912"/>
            <a:ext cx="2508194" cy="769441"/>
          </a:xfrm>
          <a:prstGeom prst="rect">
            <a:avLst/>
          </a:prstGeom>
          <a:noFill/>
        </p:spPr>
        <p:txBody>
          <a:bodyPr wrap="square" rtlCol="0">
            <a:spAutoFit/>
          </a:bodyPr>
          <a:lstStyle/>
          <a:p>
            <a:pPr algn="ctr"/>
            <a:r>
              <a:rPr lang="en-US" sz="4400" b="1" spc="600" smtClean="0">
                <a:solidFill>
                  <a:schemeClr val="accent4">
                    <a:lumMod val="50000"/>
                  </a:schemeClr>
                </a:solidFill>
                <a:effectLst>
                  <a:outerShdw blurRad="38100" dist="38100" dir="2700000" algn="tl">
                    <a:srgbClr val="000000">
                      <a:alpha val="43137"/>
                    </a:srgbClr>
                  </a:outerShdw>
                </a:effectLst>
              </a:rPr>
              <a:t>in</a:t>
            </a:r>
            <a:endParaRPr lang="ru-RU" sz="4400" b="1" spc="600">
              <a:solidFill>
                <a:schemeClr val="accent4">
                  <a:lumMod val="50000"/>
                </a:schemeClr>
              </a:solidFill>
              <a:effectLst>
                <a:outerShdw blurRad="38100" dist="38100" dir="2700000" algn="tl">
                  <a:srgbClr val="000000">
                    <a:alpha val="43137"/>
                  </a:srgbClr>
                </a:outerShdw>
              </a:effectLst>
            </a:endParaRPr>
          </a:p>
        </p:txBody>
      </p:sp>
      <p:sp>
        <p:nvSpPr>
          <p:cNvPr id="7" name="TextBox 6"/>
          <p:cNvSpPr txBox="1"/>
          <p:nvPr/>
        </p:nvSpPr>
        <p:spPr>
          <a:xfrm>
            <a:off x="827584" y="5330190"/>
            <a:ext cx="2664296" cy="769441"/>
          </a:xfrm>
          <a:prstGeom prst="rect">
            <a:avLst/>
          </a:prstGeom>
          <a:noFill/>
        </p:spPr>
        <p:txBody>
          <a:bodyPr wrap="square" rtlCol="0">
            <a:spAutoFit/>
          </a:bodyPr>
          <a:lstStyle/>
          <a:p>
            <a:r>
              <a:rPr lang="en-US" sz="4400" b="1" spc="600" smtClean="0">
                <a:solidFill>
                  <a:schemeClr val="accent4">
                    <a:lumMod val="50000"/>
                  </a:schemeClr>
                </a:solidFill>
                <a:effectLst>
                  <a:outerShdw blurRad="38100" dist="38100" dir="2700000" algn="tl">
                    <a:srgbClr val="000000">
                      <a:alpha val="43137"/>
                    </a:srgbClr>
                  </a:outerShdw>
                </a:effectLst>
              </a:rPr>
              <a:t>England</a:t>
            </a:r>
            <a:endParaRPr lang="ru-RU" sz="4400" b="1" spc="600">
              <a:solidFill>
                <a:schemeClr val="accent4">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93463302"/>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sld>
</file>

<file path=ppt/slides/slide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323528" y="332656"/>
            <a:ext cx="3384376" cy="6555641"/>
          </a:xfrm>
          <a:prstGeom prst="rect">
            <a:avLst/>
          </a:prstGeom>
          <a:noFill/>
        </p:spPr>
        <p:txBody>
          <a:bodyPr wrap="square" rtlCol="0">
            <a:spAutoFit/>
          </a:bodyPr>
          <a:lstStyle/>
          <a:p>
            <a:r>
              <a:rPr lang="en-US" sz="2800" b="1" spc="300" smtClean="0">
                <a:solidFill>
                  <a:schemeClr val="accent3">
                    <a:lumMod val="50000"/>
                  </a:schemeClr>
                </a:solidFill>
                <a:effectLst>
                  <a:outerShdw blurRad="38100" dist="38100" dir="2700000" algn="tl">
                    <a:srgbClr val="000000">
                      <a:alpha val="43137"/>
                    </a:srgbClr>
                  </a:outerShdw>
                </a:effectLst>
              </a:rPr>
              <a:t>The English education system is considered one of the best in the world. There are public and private schools in England. The state certificate can be obtained free of charge, but only British citizens can enter them.</a:t>
            </a:r>
            <a:endParaRPr lang="ru-RU" sz="2800" b="1" spc="300">
              <a:solidFill>
                <a:schemeClr val="accent3">
                  <a:lumMod val="50000"/>
                </a:schemeClr>
              </a:solidFill>
              <a:effectLst>
                <a:outerShdw blurRad="38100" dist="38100" dir="2700000" algn="tl">
                  <a:srgbClr val="000000">
                    <a:alpha val="43137"/>
                  </a:srgbClr>
                </a:outerShdw>
              </a:effectLst>
            </a:endParaRPr>
          </a:p>
        </p:txBody>
      </p:sp>
      <p:pic>
        <p:nvPicPr>
          <p:cNvPr id="1026" name="Picture 2" descr="https://avatars.mds.yandex.net/get-zen_doc/2442582/pub_5f1c1ee0d0976d7a0c3de5c2_5f2d6680a22356386fcdf423/scale_1200"/>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139952" y="1988841"/>
            <a:ext cx="4752000" cy="2970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4186720"/>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sld>
</file>

<file path=ppt/slides/slide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blipFill dpi="0" rotWithShape="1">
          <a:blip r:embed="rId2">
            <a:alphaModFix amt="51000"/>
            <a:lum/>
          </a:blip>
          <a:stretch>
            <a:fillRect l="-6000" r="-6000"/>
          </a:stretch>
        </a:blipFill>
        <a:effectLst/>
      </p:bgPr>
    </p:bg>
    <p:spTree>
      <p:nvGrpSpPr>
        <p:cNvPr id="1" name=""/>
        <p:cNvGrpSpPr/>
        <p:nvPr/>
      </p:nvGrpSpPr>
      <p:grpSpPr>
        <a:xfrm>
          <a:off x="0" y="0"/>
          <a:ext cx="0" cy="0"/>
        </a:xfrm>
      </p:grpSpPr>
      <p:sp>
        <p:nvSpPr>
          <p:cNvPr id="2" name="TextBox 1"/>
          <p:cNvSpPr txBox="1"/>
          <p:nvPr/>
        </p:nvSpPr>
        <p:spPr>
          <a:xfrm>
            <a:off x="971600" y="2780928"/>
            <a:ext cx="7850054" cy="1107996"/>
          </a:xfrm>
          <a:prstGeom prst="rect">
            <a:avLst/>
          </a:prstGeom>
          <a:noFill/>
        </p:spPr>
        <p:txBody>
          <a:bodyPr wrap="square" rtlCol="0">
            <a:spAutoFit/>
          </a:bodyPr>
          <a:lstStyle/>
          <a:p>
            <a:r>
              <a:rPr lang="en-US" sz="6600" b="1" spc="600" smtClean="0">
                <a:solidFill>
                  <a:schemeClr val="accent5">
                    <a:lumMod val="50000"/>
                  </a:schemeClr>
                </a:solidFill>
                <a:effectLst>
                  <a:outerShdw blurRad="38100" dist="38100" dir="2700000" algn="tl">
                    <a:srgbClr val="000000">
                      <a:alpha val="43137"/>
                    </a:srgbClr>
                  </a:outerShdw>
                </a:effectLst>
              </a:rPr>
              <a:t>Primary School</a:t>
            </a:r>
            <a:endParaRPr lang="ru-RU" sz="6600" b="1" spc="600">
              <a:solidFill>
                <a:schemeClr val="accent5">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18325131"/>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sld>
</file>

<file path=ppt/slides/slide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blipFill dpi="0" rotWithShape="1">
          <a:blip r:embed="rId3">
            <a:alphaModFix amt="21000"/>
            <a:lum/>
          </a:blip>
          <a:stretch>
            <a:fillRect l="-17000" r="-17000"/>
          </a:stretch>
        </a:blipFill>
        <a:effectLst/>
      </p:bgPr>
    </p:bg>
    <p:spTree>
      <p:nvGrpSpPr>
        <p:cNvPr id="1" name=""/>
        <p:cNvGrpSpPr/>
        <p:nvPr/>
      </p:nvGrpSpPr>
      <p:grpSpPr>
        <a:xfrm>
          <a:off x="0" y="0"/>
          <a:ext cx="0" cy="0"/>
        </a:xfrm>
      </p:grpSpPr>
      <p:sp>
        <p:nvSpPr>
          <p:cNvPr id="2" name="TextBox 1"/>
          <p:cNvSpPr txBox="1"/>
          <p:nvPr/>
        </p:nvSpPr>
        <p:spPr>
          <a:xfrm>
            <a:off x="323528" y="116633"/>
            <a:ext cx="3384376" cy="6247864"/>
          </a:xfrm>
          <a:prstGeom prst="rect">
            <a:avLst/>
          </a:prstGeom>
          <a:noFill/>
        </p:spPr>
        <p:txBody>
          <a:bodyPr wrap="square" rtlCol="0">
            <a:spAutoFit/>
          </a:bodyPr>
          <a:lstStyle/>
          <a:p>
            <a:r>
              <a:rPr lang="en-US" sz="2000" b="1" spc="600" smtClean="0">
                <a:solidFill>
                  <a:schemeClr val="accent2">
                    <a:lumMod val="50000"/>
                  </a:schemeClr>
                </a:solidFill>
                <a:effectLst>
                  <a:outerShdw blurRad="38100" dist="38100" dir="2700000" algn="tl">
                    <a:srgbClr val="000000">
                      <a:alpha val="43137"/>
                    </a:srgbClr>
                  </a:outerShdw>
                </a:effectLst>
              </a:rPr>
              <a:t>Children go to school from the age of 5.About 10 subjects are studied. First, children learn literature, English, and math. The primary school resembles a kindergarten. Children walk a lot, play sports. The main forces are aimed at the formation of the child as a person and self-confidence.</a:t>
            </a:r>
            <a:endParaRPr lang="ru-RU" sz="2000" b="1" spc="600">
              <a:solidFill>
                <a:schemeClr val="accent2">
                  <a:lumMod val="50000"/>
                </a:schemeClr>
              </a:solidFill>
              <a:effectLst>
                <a:outerShdw blurRad="38100" dist="38100" dir="2700000" algn="tl">
                  <a:srgbClr val="000000">
                    <a:alpha val="43137"/>
                  </a:srgbClr>
                </a:outerShdw>
              </a:effectLst>
            </a:endParaRPr>
          </a:p>
        </p:txBody>
      </p:sp>
      <p:pic>
        <p:nvPicPr>
          <p:cNvPr id="2050" name="Picture 2" descr="https://sm-news.ru/wp-content/uploads/2020/09/06/qp387cncyfa.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07904" y="1988840"/>
            <a:ext cx="5292080" cy="30124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397261"/>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sld>
</file>

<file path=ppt/slides/slide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blipFill dpi="0" rotWithShape="1">
          <a:blip r:embed="rId2">
            <a:alphaModFix amt="75000"/>
            <a:lum/>
          </a:blip>
          <a:stretch>
            <a:fillRect l="-13000" r="-13000"/>
          </a:stretch>
        </a:blipFill>
        <a:effectLst/>
      </p:bgPr>
    </p:bg>
    <p:spTree>
      <p:nvGrpSpPr>
        <p:cNvPr id="1" name=""/>
        <p:cNvGrpSpPr/>
        <p:nvPr/>
      </p:nvGrpSpPr>
      <p:grpSpPr>
        <a:xfrm>
          <a:off x="0" y="0"/>
          <a:ext cx="0" cy="0"/>
        </a:xfrm>
      </p:grpSpPr>
      <p:sp>
        <p:nvSpPr>
          <p:cNvPr id="2" name="TextBox 1"/>
          <p:cNvSpPr txBox="1"/>
          <p:nvPr/>
        </p:nvSpPr>
        <p:spPr>
          <a:xfrm>
            <a:off x="107504" y="2636912"/>
            <a:ext cx="8798052" cy="923330"/>
          </a:xfrm>
          <a:prstGeom prst="rect">
            <a:avLst/>
          </a:prstGeom>
          <a:noFill/>
        </p:spPr>
        <p:txBody>
          <a:bodyPr wrap="square" rtlCol="0">
            <a:spAutoFit/>
          </a:bodyPr>
          <a:lstStyle/>
          <a:p>
            <a:pPr algn="ctr"/>
            <a:r>
              <a:rPr lang="en-US" sz="5400" b="1" spc="600" smtClean="0">
                <a:solidFill>
                  <a:srgbClr val="00B050"/>
                </a:solidFill>
                <a:effectLst>
                  <a:outerShdw blurRad="38100" dist="38100" dir="2700000" algn="tl">
                    <a:srgbClr val="000000">
                      <a:alpha val="43137"/>
                    </a:srgbClr>
                  </a:outerShdw>
                </a:effectLst>
              </a:rPr>
              <a:t>  </a:t>
            </a:r>
            <a:r>
              <a:rPr lang="en-US" sz="5400" b="1" spc="600" smtClean="0">
                <a:solidFill>
                  <a:srgbClr val="FFFF00"/>
                </a:solidFill>
                <a:effectLst>
                  <a:outerShdw blurRad="38100" dist="38100" dir="2700000" algn="tl">
                    <a:srgbClr val="000000">
                      <a:alpha val="43137"/>
                    </a:srgbClr>
                  </a:outerShdw>
                </a:effectLst>
              </a:rPr>
              <a:t>Secondary School</a:t>
            </a:r>
            <a:endParaRPr lang="ru-RU" sz="5400" b="1" spc="60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54595497"/>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sld>
</file>

<file path=ppt/slides/slide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blipFill dpi="0" rotWithShape="1">
          <a:blip r:embed="rId3">
            <a:alphaModFix amt="47000"/>
            <a:lum/>
          </a:blip>
          <a:stretch>
            <a:fillRect/>
          </a:stretch>
        </a:blipFill>
        <a:effectLst/>
      </p:bgPr>
    </p:bg>
    <p:spTree>
      <p:nvGrpSpPr>
        <p:cNvPr id="1" name=""/>
        <p:cNvGrpSpPr/>
        <p:nvPr/>
      </p:nvGrpSpPr>
      <p:grpSpPr>
        <a:xfrm>
          <a:off x="0" y="0"/>
          <a:ext cx="0" cy="0"/>
        </a:xfrm>
      </p:grpSpPr>
      <p:sp>
        <p:nvSpPr>
          <p:cNvPr id="2" name="TextBox 1"/>
          <p:cNvSpPr txBox="1"/>
          <p:nvPr/>
        </p:nvSpPr>
        <p:spPr>
          <a:xfrm>
            <a:off x="107505" y="116632"/>
            <a:ext cx="3384376" cy="5632311"/>
          </a:xfrm>
          <a:prstGeom prst="rect">
            <a:avLst/>
          </a:prstGeom>
          <a:noFill/>
        </p:spPr>
        <p:txBody>
          <a:bodyPr wrap="square" rtlCol="0">
            <a:spAutoFit/>
          </a:bodyPr>
          <a:lstStyle/>
          <a:p>
            <a:r>
              <a:rPr lang="en-US" sz="2000" b="1" spc="600" smtClean="0">
                <a:solidFill>
                  <a:schemeClr val="tx2">
                    <a:lumMod val="50000"/>
                  </a:schemeClr>
                </a:solidFill>
                <a:effectLst>
                  <a:outerShdw blurRad="38100" dist="38100" dir="2700000" algn="tl">
                    <a:srgbClr val="000000">
                      <a:alpha val="43137"/>
                    </a:srgbClr>
                  </a:outerShdw>
                </a:effectLst>
              </a:rPr>
              <a:t>At the age of 11, the child goes to secondary school. During this period, students study 15 subjects. Here he is prepared for the general GCSE certificate. Foreign students enter at the age of 13. Getting a secondary education gives a great advantage when entering a university..</a:t>
            </a:r>
            <a:endParaRPr lang="ru-RU" sz="2000" b="1" spc="600">
              <a:solidFill>
                <a:schemeClr val="tx2">
                  <a:lumMod val="50000"/>
                </a:schemeClr>
              </a:solidFill>
              <a:effectLst>
                <a:outerShdw blurRad="38100" dist="38100" dir="2700000" algn="tl">
                  <a:srgbClr val="000000">
                    <a:alpha val="43137"/>
                  </a:srgbClr>
                </a:outerShdw>
              </a:effectLst>
            </a:endParaRPr>
          </a:p>
        </p:txBody>
      </p:sp>
      <p:pic>
        <p:nvPicPr>
          <p:cNvPr id="3074" name="Picture 2" descr="https://cdn.christianpost.com/files/cache/image/8/01/80116_w_760_508.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427984" y="1988840"/>
            <a:ext cx="3926632" cy="2624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8812955"/>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sld>
</file>

<file path=ppt/slides/slide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blipFill dpi="0" rotWithShape="1">
          <a:blip r:embed="rId2">
            <a:alphaModFix amt="83000"/>
            <a:lum/>
          </a:blip>
          <a:stretch>
            <a:fillRect l="-6000" r="-6000"/>
          </a:stretch>
        </a:blipFill>
        <a:effectLst/>
      </p:bgPr>
    </p:bg>
    <p:spTree>
      <p:nvGrpSpPr>
        <p:cNvPr id="1" name=""/>
        <p:cNvGrpSpPr/>
        <p:nvPr/>
      </p:nvGrpSpPr>
      <p:grpSpPr>
        <a:xfrm>
          <a:off x="0" y="0"/>
          <a:ext cx="0" cy="0"/>
        </a:xfrm>
      </p:grpSpPr>
      <p:sp>
        <p:nvSpPr>
          <p:cNvPr id="3" name="Прямоугольник 2"/>
          <p:cNvSpPr/>
          <p:nvPr/>
        </p:nvSpPr>
        <p:spPr>
          <a:xfrm>
            <a:off x="2887662" y="2204864"/>
            <a:ext cx="3052489" cy="1200329"/>
          </a:xfrm>
          <a:prstGeom prst="rect">
            <a:avLst/>
          </a:prstGeom>
        </p:spPr>
        <p:txBody>
          <a:bodyPr wrap="square">
            <a:spAutoFit/>
          </a:bodyPr>
          <a:lstStyle/>
          <a:p>
            <a:pPr lvl="0"/>
            <a:r>
              <a:rPr lang="en-US" sz="7200" b="1">
                <a:solidFill>
                  <a:schemeClr val="accent6">
                    <a:lumMod val="75000"/>
                  </a:schemeClr>
                </a:solidFill>
                <a:effectLst>
                  <a:outerShdw blurRad="38100" dist="38100" dir="2700000" algn="tl">
                    <a:srgbClr val="000000">
                      <a:alpha val="43137"/>
                    </a:srgbClr>
                  </a:outerShdw>
                </a:effectLst>
              </a:rPr>
              <a:t>A-Level</a:t>
            </a:r>
            <a:endParaRPr lang="ru-RU" sz="7200" b="1">
              <a:solidFill>
                <a:schemeClr val="accent6">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7435113"/>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sld>
</file>

<file path=ppt/slides/slide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blipFill dpi="0" rotWithShape="1">
          <a:blip r:embed="rId3">
            <a:alphaModFix amt="21000"/>
            <a:lum/>
          </a:blip>
          <a:stretch>
            <a:fillRect l="-6000" r="-6000"/>
          </a:stretch>
        </a:blipFill>
        <a:effectLst/>
      </p:bgPr>
    </p:bg>
    <p:spTree>
      <p:nvGrpSpPr>
        <p:cNvPr id="1" name=""/>
        <p:cNvGrpSpPr/>
        <p:nvPr/>
      </p:nvGrpSpPr>
      <p:grpSpPr>
        <a:xfrm>
          <a:off x="0" y="0"/>
          <a:ext cx="0" cy="0"/>
        </a:xfrm>
      </p:grpSpPr>
      <p:sp>
        <p:nvSpPr>
          <p:cNvPr id="2" name="TextBox 1"/>
          <p:cNvSpPr txBox="1"/>
          <p:nvPr/>
        </p:nvSpPr>
        <p:spPr>
          <a:xfrm>
            <a:off x="179512" y="260648"/>
            <a:ext cx="3096344" cy="5940088"/>
          </a:xfrm>
          <a:prstGeom prst="rect">
            <a:avLst/>
          </a:prstGeom>
          <a:noFill/>
        </p:spPr>
        <p:txBody>
          <a:bodyPr wrap="square" rtlCol="0">
            <a:spAutoFit/>
          </a:bodyPr>
          <a:lstStyle/>
          <a:p>
            <a:r>
              <a:rPr lang="en-US" sz="2000" b="1" spc="300" smtClean="0">
                <a:solidFill>
                  <a:schemeClr val="accent6">
                    <a:lumMod val="75000"/>
                  </a:schemeClr>
                </a:solidFill>
                <a:effectLst>
                  <a:outerShdw blurRad="38100" dist="38100" dir="2700000" algn="tl">
                    <a:srgbClr val="000000">
                      <a:alpha val="43137"/>
                    </a:srgbClr>
                  </a:outerShdw>
                </a:effectLst>
              </a:rPr>
              <a:t>If a student decides to continue his studies, then from 16 to 18 years old he is preparing for admission to the university. There are no more required subjects. The child chooses 4 disciplines and determines their specialization. International students wishing to study in England often start their education at this stage</a:t>
            </a:r>
            <a:endParaRPr lang="ru-RU" sz="2000" b="1" spc="300">
              <a:solidFill>
                <a:schemeClr val="accent6">
                  <a:lumMod val="75000"/>
                </a:schemeClr>
              </a:solidFill>
              <a:effectLst>
                <a:outerShdw blurRad="38100" dist="38100" dir="2700000" algn="tl">
                  <a:srgbClr val="000000">
                    <a:alpha val="43137"/>
                  </a:srgbClr>
                </a:outerShdw>
              </a:effectLst>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894191" y="2276872"/>
            <a:ext cx="4552447" cy="3032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4925278"/>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sld>
</file>

<file path=ppt/tags/tag1.xml><?xml version="1.0" encoding="utf-8"?>
<p:tagLst xmlns:p="http://schemas.openxmlformats.org/presentationml/2006/main">
  <p:tag name="AS_NET" val="4.0.30319.42000"/>
  <p:tag name="AS_OS" val="Microsoft Windows NT 10.0.14393.0"/>
  <p:tag name="AS_RELEASE_DATE" val="2019.12.14"/>
  <p:tag name="AS_TITLE" val="Aspose.Slides for .NET 4.0 Client Profile"/>
  <p:tag name="AS_VERSION" val="19.12"/>
</p:tagLst>
</file>

<file path=ppt/theme/theme1.xml><?xml version="1.0" encoding="utf-8"?>
<a:theme xmlns:r="http://schemas.openxmlformats.org/officeDocument/2006/relationships"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
  <PresentationFormat>On-screen Show (4:3)</PresentationFormat>
  <Paragraphs>37</Paragraphs>
  <Slides>14</Slides>
  <Notes>0</Notes>
  <TotalTime>144</TotalTime>
  <HiddenSlides>0</HiddenSlides>
  <MMClips>0</MMClips>
  <ScaleCrop>0</ScaleCrop>
  <HeadingPairs>
    <vt:vector baseType="variant" size="6">
      <vt:variant>
        <vt:lpstr>Fonts used</vt:lpstr>
      </vt:variant>
      <vt:variant>
        <vt:i4>2</vt:i4>
      </vt:variant>
      <vt:variant>
        <vt:lpstr>Theme</vt:lpstr>
      </vt:variant>
      <vt:variant>
        <vt:i4>1</vt:i4>
      </vt:variant>
      <vt:variant>
        <vt:lpstr>Slide Titles</vt:lpstr>
      </vt:variant>
      <vt:variant>
        <vt:i4>14</vt:i4>
      </vt:variant>
    </vt:vector>
  </HeadingPairs>
  <TitlesOfParts>
    <vt:vector baseType="lpstr" size="17">
      <vt:lpstr>Arial</vt:lpstr>
      <vt:lpstr>Calibri</vt:lpstr>
      <vt:lpstr>Тема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19.1200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Презентация PowerPoint</dc:title>
  <dc:creator>Пользователь</dc:creator>
  <cp:lastModifiedBy>Пользователь</cp:lastModifiedBy>
  <cp:revision>14</cp:revision>
  <dcterms:created xsi:type="dcterms:W3CDTF">2021-05-12T16:08:06Z</dcterms:created>
  <dcterms:modified xsi:type="dcterms:W3CDTF">2023-10-02T08:43:55Z</dcterms:modified>
</cp:coreProperties>
</file>