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2530" y="-101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FC1DCD-8F94-4066-9970-FB6E439AE0A6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E0ADEA-C1DA-4390-953E-E02A7792795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E0ADEA-C1DA-4390-953E-E02A77927956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Шестерина Марина\Downloads\hello_html_1863c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71480" y="2857488"/>
            <a:ext cx="5786478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ПЕДАГОГИЧЕСКИЙ ПРОЕКТ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В СТАРШЕЙ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 ЛОГОПЕДИЧЕСКОЙ ГРУППЕ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 «ОСЕНЬ»</a:t>
            </a:r>
          </a:p>
          <a:p>
            <a:pPr algn="ctr"/>
            <a:endParaRPr lang="ru-RU" sz="2800" b="1" dirty="0" smtClean="0">
              <a:solidFill>
                <a:srgbClr val="FF0000"/>
              </a:solidFill>
            </a:endParaRPr>
          </a:p>
          <a:p>
            <a:pPr algn="ctr"/>
            <a:endParaRPr lang="ru-RU" sz="2800" b="1" dirty="0" smtClean="0">
              <a:solidFill>
                <a:srgbClr val="FF0000"/>
              </a:solidFill>
            </a:endParaRPr>
          </a:p>
          <a:p>
            <a:pPr algn="ctr"/>
            <a:endParaRPr lang="ru-RU" sz="2800" b="1" dirty="0" smtClean="0">
              <a:solidFill>
                <a:srgbClr val="FF0000"/>
              </a:solidFill>
            </a:endParaRPr>
          </a:p>
          <a:p>
            <a:pPr algn="ctr"/>
            <a:endParaRPr lang="ru-RU" sz="2800" b="1" dirty="0" smtClean="0">
              <a:solidFill>
                <a:srgbClr val="FF0000"/>
              </a:solidFill>
            </a:endParaRPr>
          </a:p>
          <a:p>
            <a:pPr algn="ctr"/>
            <a:endParaRPr lang="ru-RU" sz="2800" b="1" dirty="0" smtClean="0">
              <a:solidFill>
                <a:srgbClr val="FF0000"/>
              </a:solidFill>
            </a:endParaRPr>
          </a:p>
          <a:p>
            <a:pPr algn="ctr"/>
            <a:endParaRPr lang="ru-RU" sz="2800" b="1" dirty="0" smtClean="0">
              <a:solidFill>
                <a:srgbClr val="FF0000"/>
              </a:solidFill>
            </a:endParaRPr>
          </a:p>
          <a:p>
            <a:pPr algn="ctr"/>
            <a:endParaRPr lang="ru-RU" sz="28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Воспитатель: Пастушенко Е.Ю.</a:t>
            </a:r>
          </a:p>
          <a:p>
            <a:pPr algn="ctr"/>
            <a:r>
              <a:rPr lang="ru-RU" sz="2800" b="1" dirty="0" err="1" smtClean="0">
                <a:solidFill>
                  <a:srgbClr val="FF0000"/>
                </a:solidFill>
              </a:rPr>
              <a:t>Учитель-логопед:Хисматулина</a:t>
            </a:r>
            <a:r>
              <a:rPr lang="ru-RU" sz="2800" b="1" dirty="0" smtClean="0">
                <a:solidFill>
                  <a:srgbClr val="FF0000"/>
                </a:solidFill>
              </a:rPr>
              <a:t> Т.Р.</a:t>
            </a:r>
          </a:p>
          <a:p>
            <a:endParaRPr lang="ru-RU" sz="1400" dirty="0" smtClean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071678" y="714348"/>
            <a:ext cx="26064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МКДОУ </a:t>
            </a:r>
            <a:r>
              <a:rPr lang="ru-RU" b="1" dirty="0" err="1" smtClean="0"/>
              <a:t>д</a:t>
            </a:r>
            <a:r>
              <a:rPr lang="ru-RU" b="1" dirty="0" smtClean="0"/>
              <a:t>/с №5 г.Пласта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Шестерина Марина\Downloads\1580723152_28-p-foni-s-osennimi-ramochkami-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0500" y="-552450"/>
            <a:ext cx="7239000" cy="102489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5794" y="642910"/>
            <a:ext cx="5572164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Среднесрочный проект для детей старшей логопедической группы</a:t>
            </a:r>
            <a:endParaRPr lang="ru-RU" sz="1600" dirty="0" smtClean="0"/>
          </a:p>
          <a:p>
            <a:pPr algn="ctr"/>
            <a:r>
              <a:rPr lang="ru-RU" sz="1600" b="1" dirty="0" smtClean="0"/>
              <a:t>«Осень»</a:t>
            </a:r>
            <a:endParaRPr lang="ru-RU" sz="1600" dirty="0" smtClean="0"/>
          </a:p>
          <a:p>
            <a:r>
              <a:rPr lang="ru-RU" sz="1400" b="1" dirty="0" smtClean="0"/>
              <a:t>Тип проекта:</a:t>
            </a:r>
            <a:endParaRPr lang="ru-RU" sz="1400" dirty="0" smtClean="0"/>
          </a:p>
          <a:p>
            <a:r>
              <a:rPr lang="ru-RU" sz="1400" b="1" dirty="0" smtClean="0"/>
              <a:t>По числу участников:</a:t>
            </a:r>
            <a:r>
              <a:rPr lang="ru-RU" sz="1400" dirty="0" smtClean="0"/>
              <a:t> групповой;</a:t>
            </a:r>
          </a:p>
          <a:p>
            <a:r>
              <a:rPr lang="ru-RU" sz="1400" b="1" dirty="0" smtClean="0"/>
              <a:t>По времени проведения</a:t>
            </a:r>
            <a:r>
              <a:rPr lang="ru-RU" sz="1400" dirty="0" smtClean="0"/>
              <a:t>: среднесрочный(2 месяца);</a:t>
            </a:r>
          </a:p>
          <a:p>
            <a:r>
              <a:rPr lang="ru-RU" sz="1400" b="1" dirty="0" smtClean="0"/>
              <a:t>Срок реализации</a:t>
            </a:r>
            <a:r>
              <a:rPr lang="ru-RU" sz="1400" dirty="0" smtClean="0"/>
              <a:t>: октябрь ,ноябрь 2020 год;</a:t>
            </a:r>
          </a:p>
          <a:p>
            <a:r>
              <a:rPr lang="ru-RU" sz="1400" b="1" dirty="0" smtClean="0"/>
              <a:t>Участники проекта</a:t>
            </a:r>
            <a:r>
              <a:rPr lang="ru-RU" sz="1400" dirty="0" smtClean="0"/>
              <a:t>: дети старшей логопедической группы, воспитатель, учитель-логопед, </a:t>
            </a:r>
            <a:r>
              <a:rPr lang="ru-RU" sz="1400" dirty="0" err="1" smtClean="0"/>
              <a:t>физ.руководитель,муз.руководитель</a:t>
            </a:r>
            <a:r>
              <a:rPr lang="ru-RU" sz="1400" dirty="0" smtClean="0"/>
              <a:t>;</a:t>
            </a:r>
          </a:p>
          <a:p>
            <a:r>
              <a:rPr lang="ru-RU" sz="1400" dirty="0" smtClean="0"/>
              <a:t> </a:t>
            </a:r>
          </a:p>
          <a:p>
            <a:r>
              <a:rPr lang="ru-RU" sz="1400" b="1" dirty="0" smtClean="0"/>
              <a:t>Актуальность</a:t>
            </a:r>
            <a:r>
              <a:rPr lang="ru-RU" sz="1400" dirty="0" smtClean="0"/>
              <a:t>:</a:t>
            </a:r>
          </a:p>
          <a:p>
            <a:r>
              <a:rPr lang="ru-RU" sz="1400" dirty="0" smtClean="0"/>
              <a:t>Данный проект позволяет в условиях воспитательно-образовательного процесса расширить и укрепить знания детей о сезонных изменениях в природе в осенний период, развивать при этом познавательные, коммуникативные и творческие способности детей.</a:t>
            </a:r>
          </a:p>
          <a:p>
            <a:r>
              <a:rPr lang="ru-RU" sz="1400" dirty="0" smtClean="0"/>
              <a:t>Совместная деятельность детей, родителей и педагогов в рамках данного проекта способствует установлению благоприятного климата в детском коллективе, расширению кругозора детей и взрослых, наполняет их</a:t>
            </a:r>
          </a:p>
          <a:p>
            <a:r>
              <a:rPr lang="ru-RU" sz="1400" dirty="0" smtClean="0"/>
              <a:t>творческой энергией, помогает в организации сотрудничества семьи и образовательного учреждения.</a:t>
            </a:r>
          </a:p>
          <a:p>
            <a:r>
              <a:rPr lang="ru-RU" sz="1400" b="1" dirty="0" smtClean="0"/>
              <a:t>Цель проекта</a:t>
            </a:r>
            <a:r>
              <a:rPr lang="ru-RU" sz="1400" dirty="0" smtClean="0"/>
              <a:t>: </a:t>
            </a:r>
          </a:p>
          <a:p>
            <a:r>
              <a:rPr lang="ru-RU" sz="1400" dirty="0" smtClean="0"/>
              <a:t>-Закрепление знаний о сезонных изменениях в природе;</a:t>
            </a:r>
          </a:p>
          <a:p>
            <a:r>
              <a:rPr lang="ru-RU" sz="1400" dirty="0" smtClean="0"/>
              <a:t>-Обогащение представлений о животных осенью;</a:t>
            </a:r>
          </a:p>
          <a:p>
            <a:r>
              <a:rPr lang="ru-RU" sz="1400" dirty="0" smtClean="0"/>
              <a:t>-Расширение и закрепление знаний о деятельности людей осенью;</a:t>
            </a:r>
          </a:p>
          <a:p>
            <a:r>
              <a:rPr lang="ru-RU" sz="1400" b="1" dirty="0" smtClean="0"/>
              <a:t>Задачи проекта</a:t>
            </a:r>
            <a:r>
              <a:rPr lang="ru-RU" sz="1400" dirty="0" smtClean="0"/>
              <a:t>:</a:t>
            </a:r>
          </a:p>
          <a:p>
            <a:r>
              <a:rPr lang="ru-RU" sz="1400" dirty="0" smtClean="0"/>
              <a:t>1.Систематизировать знания детей о явлениях природы;</a:t>
            </a:r>
          </a:p>
          <a:p>
            <a:r>
              <a:rPr lang="ru-RU" sz="1400" dirty="0" smtClean="0"/>
              <a:t>2.Закреплять представление детей о смене времен года;</a:t>
            </a:r>
          </a:p>
          <a:p>
            <a:r>
              <a:rPr lang="ru-RU" sz="1400" dirty="0" smtClean="0"/>
              <a:t>3.Развивать мышление, память, внимание;</a:t>
            </a:r>
          </a:p>
          <a:p>
            <a:r>
              <a:rPr lang="ru-RU" sz="1400" dirty="0" smtClean="0"/>
              <a:t>4.Воспитывать эстетическое восприятие, переживания, связанные с красотой осенней природы;</a:t>
            </a:r>
          </a:p>
          <a:p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Шестерина Марина\Downloads\1580723152_28-p-foni-s-osennimi-ramochkami-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0500" y="-552450"/>
            <a:ext cx="7239000" cy="102489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928671" y="785786"/>
            <a:ext cx="5143536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Работа с родителями:</a:t>
            </a:r>
            <a:endParaRPr lang="ru-RU" sz="1400" dirty="0" smtClean="0"/>
          </a:p>
          <a:p>
            <a:r>
              <a:rPr lang="ru-RU" sz="1400" b="1" dirty="0" smtClean="0"/>
              <a:t>-</a:t>
            </a:r>
            <a:r>
              <a:rPr lang="ru-RU" sz="1400" dirty="0" smtClean="0"/>
              <a:t>консультация для родителей «Наблюдения в природе осенью»;</a:t>
            </a:r>
          </a:p>
          <a:p>
            <a:r>
              <a:rPr lang="ru-RU" sz="1400" dirty="0" smtClean="0"/>
              <a:t>-участие в конкурсе «Что у осени в корзинке»;</a:t>
            </a:r>
          </a:p>
          <a:p>
            <a:r>
              <a:rPr lang="ru-RU" sz="1400" dirty="0" smtClean="0"/>
              <a:t>-газета для родителей «Осенний калейдоскоп»;</a:t>
            </a:r>
          </a:p>
          <a:p>
            <a:r>
              <a:rPr lang="ru-RU" sz="1400" dirty="0" smtClean="0"/>
              <a:t> </a:t>
            </a:r>
          </a:p>
          <a:p>
            <a:r>
              <a:rPr lang="ru-RU" sz="1400" b="1" dirty="0" smtClean="0"/>
              <a:t>Продукт проектной деятельности</a:t>
            </a:r>
            <a:r>
              <a:rPr lang="ru-RU" sz="1400" dirty="0" smtClean="0"/>
              <a:t>: </a:t>
            </a:r>
          </a:p>
          <a:p>
            <a:r>
              <a:rPr lang="ru-RU" sz="1400" dirty="0" smtClean="0"/>
              <a:t>1.Выставки продуктов детской деятельности (рисунки, аппликация, лепка) на осеннюю тематику;</a:t>
            </a:r>
          </a:p>
          <a:p>
            <a:r>
              <a:rPr lang="ru-RU" sz="1400" dirty="0" smtClean="0"/>
              <a:t>2.Конкурс работ </a:t>
            </a:r>
            <a:r>
              <a:rPr lang="ru-RU" sz="1400" dirty="0" err="1" smtClean="0"/>
              <a:t>родитель+</a:t>
            </a:r>
            <a:r>
              <a:rPr lang="ru-RU" sz="1400" dirty="0" smtClean="0"/>
              <a:t> ребенок «Что у осени в корзинке»;</a:t>
            </a:r>
          </a:p>
          <a:p>
            <a:r>
              <a:rPr lang="ru-RU" sz="1400" dirty="0" smtClean="0"/>
              <a:t>3.Осенний праздник «Загадки осени»;</a:t>
            </a:r>
          </a:p>
          <a:p>
            <a:r>
              <a:rPr lang="ru-RU" sz="1400" b="1" dirty="0" smtClean="0"/>
              <a:t>Этапы проекта</a:t>
            </a:r>
            <a:endParaRPr lang="ru-RU" sz="1400" dirty="0" smtClean="0"/>
          </a:p>
          <a:p>
            <a:r>
              <a:rPr lang="ru-RU" sz="1400" i="1" dirty="0" smtClean="0"/>
              <a:t>1 этап. Подготовительный</a:t>
            </a:r>
            <a:endParaRPr lang="ru-RU" sz="1400" dirty="0" smtClean="0"/>
          </a:p>
          <a:p>
            <a:r>
              <a:rPr lang="ru-RU" sz="1400" dirty="0" smtClean="0"/>
              <a:t>-работа с методическим материалом и литературой по данной теме;</a:t>
            </a:r>
          </a:p>
          <a:p>
            <a:r>
              <a:rPr lang="ru-RU" sz="1400" i="1" dirty="0" smtClean="0"/>
              <a:t>2 этап. Выполнение проекта</a:t>
            </a:r>
            <a:endParaRPr lang="ru-RU" sz="1400" dirty="0" smtClean="0"/>
          </a:p>
          <a:p>
            <a:r>
              <a:rPr lang="ru-RU" sz="1400" i="1" dirty="0" smtClean="0"/>
              <a:t>-НОД;</a:t>
            </a:r>
            <a:endParaRPr lang="ru-RU" sz="1400" dirty="0" smtClean="0"/>
          </a:p>
          <a:p>
            <a:r>
              <a:rPr lang="ru-RU" sz="1400" dirty="0" smtClean="0"/>
              <a:t>-проведение бесед с детьми;</a:t>
            </a:r>
          </a:p>
          <a:p>
            <a:r>
              <a:rPr lang="ru-RU" sz="1400" dirty="0" smtClean="0"/>
              <a:t>-чтение и разучивание стихов по данной теме;</a:t>
            </a:r>
          </a:p>
          <a:p>
            <a:r>
              <a:rPr lang="ru-RU" sz="1400" dirty="0" smtClean="0"/>
              <a:t>-проведение дидактических, подвижных игр;</a:t>
            </a:r>
          </a:p>
          <a:p>
            <a:r>
              <a:rPr lang="ru-RU" sz="1400" dirty="0" smtClean="0"/>
              <a:t>-наблюдения в природе;</a:t>
            </a:r>
          </a:p>
          <a:p>
            <a:r>
              <a:rPr lang="ru-RU" sz="1400" i="1" dirty="0" smtClean="0"/>
              <a:t>3 этап. Результаты</a:t>
            </a:r>
            <a:endParaRPr lang="ru-RU" sz="1400" dirty="0" smtClean="0"/>
          </a:p>
          <a:p>
            <a:r>
              <a:rPr lang="ru-RU" sz="1400" dirty="0" smtClean="0"/>
              <a:t>-Оформление выставок детских работ на данную тему;</a:t>
            </a:r>
          </a:p>
          <a:p>
            <a:r>
              <a:rPr lang="ru-RU" sz="1400" dirty="0" smtClean="0"/>
              <a:t>-Конкурс работ </a:t>
            </a:r>
            <a:r>
              <a:rPr lang="ru-RU" sz="1400" dirty="0" err="1" smtClean="0"/>
              <a:t>родитель+</a:t>
            </a:r>
            <a:r>
              <a:rPr lang="ru-RU" sz="1400" dirty="0" smtClean="0"/>
              <a:t> ребенок «Что у осени в корзинке»;</a:t>
            </a:r>
          </a:p>
          <a:p>
            <a:r>
              <a:rPr lang="ru-RU" sz="1400" dirty="0" smtClean="0"/>
              <a:t>-Осенний праздник «Загадки осени»;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Шестерина Марина\Downloads\1580723152_28-p-foni-s-osennimi-ramochkami-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0500" y="-552450"/>
            <a:ext cx="7239000" cy="102489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928670" y="785786"/>
            <a:ext cx="5357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Комплексно-тематическое планирование</a:t>
            </a:r>
            <a:endParaRPr lang="ru-RU" dirty="0" smtClean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18" y="1357290"/>
          <a:ext cx="5643602" cy="7176140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1571636"/>
                <a:gridCol w="4071966"/>
              </a:tblGrid>
              <a:tr h="714380">
                <a:tc>
                  <a:txBody>
                    <a:bodyPr/>
                    <a:lstStyle/>
                    <a:p>
                      <a:r>
                        <a:rPr lang="ru-RU" dirty="0" smtClean="0"/>
                        <a:t>Образовательные области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Виды детской деятельности</a:t>
                      </a:r>
                      <a:endParaRPr lang="ru-RU" dirty="0"/>
                    </a:p>
                  </a:txBody>
                  <a:tcPr/>
                </a:tc>
              </a:tr>
              <a:tr h="1166821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Чтение художественной литературы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Чтение </a:t>
                      </a:r>
                      <a:r>
                        <a:rPr lang="ru-RU" sz="14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стихотворений</a:t>
                      </a:r>
                      <a:r>
                        <a:rPr lang="ru-RU" sz="1400" i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  <a:r>
                        <a:rPr lang="ru-RU" sz="1400" i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И.Бунин</a:t>
                      </a:r>
                      <a:r>
                        <a:rPr lang="ru-RU" sz="140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«Первый снег»; А.Пушкин «Уж небо осенью дышало»; А.К.Толстой «Осень, обсыпается весь наш бедный сад…»;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Чтение рассказов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 В.Дмитриева «Малыш и Жучка»;  Н.Носов «Живая шляпа»;</a:t>
                      </a:r>
                    </a:p>
                    <a:p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Сказки: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«Крылатый, мохнатый да масленый»; «</a:t>
                      </a:r>
                      <a:r>
                        <a:rPr lang="ru-RU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Хаврошечка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»;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Литературные сказки: Т.Александрова «</a:t>
                      </a:r>
                      <a:r>
                        <a:rPr lang="ru-RU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Домовенок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Кузька»; </a:t>
                      </a:r>
                      <a:r>
                        <a:rPr lang="ru-RU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Б.Заходер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«Серая звездочка»;</a:t>
                      </a:r>
                      <a:endParaRPr lang="ru-RU" sz="1400" dirty="0"/>
                    </a:p>
                  </a:txBody>
                  <a:tcPr/>
                </a:tc>
              </a:tr>
              <a:tr h="1166821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Художественно- эстетическое развитие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ИЗО- деятельность</a:t>
                      </a:r>
                      <a:endParaRPr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 «Яблоня с золотыми яблоками»; «Осенний лес»; «Идет дождь»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2.Лепка «Грибы»; 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3.Аппликация «Блюдо с фруктами и ягодами»; «Осенний ковер»;</a:t>
                      </a:r>
                    </a:p>
                    <a:p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Музыка</a:t>
                      </a:r>
                      <a:endParaRPr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Пение песен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  <a:r>
                        <a:rPr lang="ru-RU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С.Насауленко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«Осень наступила»;</a:t>
                      </a:r>
                      <a:r>
                        <a:rPr lang="ru-RU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Ю.Верижников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«Чудная пора-осень»,«Дождик»; </a:t>
                      </a:r>
                      <a:endParaRPr lang="ru-RU" sz="1400" dirty="0"/>
                    </a:p>
                  </a:txBody>
                  <a:tcPr/>
                </a:tc>
              </a:tr>
              <a:tr h="1166821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Познавательное развитие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Беседы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: «Берегите животных»; «Зачем скворушке улетать на зиму»;</a:t>
                      </a:r>
                    </a:p>
                    <a:p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Дидактические игры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«Узнай по описанию», «Когда это бывает?», «Что сначала, что потом? », «Следопыты»;</a:t>
                      </a:r>
                    </a:p>
                    <a:p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Наблюдения в природе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«Осенний ветер»; «Погода в октябре»; «Природа осенью»; «Деревья осенью»; «Растения на нашем участке»; «Погода поздней осенью»; «Одежда детей осенью»;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Шестерина Марина\Downloads\1580723152_28-p-foni-s-osennimi-ramochkami-8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90500" y="-552450"/>
            <a:ext cx="7239000" cy="10248900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8604" y="928662"/>
          <a:ext cx="6000792" cy="3244220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1785950"/>
                <a:gridCol w="4214842"/>
              </a:tblGrid>
              <a:tr h="714380">
                <a:tc>
                  <a:txBody>
                    <a:bodyPr/>
                    <a:lstStyle/>
                    <a:p>
                      <a:r>
                        <a:rPr lang="ru-RU" dirty="0" smtClean="0"/>
                        <a:t>Образовательные области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Виды детской деятельности</a:t>
                      </a:r>
                      <a:endParaRPr lang="ru-RU" dirty="0"/>
                    </a:p>
                  </a:txBody>
                  <a:tcPr/>
                </a:tc>
              </a:tr>
              <a:tr h="1077286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Речевое развитие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НОД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«Овощи. Описательный рассказ»; «Фрукты. Сад»; «Осень. Пересказ»; «Осень. Пересказ»; «Ягоды. Описательный рассказ»;</a:t>
                      </a:r>
                    </a:p>
                    <a:p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Пальчиковые игры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«Вышел дождик на дорожку»; «Осенние листья»; «Компот»; «Капуста»; «Листья»; «Осень»;</a:t>
                      </a:r>
                      <a:endParaRPr lang="ru-RU" sz="1400" dirty="0"/>
                    </a:p>
                  </a:txBody>
                  <a:tcPr/>
                </a:tc>
              </a:tr>
              <a:tr h="1077286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Физическое развитие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Подвижные игры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«Солнышко и дождик», «Прятки», «Перепрыгни через ручеек», «Попади в круг», «У медведя во бору», «По ровненькой дорожке», «Мишки собирают шишки»;</a:t>
                      </a:r>
                    </a:p>
                    <a:p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Развлечение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«День здоровья»;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Шестерина Марина\Downloads\1579694541_38-p-osennie-foni-dlya-teksta-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07262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28" y="428596"/>
            <a:ext cx="6286544" cy="88727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ПАЛЬЧИКОВАЯ ГИМНАСТИКА</a:t>
            </a:r>
          </a:p>
          <a:p>
            <a:r>
              <a:rPr lang="ru-RU" sz="1400" b="1" i="1" dirty="0" smtClean="0"/>
              <a:t>«Вышел дождик на прогулку»</a:t>
            </a:r>
            <a:endParaRPr lang="ru-RU" sz="1400" b="1" dirty="0" smtClean="0"/>
          </a:p>
          <a:p>
            <a:r>
              <a:rPr lang="ru-RU" sz="1400" dirty="0" smtClean="0"/>
              <a:t>Вышел дождик на прогулку указательным и средним пальцем </a:t>
            </a:r>
            <a:r>
              <a:rPr lang="ru-RU" sz="1400" i="1" dirty="0" smtClean="0"/>
              <a:t>«шагают»</a:t>
            </a:r>
            <a:endParaRPr lang="ru-RU" sz="1400" dirty="0" smtClean="0"/>
          </a:p>
          <a:p>
            <a:r>
              <a:rPr lang="ru-RU" sz="1400" dirty="0" smtClean="0"/>
              <a:t>Он бежал по переулку по столу</a:t>
            </a:r>
          </a:p>
          <a:p>
            <a:r>
              <a:rPr lang="ru-RU" sz="1400" dirty="0" smtClean="0"/>
              <a:t>Барабанит по окошку загибают по одному пальцу на обеих руках</a:t>
            </a:r>
          </a:p>
          <a:p>
            <a:r>
              <a:rPr lang="ru-RU" sz="1400" dirty="0" smtClean="0"/>
              <a:t>Напугал большую кошку на каждую строчку.</a:t>
            </a:r>
          </a:p>
          <a:p>
            <a:r>
              <a:rPr lang="ru-RU" sz="1400" dirty="0" smtClean="0"/>
              <a:t>Вымыл зонтики прохожих</a:t>
            </a:r>
          </a:p>
          <a:p>
            <a:r>
              <a:rPr lang="ru-RU" sz="1400" dirty="0" smtClean="0"/>
              <a:t>Крыши дождик вымыл тоже.</a:t>
            </a:r>
          </a:p>
          <a:p>
            <a:r>
              <a:rPr lang="ru-RU" sz="1400" dirty="0" smtClean="0"/>
              <a:t>Сразу мокрым город стал трясут ладонями. стряхивают воду,</a:t>
            </a:r>
          </a:p>
          <a:p>
            <a:r>
              <a:rPr lang="ru-RU" sz="1400" dirty="0" smtClean="0"/>
              <a:t>Дождик кончился. Устал. кладут ладони на стол.</a:t>
            </a:r>
          </a:p>
          <a:p>
            <a:endParaRPr lang="ru-RU" sz="1400" dirty="0" smtClean="0"/>
          </a:p>
          <a:p>
            <a:r>
              <a:rPr lang="ru-RU" sz="1400" i="1" dirty="0" smtClean="0"/>
              <a:t>«</a:t>
            </a:r>
            <a:r>
              <a:rPr lang="ru-RU" sz="1400" b="1" i="1" dirty="0" smtClean="0"/>
              <a:t>Осенние листья</a:t>
            </a:r>
            <a:r>
              <a:rPr lang="ru-RU" sz="1400" i="1" dirty="0" smtClean="0"/>
              <a:t>»</a:t>
            </a:r>
            <a:r>
              <a:rPr lang="ru-RU" sz="1400" dirty="0" smtClean="0"/>
              <a:t>.</a:t>
            </a:r>
          </a:p>
          <a:p>
            <a:r>
              <a:rPr lang="ru-RU" sz="1400" dirty="0" smtClean="0"/>
              <a:t>Раз, два, три, четыре, пять загибают пальчики на обеих руках начиная с больших</a:t>
            </a:r>
          </a:p>
          <a:p>
            <a:r>
              <a:rPr lang="ru-RU" sz="1400" dirty="0" smtClean="0"/>
              <a:t>Будем листья собирать. ритмично сжимают и разжимают кулачки.</a:t>
            </a:r>
          </a:p>
          <a:p>
            <a:r>
              <a:rPr lang="ru-RU" sz="1400" dirty="0" smtClean="0"/>
              <a:t>Листья берёзы вновь загибают пальчики</a:t>
            </a:r>
          </a:p>
          <a:p>
            <a:r>
              <a:rPr lang="ru-RU" sz="1400" dirty="0" smtClean="0"/>
              <a:t>Листья рябины</a:t>
            </a:r>
          </a:p>
          <a:p>
            <a:r>
              <a:rPr lang="ru-RU" sz="1400" dirty="0" smtClean="0"/>
              <a:t>Листики тополя</a:t>
            </a:r>
          </a:p>
          <a:p>
            <a:r>
              <a:rPr lang="ru-RU" sz="1400" dirty="0" smtClean="0"/>
              <a:t>Листья осины</a:t>
            </a:r>
          </a:p>
          <a:p>
            <a:r>
              <a:rPr lang="ru-RU" sz="1400" dirty="0" smtClean="0"/>
              <a:t>Листики дуба мы соберём приседают, «шагают2 по ковру средним и</a:t>
            </a:r>
          </a:p>
          <a:p>
            <a:r>
              <a:rPr lang="ru-RU" sz="1400" dirty="0" smtClean="0"/>
              <a:t>Маме </a:t>
            </a:r>
            <a:r>
              <a:rPr lang="ru-RU" sz="1400" b="1" dirty="0" smtClean="0"/>
              <a:t>осенний букет отнесём</a:t>
            </a:r>
            <a:r>
              <a:rPr lang="ru-RU" sz="1400" dirty="0" smtClean="0"/>
              <a:t>. указательным пальцами обеих рук.</a:t>
            </a:r>
          </a:p>
          <a:p>
            <a:endParaRPr lang="ru-RU" sz="1400" dirty="0" smtClean="0"/>
          </a:p>
          <a:p>
            <a:r>
              <a:rPr lang="ru-RU" sz="1400" b="1" i="1" dirty="0" smtClean="0"/>
              <a:t>«Компот»</a:t>
            </a:r>
            <a:endParaRPr lang="ru-RU" sz="1400" b="1" dirty="0" smtClean="0"/>
          </a:p>
          <a:p>
            <a:r>
              <a:rPr lang="ru-RU" sz="1400" dirty="0" smtClean="0"/>
              <a:t>Будем мы варить компот левую ладошку держим </a:t>
            </a:r>
            <a:r>
              <a:rPr lang="ru-RU" sz="1400" i="1" dirty="0" smtClean="0"/>
              <a:t>«ковшиком»</a:t>
            </a:r>
            <a:r>
              <a:rPr lang="ru-RU" sz="1400" dirty="0" smtClean="0"/>
              <a:t>,</a:t>
            </a:r>
          </a:p>
          <a:p>
            <a:r>
              <a:rPr lang="ru-RU" sz="1400" dirty="0" smtClean="0"/>
              <a:t>Фруктов надо много. Вот. правой </a:t>
            </a:r>
            <a:r>
              <a:rPr lang="ru-RU" sz="1400" i="1" dirty="0" smtClean="0"/>
              <a:t>«мешаем»</a:t>
            </a:r>
            <a:endParaRPr lang="ru-RU" sz="1400" dirty="0" smtClean="0"/>
          </a:p>
          <a:p>
            <a:r>
              <a:rPr lang="ru-RU" sz="1400" dirty="0" smtClean="0"/>
              <a:t>Будем яблоки крошить, имитируем движения</a:t>
            </a:r>
          </a:p>
          <a:p>
            <a:r>
              <a:rPr lang="ru-RU" sz="1400" dirty="0" smtClean="0"/>
              <a:t>Грушу будем мы рубить,</a:t>
            </a:r>
          </a:p>
          <a:p>
            <a:r>
              <a:rPr lang="ru-RU" sz="1400" dirty="0" smtClean="0"/>
              <a:t>Отожмём лимонный сок</a:t>
            </a:r>
          </a:p>
          <a:p>
            <a:r>
              <a:rPr lang="ru-RU" sz="1400" dirty="0" smtClean="0"/>
              <a:t>Слив положим и песок.</a:t>
            </a:r>
          </a:p>
          <a:p>
            <a:r>
              <a:rPr lang="ru-RU" sz="1400" dirty="0" smtClean="0"/>
              <a:t>Варим, варим мы компот. Снова </a:t>
            </a:r>
            <a:r>
              <a:rPr lang="ru-RU" sz="1400" i="1" dirty="0" smtClean="0"/>
              <a:t>«мешаем»</a:t>
            </a:r>
            <a:r>
              <a:rPr lang="ru-RU" sz="1400" dirty="0" smtClean="0"/>
              <a:t>, </a:t>
            </a:r>
            <a:r>
              <a:rPr lang="ru-RU" sz="1400" i="1" dirty="0" smtClean="0"/>
              <a:t>«угостим»</a:t>
            </a:r>
            <a:r>
              <a:rPr lang="ru-RU" sz="1400" dirty="0" smtClean="0"/>
              <a:t> разводим руками</a:t>
            </a:r>
          </a:p>
          <a:p>
            <a:r>
              <a:rPr lang="ru-RU" sz="1400" dirty="0" smtClean="0"/>
              <a:t>Угостим честной народ. в стороны, вперёд.</a:t>
            </a:r>
          </a:p>
          <a:p>
            <a:endParaRPr lang="ru-RU" sz="1400" dirty="0" smtClean="0"/>
          </a:p>
          <a:p>
            <a:r>
              <a:rPr lang="ru-RU" sz="1400" b="1" i="1" dirty="0" smtClean="0"/>
              <a:t>«Капуста»</a:t>
            </a:r>
            <a:endParaRPr lang="ru-RU" sz="1400" b="1" dirty="0" smtClean="0"/>
          </a:p>
          <a:p>
            <a:r>
              <a:rPr lang="ru-RU" sz="1400" dirty="0" smtClean="0"/>
              <a:t>Мы капусту рубим, рубим; Ребром ладони бить о другую ладонь.</a:t>
            </a:r>
          </a:p>
          <a:p>
            <a:r>
              <a:rPr lang="ru-RU" sz="1400" dirty="0" smtClean="0"/>
              <a:t>Мы морковку трем, трем; Тереть кулаком о другую ладонь.</a:t>
            </a:r>
          </a:p>
          <a:p>
            <a:r>
              <a:rPr lang="ru-RU" sz="1400" dirty="0" smtClean="0"/>
              <a:t>Мы капусту солим, солим; Имитация движений.</a:t>
            </a:r>
          </a:p>
          <a:p>
            <a:r>
              <a:rPr lang="ru-RU" sz="1400" dirty="0" smtClean="0"/>
              <a:t>Мы капусту жмем, жмем. Имитация движений</a:t>
            </a:r>
          </a:p>
          <a:p>
            <a:endParaRPr lang="ru-RU" sz="1400" dirty="0" smtClean="0"/>
          </a:p>
          <a:p>
            <a:pPr algn="ctr"/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Шестерина Марина\Downloads\1579694541_38-p-osennie-foni-dlya-teksta-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7166" y="500034"/>
            <a:ext cx="6215106" cy="9264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Segoe Script" pitchFamily="66" charset="0"/>
              </a:rPr>
              <a:t>СТИХОТВОРЕНИЯ</a:t>
            </a:r>
          </a:p>
          <a:p>
            <a:pPr algn="ctr"/>
            <a:endParaRPr lang="ru-RU" b="1" dirty="0" smtClean="0"/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Зимним холодом пахнуло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 поля и на леса.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Ярким пурпуром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зажглися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Пред закатом небеса.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Ночью буря бушевала,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 с рассветом на село,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 пруды, на сад пустынный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Первым снегом понесло.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 сегодня над широкой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Белой скатертью полей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Мы простились с запоздалой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Вереницею гусей.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И.Бунин</a:t>
            </a: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Уж небо осенью дышало,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Уж реже солнышко блистало,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Короче становился день,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Лесов таинственная сень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 печальным шумом обнажалась,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Ложился на поля туман,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Гусей крикливых караван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Тянулся к югу: приближалась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Довольно скучная пора;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Стоял ноябрь уж у двора.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А.Пушкин</a:t>
            </a:r>
          </a:p>
          <a:p>
            <a:endParaRPr lang="ru-RU" sz="1400" dirty="0" smtClean="0"/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Осень. Обсыпается весь наш бедный сад,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Листья пожелтелые по ветру летят;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Лишь вдали красуются, там на дне долин,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Кисти ярко-красные вянущих рябин.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Весело и горестно сердцу моему,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Молча твои рученьки грею я и жму,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очи тебе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глядючи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молча слёзы лью,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Не умею высказать, как тебя люблю.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А.К.Толстой</a:t>
            </a: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 smtClean="0"/>
          </a:p>
          <a:p>
            <a:endParaRPr lang="ru-RU" sz="1400" dirty="0" smtClean="0"/>
          </a:p>
          <a:p>
            <a:pPr algn="ctr"/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Шестерина Марина\Downloads\1579694541_38-p-osennie-foni-dlya-teksta-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57232" y="571472"/>
            <a:ext cx="528641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Segoe Script" pitchFamily="66" charset="0"/>
              </a:rPr>
              <a:t>ПРОГУЛКИ В ПАРКЕ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Segoe Script" pitchFamily="66" charset="0"/>
              </a:rPr>
              <a:t>(работа с родителями)</a:t>
            </a:r>
            <a:endParaRPr lang="ru-RU" b="1" dirty="0">
              <a:solidFill>
                <a:srgbClr val="C00000"/>
              </a:solidFill>
              <a:latin typeface="Segoe Script" pitchFamily="66" charset="0"/>
            </a:endParaRPr>
          </a:p>
        </p:txBody>
      </p:sp>
      <p:pic>
        <p:nvPicPr>
          <p:cNvPr id="8194" name="Picture 2" descr="C:\Users\Шестерина Марина\Downloads\IMG-20201004-WA0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66" y="1857356"/>
            <a:ext cx="2046279" cy="2371711"/>
          </a:xfrm>
          <a:prstGeom prst="roundRect">
            <a:avLst>
              <a:gd name="adj" fmla="val 16667"/>
            </a:avLst>
          </a:prstGeom>
          <a:ln w="57150"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195" name="Picture 3" descr="C:\Users\Шестерина Марина\Downloads\IMG_20201006_1647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504" y="2000232"/>
            <a:ext cx="2000160" cy="2643206"/>
          </a:xfrm>
          <a:prstGeom prst="roundRect">
            <a:avLst>
              <a:gd name="adj" fmla="val 16667"/>
            </a:avLst>
          </a:prstGeom>
          <a:ln w="57150"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196" name="Picture 4" descr="C:\Users\Шестерина Марина\Downloads\IMG-20201002-WA00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2984" y="4786314"/>
            <a:ext cx="2071702" cy="2571768"/>
          </a:xfrm>
          <a:prstGeom prst="roundRect">
            <a:avLst>
              <a:gd name="adj" fmla="val 16667"/>
            </a:avLst>
          </a:prstGeom>
          <a:ln w="57150"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197" name="Picture 5" descr="C:\Users\Шестерина Марина\Downloads\IMG_20201003_134551_resized_20201003_02335028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9132" y="6215074"/>
            <a:ext cx="1801813" cy="2500298"/>
          </a:xfrm>
          <a:prstGeom prst="roundRect">
            <a:avLst>
              <a:gd name="adj" fmla="val 16667"/>
            </a:avLst>
          </a:prstGeom>
          <a:ln w="57150"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Шестерина Марина\Downloads\1579694541_38-p-osennie-foni-dlya-teksta-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</p:spPr>
      </p:pic>
      <p:pic>
        <p:nvPicPr>
          <p:cNvPr id="9218" name="Picture 2" descr="C:\Users\Шестерина Марина\Downloads\IMG_20201004_1419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94" y="857224"/>
            <a:ext cx="1846253" cy="2486013"/>
          </a:xfrm>
          <a:prstGeom prst="roundRect">
            <a:avLst>
              <a:gd name="adj" fmla="val 16667"/>
            </a:avLst>
          </a:prstGeom>
          <a:ln w="57150"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219" name="Picture 3" descr="C:\Users\Шестерина Марина\Downloads\IMG_20201001_1823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14" y="1785918"/>
            <a:ext cx="2571678" cy="2786082"/>
          </a:xfrm>
          <a:prstGeom prst="roundRect">
            <a:avLst>
              <a:gd name="adj" fmla="val 16667"/>
            </a:avLst>
          </a:prstGeom>
          <a:ln w="57150"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220" name="Picture 4" descr="C:\Users\Шестерина Марина\Downloads\IMG-20201004-WA0001 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84" y="5643570"/>
            <a:ext cx="1398557" cy="2468542"/>
          </a:xfrm>
          <a:prstGeom prst="roundRect">
            <a:avLst>
              <a:gd name="adj" fmla="val 16667"/>
            </a:avLst>
          </a:prstGeom>
          <a:ln w="57150"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221" name="Picture 5" descr="C:\Users\Шестерина Марина\Downloads\IMG-20201006-WA000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7232" y="5072066"/>
            <a:ext cx="2500330" cy="3086091"/>
          </a:xfrm>
          <a:prstGeom prst="roundRect">
            <a:avLst>
              <a:gd name="adj" fmla="val 16667"/>
            </a:avLst>
          </a:prstGeom>
          <a:ln w="57150"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437</Words>
  <PresentationFormat>Экран (4:3)</PresentationFormat>
  <Paragraphs>137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Шестерина Марина</dc:creator>
  <cp:lastModifiedBy>Пользователь</cp:lastModifiedBy>
  <cp:revision>5</cp:revision>
  <dcterms:created xsi:type="dcterms:W3CDTF">2020-10-08T05:52:08Z</dcterms:created>
  <dcterms:modified xsi:type="dcterms:W3CDTF">2023-10-02T08:47:45Z</dcterms:modified>
</cp:coreProperties>
</file>