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10621963" cy="7380288"/>
  <p:notesSz cx="6858000" cy="9144000"/>
  <p:defaultTextStyle>
    <a:defPPr>
      <a:defRPr lang="ru-RU"/>
    </a:defPPr>
    <a:lvl1pPr marL="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43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87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30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574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17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861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004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148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5">
          <p15:clr>
            <a:srgbClr val="A4A3A4"/>
          </p15:clr>
        </p15:guide>
        <p15:guide id="2" pos="33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272" y="43"/>
      </p:cViewPr>
      <p:guideLst>
        <p:guide orient="horz" pos="2325"/>
        <p:guide pos="33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97485" y="5757338"/>
            <a:ext cx="10024478" cy="256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42582" y="5223035"/>
            <a:ext cx="9825316" cy="1315468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42582" y="4182163"/>
            <a:ext cx="9825316" cy="984038"/>
          </a:xfrm>
        </p:spPr>
        <p:txBody>
          <a:bodyPr anchor="b"/>
          <a:lstStyle>
            <a:lvl1pPr marL="0" indent="0" algn="l">
              <a:buNone/>
              <a:defRPr sz="2700">
                <a:solidFill>
                  <a:schemeClr val="tx2">
                    <a:shade val="75000"/>
                  </a:schemeClr>
                </a:solidFill>
              </a:defRPr>
            </a:lvl1pPr>
            <a:lvl2pPr marL="514350" indent="0" algn="ctr">
              <a:buNone/>
            </a:lvl2pPr>
            <a:lvl3pPr marL="1028700" indent="0" algn="ctr">
              <a:buNone/>
            </a:lvl3pPr>
            <a:lvl4pPr marL="1543050" indent="0" algn="ctr">
              <a:buNone/>
            </a:lvl4pPr>
            <a:lvl5pPr marL="2057400" indent="0" algn="ctr">
              <a:buNone/>
            </a:lvl5pPr>
            <a:lvl6pPr marL="2571750" indent="0" algn="ctr">
              <a:buNone/>
            </a:lvl6pPr>
            <a:lvl7pPr marL="3086100" indent="0" algn="ctr">
              <a:buNone/>
            </a:lvl7pPr>
            <a:lvl8pPr marL="3600450" indent="0" algn="ctr">
              <a:buNone/>
            </a:lvl8pPr>
            <a:lvl9pPr marL="41148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559767" y="6966992"/>
            <a:ext cx="881623" cy="26569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966472" y="591108"/>
            <a:ext cx="2124393" cy="6297162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1098" y="591108"/>
            <a:ext cx="7258341" cy="629716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160269" y="82004"/>
            <a:ext cx="3363622" cy="310929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9559767" y="6966992"/>
            <a:ext cx="881623" cy="26569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97485" y="3707258"/>
            <a:ext cx="10024478" cy="256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42582" y="1804071"/>
            <a:ext cx="9825316" cy="1312051"/>
          </a:xfrm>
        </p:spPr>
        <p:txBody>
          <a:bodyPr anchor="b"/>
          <a:lstStyle>
            <a:lvl1pPr marL="0" indent="0" algn="r">
              <a:buNone/>
              <a:defRPr sz="23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09645" y="3171528"/>
            <a:ext cx="10090865" cy="1275058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50525" y="492019"/>
            <a:ext cx="10090865" cy="905315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4065" y="1722067"/>
            <a:ext cx="4868400" cy="508419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5399498" y="1722067"/>
            <a:ext cx="5045432" cy="508419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54066" y="5822227"/>
            <a:ext cx="10002348" cy="94987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26934" y="717528"/>
            <a:ext cx="4984047" cy="688485"/>
          </a:xfrm>
        </p:spPr>
        <p:txBody>
          <a:bodyPr anchor="ctr"/>
          <a:lstStyle>
            <a:lvl1pPr marL="0" indent="0">
              <a:buNone/>
              <a:defRPr sz="20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3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395811" y="717528"/>
            <a:ext cx="4986004" cy="688485"/>
          </a:xfrm>
        </p:spPr>
        <p:txBody>
          <a:bodyPr anchor="ctr"/>
          <a:lstStyle>
            <a:lvl1pPr marL="0" indent="0">
              <a:buNone/>
              <a:defRPr sz="20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3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26934" y="1416263"/>
            <a:ext cx="4984047" cy="424195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5400113" y="1416263"/>
            <a:ext cx="4981701" cy="424195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559766" y="6970272"/>
            <a:ext cx="885164" cy="26569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97485" y="6478254"/>
            <a:ext cx="10024478" cy="256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50525" y="492019"/>
            <a:ext cx="10090865" cy="905315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97485" y="6294572"/>
            <a:ext cx="10024478" cy="256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31098" y="5904231"/>
            <a:ext cx="9825316" cy="560355"/>
          </a:xfrm>
        </p:spPr>
        <p:txBody>
          <a:bodyPr anchor="ctr"/>
          <a:lstStyle>
            <a:lvl1pPr algn="l">
              <a:buNone/>
              <a:defRPr sz="23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531099" y="656025"/>
            <a:ext cx="3494553" cy="5166202"/>
          </a:xfrm>
        </p:spPr>
        <p:txBody>
          <a:bodyPr/>
          <a:lstStyle>
            <a:lvl1pPr marL="0" indent="0">
              <a:buNone/>
              <a:defRPr sz="1600"/>
            </a:lvl1pPr>
            <a:lvl2pPr>
              <a:buNone/>
              <a:defRPr sz="14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152893" y="656025"/>
            <a:ext cx="6203521" cy="5166202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071752" y="663595"/>
            <a:ext cx="5842080" cy="3936154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6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42582" y="5374072"/>
            <a:ext cx="6815760" cy="562064"/>
          </a:xfrm>
        </p:spPr>
        <p:txBody>
          <a:bodyPr anchor="ctr"/>
          <a:lstStyle>
            <a:lvl1pPr algn="l">
              <a:buNone/>
              <a:defRPr sz="23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42582" y="5954614"/>
            <a:ext cx="6815760" cy="826866"/>
          </a:xfrm>
        </p:spPr>
        <p:txBody>
          <a:bodyPr lIns="123444" tIns="0"/>
          <a:lstStyle>
            <a:lvl1pPr marL="0" indent="0">
              <a:buNone/>
              <a:defRPr sz="1600"/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97485" y="1130932"/>
            <a:ext cx="10024478" cy="256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54065" y="1672524"/>
            <a:ext cx="10090865" cy="4870649"/>
          </a:xfrm>
          <a:prstGeom prst="rect">
            <a:avLst/>
          </a:prstGeom>
        </p:spPr>
        <p:txBody>
          <a:bodyPr vert="horz" lIns="102870" tIns="51435" rIns="102870" bIns="5143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523890" y="82004"/>
            <a:ext cx="2921040" cy="310929"/>
          </a:xfrm>
          <a:prstGeom prst="rect">
            <a:avLst/>
          </a:prstGeom>
        </p:spPr>
        <p:txBody>
          <a:bodyPr vert="horz" lIns="102870" tIns="51435" rIns="102870" bIns="51435"/>
          <a:lstStyle>
            <a:lvl1pPr algn="l" eaLnBrk="1" latinLnBrk="0" hangingPunct="1">
              <a:defRPr kumimoji="0" sz="1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629171" y="82004"/>
            <a:ext cx="3894720" cy="310929"/>
          </a:xfrm>
          <a:prstGeom prst="rect">
            <a:avLst/>
          </a:prstGeom>
        </p:spPr>
        <p:txBody>
          <a:bodyPr vert="horz" lIns="102870" tIns="51435" rIns="102870" bIns="51435"/>
          <a:lstStyle>
            <a:lvl1pPr algn="r" eaLnBrk="1" latinLnBrk="0" hangingPunct="1">
              <a:defRPr kumimoji="0" sz="1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559766" y="6970272"/>
            <a:ext cx="885164" cy="263094"/>
          </a:xfrm>
          <a:prstGeom prst="rect">
            <a:avLst/>
          </a:prstGeom>
        </p:spPr>
        <p:txBody>
          <a:bodyPr vert="horz" lIns="102870" tIns="51435" rIns="102870" bIns="51435"/>
          <a:lstStyle>
            <a:lvl1pPr algn="r" eaLnBrk="1" latinLnBrk="0" hangingPunct="1">
              <a:defRPr kumimoji="0" sz="1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54065" y="492019"/>
            <a:ext cx="10090865" cy="902035"/>
          </a:xfrm>
          <a:prstGeom prst="rect">
            <a:avLst/>
          </a:prstGeom>
        </p:spPr>
        <p:txBody>
          <a:bodyPr vert="horz" lIns="102870" tIns="51435" rIns="102870" bIns="51435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97485" y="1130932"/>
            <a:ext cx="10024478" cy="256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97485" y="1138560"/>
            <a:ext cx="10024478" cy="256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2870" tIns="51435" rIns="102870" bIns="51435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85763" indent="-385763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600" kern="1200">
          <a:solidFill>
            <a:schemeClr val="tx2"/>
          </a:solidFill>
          <a:latin typeface="+mn-lt"/>
          <a:ea typeface="+mn-ea"/>
          <a:cs typeface="+mn-cs"/>
        </a:defRPr>
      </a:lvl1pPr>
      <a:lvl2pPr marL="835819" indent="-321469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2pPr>
      <a:lvl3pPr marL="1285875" indent="-257175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700" kern="1200">
          <a:solidFill>
            <a:schemeClr val="tx2"/>
          </a:solidFill>
          <a:latin typeface="+mn-lt"/>
          <a:ea typeface="+mn-ea"/>
          <a:cs typeface="+mn-cs"/>
        </a:defRPr>
      </a:lvl3pPr>
      <a:lvl4pPr marL="1800225" indent="-257175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4pPr>
      <a:lvl5pPr marL="2314575" indent="-257175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828925" indent="-257175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6pPr>
      <a:lvl7pPr marL="3343275" indent="-257175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3857625" indent="-257175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8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371975" indent="-257175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дидактические игры\сентябрь 23\20230922_143300.jpg"/>
          <p:cNvPicPr>
            <a:picLocks noChangeAspect="1" noChangeArrowheads="1"/>
          </p:cNvPicPr>
          <p:nvPr/>
        </p:nvPicPr>
        <p:blipFill>
          <a:blip r:embed="rId2" cstate="print"/>
          <a:srcRect l="11655" r="933"/>
          <a:stretch>
            <a:fillRect/>
          </a:stretch>
        </p:blipFill>
        <p:spPr bwMode="auto">
          <a:xfrm rot="5400000">
            <a:off x="97924" y="1198344"/>
            <a:ext cx="5472608" cy="469556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5271563" y="1817936"/>
            <a:ext cx="52986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ДИДАКТИЧЕСКАЯ ИГРА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«СПРЯЧЬ МЫШКУ».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71021" y="5418336"/>
            <a:ext cx="42498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Воспитатель:</a:t>
            </a:r>
            <a:endParaRPr lang="ru-RU" b="1" dirty="0" smtClean="0"/>
          </a:p>
          <a:p>
            <a:r>
              <a:rPr lang="ru-RU" b="1" dirty="0" smtClean="0"/>
              <a:t>                                        </a:t>
            </a:r>
            <a:r>
              <a:rPr lang="ru-RU" b="1" dirty="0" smtClean="0"/>
              <a:t>Иванова И.О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46885" y="6786488"/>
            <a:ext cx="9781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2023 г.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30461" y="449784"/>
            <a:ext cx="936104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развитие у дошкольников с ОВЗ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цветовосприятия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1.Учить  узнавать и называть эталоны цвета.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2.Развивать зрительное  восприятие, внимание, память.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3.Расширять словарный запас: цвет, красный, синий, желтый, зеленый, оранжевый, фиолетовый, белый, чёрный, спрятать, такой, не такой.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4.Воспитывать культуру игры.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НАЗНАЧЕНИЕ.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Дидактическая игра  помогает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формировать у дошкольников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21252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ОВЗ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представления о  цвете, как одно из свойств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21252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может использоваться для развития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сенсорной сферы  детей с ОВЗ  3 - 8 лет,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 в малой подгруппе, так и в индивидуальной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аботе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дошкольниками, а также в самостоятельной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деятельности детей.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основана на многократном повторении,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постепенном усложнении.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9025" r="5182" b="6653"/>
          <a:stretch>
            <a:fillRect/>
          </a:stretch>
        </p:blipFill>
        <p:spPr bwMode="auto">
          <a:xfrm>
            <a:off x="6463109" y="4338216"/>
            <a:ext cx="3960440" cy="2641531"/>
          </a:xfrm>
          <a:prstGeom prst="round2Diag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42429" y="449784"/>
            <a:ext cx="972108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ДИДАКТИЧЕСКИЙ МАТЕРИАЛ.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1.Карточки  домиков разного цвета с изображением мышки. (8 шт.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3);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2.Карточки квадратной формы разного цвета (красный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3шт, синий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3шт.,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зелёный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3шт., жёлтый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3шт., оранжевый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3шт., фиолетовый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3шт., чёрный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 шт.,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белый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3шт.)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3.Картинки кошки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3шт.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7" descr="G:\дидактические игры\сентябрь 23\20230922_1434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621" y="2610024"/>
            <a:ext cx="3648405" cy="2736304"/>
          </a:xfrm>
          <a:prstGeom prst="round2Diag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1141" y="2466008"/>
            <a:ext cx="3648000" cy="2736000"/>
          </a:xfrm>
          <a:prstGeom prst="round2Diag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/>
          <a:srcRect l="20354" t="5017" r="4956"/>
          <a:stretch>
            <a:fillRect/>
          </a:stretch>
        </p:blipFill>
        <p:spPr bwMode="auto">
          <a:xfrm rot="5400000">
            <a:off x="4025261" y="4543816"/>
            <a:ext cx="2664297" cy="2541130"/>
          </a:xfrm>
          <a:prstGeom prst="snip2Diag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98413" y="223888"/>
            <a:ext cx="950505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ХОД ИГРЫ.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 кладёт перед ребёнком карточку домика красного цвета,  карточку с кошкой и квадраты (2-4) разного цвета. Предлагает помочь мышке спрятаться от кошки. Для этого надо подобрать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дверь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такого же цвета, как домик.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Усложнение.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Постепенное увеличение количества цветов домиков.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G:\дидактические игры\сентябрь 23\20230922_155331.jpg"/>
          <p:cNvPicPr>
            <a:picLocks noChangeAspect="1" noChangeArrowheads="1"/>
          </p:cNvPicPr>
          <p:nvPr/>
        </p:nvPicPr>
        <p:blipFill>
          <a:blip r:embed="rId2" cstate="print"/>
          <a:srcRect l="13291" t="3962" r="2387" b="17774"/>
          <a:stretch>
            <a:fillRect/>
          </a:stretch>
        </p:blipFill>
        <p:spPr bwMode="auto">
          <a:xfrm>
            <a:off x="702469" y="2682032"/>
            <a:ext cx="3063917" cy="2132856"/>
          </a:xfrm>
          <a:prstGeom prst="snip1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4" name="Picture 4" descr="G:\дидактические игры\сентябрь 23\20230922_155335.jpg"/>
          <p:cNvPicPr>
            <a:picLocks noChangeAspect="1" noChangeArrowheads="1"/>
          </p:cNvPicPr>
          <p:nvPr/>
        </p:nvPicPr>
        <p:blipFill>
          <a:blip r:embed="rId3" cstate="print"/>
          <a:srcRect l="9475" t="8324" r="6930" b="9293"/>
          <a:stretch>
            <a:fillRect/>
          </a:stretch>
        </p:blipFill>
        <p:spPr bwMode="auto">
          <a:xfrm>
            <a:off x="6463109" y="2610024"/>
            <a:ext cx="3096344" cy="2288602"/>
          </a:xfrm>
          <a:prstGeom prst="snip1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5" name="Picture 5" descr="G:\дидактические игры\сентябрь 23\20230922_155337.jpg"/>
          <p:cNvPicPr>
            <a:picLocks noChangeAspect="1" noChangeArrowheads="1"/>
          </p:cNvPicPr>
          <p:nvPr/>
        </p:nvPicPr>
        <p:blipFill>
          <a:blip r:embed="rId4" cstate="print"/>
          <a:srcRect l="10928" t="11958" r="5295" b="10989"/>
          <a:stretch>
            <a:fillRect/>
          </a:stretch>
        </p:blipFill>
        <p:spPr bwMode="auto">
          <a:xfrm>
            <a:off x="3510781" y="4914280"/>
            <a:ext cx="3130084" cy="2159147"/>
          </a:xfrm>
          <a:prstGeom prst="snip2SameRect">
            <a:avLst/>
          </a:prstGeom>
          <a:noFill/>
          <a:ln w="381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дидактические игры\сентябрь 23\20230922_155745.jpg"/>
          <p:cNvPicPr>
            <a:picLocks noChangeAspect="1" noChangeArrowheads="1"/>
          </p:cNvPicPr>
          <p:nvPr/>
        </p:nvPicPr>
        <p:blipFill>
          <a:blip r:embed="rId2" cstate="print"/>
          <a:srcRect l="3114" r="2387" b="10747"/>
          <a:stretch>
            <a:fillRect/>
          </a:stretch>
        </p:blipFill>
        <p:spPr bwMode="auto">
          <a:xfrm>
            <a:off x="1062509" y="449784"/>
            <a:ext cx="3709929" cy="2628000"/>
          </a:xfrm>
          <a:prstGeom prst="round2Same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3" name="Picture 6" descr="G:\дидактические игры\сентябрь 23\20230922_1558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7005" y="449784"/>
            <a:ext cx="3504000" cy="2628000"/>
          </a:xfrm>
          <a:prstGeom prst="round2Same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4" name="Picture 2" descr="G:\дидактические игры\сентябрь 23\20230922_160102.jpg"/>
          <p:cNvPicPr>
            <a:picLocks noChangeAspect="1" noChangeArrowheads="1"/>
          </p:cNvPicPr>
          <p:nvPr/>
        </p:nvPicPr>
        <p:blipFill>
          <a:blip r:embed="rId4" cstate="print"/>
          <a:srcRect l="7476" t="1781" r="10928" b="5901"/>
          <a:stretch>
            <a:fillRect/>
          </a:stretch>
        </p:blipFill>
        <p:spPr bwMode="auto">
          <a:xfrm>
            <a:off x="1494557" y="3690144"/>
            <a:ext cx="3097039" cy="26280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5" name="Picture 4" descr="G:\дидактические игры\сентябрь 23\20230922_160125.jpg"/>
          <p:cNvPicPr>
            <a:picLocks noChangeAspect="1" noChangeArrowheads="1"/>
          </p:cNvPicPr>
          <p:nvPr/>
        </p:nvPicPr>
        <p:blipFill>
          <a:blip r:embed="rId5" cstate="print"/>
          <a:srcRect l="16380" t="4689" b="3720"/>
          <a:stretch>
            <a:fillRect/>
          </a:stretch>
        </p:blipFill>
        <p:spPr bwMode="auto">
          <a:xfrm>
            <a:off x="5671021" y="3618136"/>
            <a:ext cx="3199043" cy="26280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75</TotalTime>
  <Words>149</Words>
  <Application>Microsoft Office PowerPoint</Application>
  <PresentationFormat>Произвольный</PresentationFormat>
  <Paragraphs>30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</cp:revision>
  <dcterms:created xsi:type="dcterms:W3CDTF">2023-09-16T18:33:12Z</dcterms:created>
  <dcterms:modified xsi:type="dcterms:W3CDTF">2023-10-02T08:48:35Z</dcterms:modified>
</cp:coreProperties>
</file>