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63" r:id="rId5"/>
    <p:sldId id="264" r:id="rId6"/>
    <p:sldId id="270" r:id="rId7"/>
    <p:sldId id="260" r:id="rId8"/>
    <p:sldId id="265" r:id="rId9"/>
    <p:sldId id="261" r:id="rId10"/>
    <p:sldId id="268" r:id="rId11"/>
    <p:sldId id="257" r:id="rId12"/>
    <p:sldId id="275" r:id="rId13"/>
    <p:sldId id="274" r:id="rId14"/>
    <p:sldId id="273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9C6D0E5-7956-4FF5-9791-9274CE827917}" type="datetimeFigureOut">
              <a:rPr lang="ru-RU" smtClean="0"/>
              <a:t>19.09.2018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BA50233-4198-4CE4-9B48-2E828A80C45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4632" cy="2619723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История развития зуботехнического материала ведения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36815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 smtClean="0"/>
              <a:t>Группа182</a:t>
            </a:r>
          </a:p>
          <a:p>
            <a:r>
              <a:rPr lang="ru-RU" dirty="0" err="1" smtClean="0"/>
              <a:t>Колга</a:t>
            </a:r>
            <a:r>
              <a:rPr lang="en-US" dirty="0" smtClean="0"/>
              <a:t>.</a:t>
            </a:r>
            <a:r>
              <a:rPr lang="ru-RU" dirty="0" smtClean="0"/>
              <a:t> И</a:t>
            </a:r>
            <a:r>
              <a:rPr lang="en-US" dirty="0" smtClean="0"/>
              <a:t>.</a:t>
            </a:r>
            <a:r>
              <a:rPr lang="ru-RU" dirty="0" smtClean="0"/>
              <a:t>И</a:t>
            </a:r>
            <a:endParaRPr lang="ru-RU" dirty="0"/>
          </a:p>
          <a:p>
            <a:r>
              <a:rPr lang="ru-RU" dirty="0" err="1" smtClean="0"/>
              <a:t>Вихрев</a:t>
            </a:r>
            <a:r>
              <a:rPr lang="en-US" dirty="0" smtClean="0"/>
              <a:t>. </a:t>
            </a:r>
            <a:r>
              <a:rPr lang="ru-RU" dirty="0" smtClean="0"/>
              <a:t>В</a:t>
            </a:r>
            <a:r>
              <a:rPr lang="en-US" dirty="0" smtClean="0"/>
              <a:t>.</a:t>
            </a:r>
            <a:r>
              <a:rPr lang="ru-RU" dirty="0" smtClean="0"/>
              <a:t>О</a:t>
            </a:r>
          </a:p>
          <a:p>
            <a:r>
              <a:rPr lang="ru-RU" dirty="0" err="1" smtClean="0"/>
              <a:t>Нурсахатов</a:t>
            </a:r>
            <a:r>
              <a:rPr lang="en-US" dirty="0" smtClean="0"/>
              <a:t>.  </a:t>
            </a:r>
            <a:r>
              <a:rPr lang="ru-RU" dirty="0" smtClean="0"/>
              <a:t>Т</a:t>
            </a:r>
            <a:r>
              <a:rPr lang="en-US" dirty="0" smtClean="0"/>
              <a:t>.</a:t>
            </a:r>
            <a:r>
              <a:rPr lang="ru-RU" dirty="0" smtClean="0"/>
              <a:t>С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288695"/>
            <a:ext cx="2425452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8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1963-1970</a:t>
            </a:r>
            <a:r>
              <a:rPr lang="ru-RU" sz="1800" dirty="0" smtClean="0"/>
              <a:t>г</a:t>
            </a:r>
            <a:r>
              <a:rPr lang="en-US" sz="1800" dirty="0" smtClean="0"/>
              <a:t>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Так, в 1963г. американский ученый </a:t>
            </a:r>
            <a:r>
              <a:rPr lang="ru-RU" dirty="0" err="1"/>
              <a:t>L.Linkow</a:t>
            </a:r>
            <a:r>
              <a:rPr lang="ru-RU" dirty="0"/>
              <a:t> создал винтовой имплантат с отверстием в нижней трети внутрикостной части, что позволило улучшить его ретенцию.</a:t>
            </a:r>
          </a:p>
          <a:p>
            <a:r>
              <a:rPr lang="ru-RU" dirty="0"/>
              <a:t>В 1964г.I.A.Small начал разрабатывать имплантат, представлявший собой пластину с </a:t>
            </a:r>
            <a:r>
              <a:rPr lang="ru-RU" dirty="0" err="1"/>
              <a:t>ретенционными</a:t>
            </a:r>
            <a:r>
              <a:rPr lang="ru-RU" dirty="0"/>
              <a:t> и </a:t>
            </a:r>
            <a:r>
              <a:rPr lang="ru-RU" dirty="0" err="1"/>
              <a:t>чрескостными</a:t>
            </a:r>
            <a:r>
              <a:rPr lang="ru-RU" dirty="0"/>
              <a:t> штырями для атрофированной нижней челюсти, а голландские хирурги H. </a:t>
            </a:r>
            <a:r>
              <a:rPr lang="ru-RU" dirty="0" err="1"/>
              <a:t>Bosker</a:t>
            </a:r>
            <a:r>
              <a:rPr lang="ru-RU" dirty="0"/>
              <a:t> и </a:t>
            </a:r>
            <a:r>
              <a:rPr lang="ru-RU" dirty="0" err="1"/>
              <a:t>L.VanDijk</a:t>
            </a:r>
            <a:r>
              <a:rPr lang="ru-RU" dirty="0"/>
              <a:t> предложили разборный вариант этой конструкции, назвав его </a:t>
            </a:r>
            <a:r>
              <a:rPr lang="ru-RU" dirty="0" err="1"/>
              <a:t>трансмандибулярным</a:t>
            </a:r>
            <a:r>
              <a:rPr lang="ru-RU" dirty="0"/>
              <a:t> имплантатом.</a:t>
            </a:r>
          </a:p>
          <a:p>
            <a:r>
              <a:rPr lang="ru-RU" dirty="0"/>
              <a:t>В 1965г. </a:t>
            </a:r>
            <a:r>
              <a:rPr lang="ru-RU" dirty="0" err="1"/>
              <a:t>P.Branemark</a:t>
            </a:r>
            <a:r>
              <a:rPr lang="ru-RU" dirty="0"/>
              <a:t> создал разборную конструкцию винтового имплантата, состоящего из внутрикостной части и прикручиваемой к ней опорной головки (</a:t>
            </a:r>
            <a:r>
              <a:rPr lang="ru-RU" dirty="0" err="1"/>
              <a:t>абатмента</a:t>
            </a:r>
            <a:r>
              <a:rPr lang="ru-RU" dirty="0"/>
              <a:t>).</a:t>
            </a:r>
          </a:p>
          <a:p>
            <a:r>
              <a:rPr lang="ru-RU" dirty="0"/>
              <a:t>В 1969г. </a:t>
            </a:r>
            <a:r>
              <a:rPr lang="ru-RU" dirty="0" err="1"/>
              <a:t>L.Linkow</a:t>
            </a:r>
            <a:r>
              <a:rPr lang="ru-RU" dirty="0"/>
              <a:t> изобрел еще один имплантат с внутрикостной частью в форме пластины, что позволило применять его при узких альвеолярных отростках челюстей.</a:t>
            </a:r>
          </a:p>
          <a:p>
            <a:r>
              <a:rPr lang="ru-RU" dirty="0"/>
              <a:t>В 1970г. </a:t>
            </a:r>
            <a:r>
              <a:rPr lang="ru-RU" dirty="0" err="1"/>
              <a:t>H.Roberts</a:t>
            </a:r>
            <a:r>
              <a:rPr lang="ru-RU" dirty="0"/>
              <a:t> предложил конструкцию имплантата для атрофированной нижней челюсти, представляющий собой дугообразную пластину, рассчитанную для внедрения в трех местах нижней челюсти.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644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Древний период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276872"/>
            <a:ext cx="6400800" cy="3312368"/>
          </a:xfrm>
        </p:spPr>
        <p:txBody>
          <a:bodyPr>
            <a:normAutofit/>
          </a:bodyPr>
          <a:lstStyle/>
          <a:p>
            <a:r>
              <a:rPr lang="ru-RU" sz="1060" dirty="0"/>
              <a:t>Зубные протезы известны со времен глубокой древности. В этом нас убеждают находки, обнаруженные при раскопках древних памятников, гробниц и курганов. В качестве материалов для зубов древнего периода служили дерево. кости и зубы животных.</a:t>
            </a:r>
          </a:p>
          <a:p>
            <a:r>
              <a:rPr lang="ru-RU" sz="1060" dirty="0"/>
              <a:t>Например, при раскопках древнего города </a:t>
            </a:r>
            <a:r>
              <a:rPr lang="ru-RU" sz="1060" dirty="0" err="1"/>
              <a:t>Сидона</a:t>
            </a:r>
            <a:r>
              <a:rPr lang="ru-RU" sz="1060" dirty="0"/>
              <a:t> (1-4 вв. до н.э.)были найдены искусственные зубы, которые можно назвать прототипом современного съемного мостовидного протеза. Крепление искусственных зубов золотой проволокой, а также нитями из других материалов можно отнести к самым ранним способам фиксации протезов. Все эти протезы имели лишь косметическое значение.</a:t>
            </a:r>
          </a:p>
          <a:p>
            <a:pPr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789040"/>
            <a:ext cx="4392488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678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200" dirty="0"/>
              <a:t>Одной из главных причин заболеваний зубов у древних египтян можно считать грубую и убогую диету</a:t>
            </a:r>
            <a:endParaRPr lang="ru-RU" sz="1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348880"/>
            <a:ext cx="4144603" cy="3209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8671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848" y="1085562"/>
            <a:ext cx="6242304" cy="45731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106" y="4108905"/>
            <a:ext cx="2533829" cy="16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89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На фотографии импровизированный кабинет стоматолога союзной армии в период военных действий.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348880"/>
            <a:ext cx="2432000" cy="3137520"/>
          </a:xfrm>
        </p:spPr>
      </p:pic>
    </p:spTree>
    <p:extLst>
      <p:ext uri="{BB962C8B-B14F-4D97-AF65-F5344CB8AC3E}">
        <p14:creationId xmlns:p14="http://schemas.microsoft.com/office/powerpoint/2010/main" val="37094949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25" y="1136365"/>
            <a:ext cx="6076950" cy="451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555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Древний мир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Касаясь истории арабской медицины, можно отметить, что около 850 г. там проводилась замена удаленных зубов на искусственные из кости вола. Древние этруски в Северной Италии еще в IX в. до н. э. владели методами литья, изготавливали мостовидные протезы из золота и фиксировали их во рту соплеменников. В различных книгах Талмуда имеются сведения о том, что в древней Иудее удаленные зубы заменялись искусственными, а на больные и разрушенные зубы накладывались «золотые гильзы».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0248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Древний мир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76872"/>
            <a:ext cx="6336704" cy="3312368"/>
          </a:xfrm>
        </p:spPr>
      </p:pic>
    </p:spTree>
    <p:extLst>
      <p:ext uri="{BB962C8B-B14F-4D97-AF65-F5344CB8AC3E}">
        <p14:creationId xmlns:p14="http://schemas.microsoft.com/office/powerpoint/2010/main" val="1768471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sz="1300" i="1" dirty="0"/>
              <a:t>Новая эра в развитии зубопротезной техники и зуботехнического материаловедения относится 1847 г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420888"/>
            <a:ext cx="6120680" cy="3168352"/>
          </a:xfrm>
        </p:spPr>
      </p:pic>
    </p:spTree>
    <p:extLst>
      <p:ext uri="{BB962C8B-B14F-4D97-AF65-F5344CB8AC3E}">
        <p14:creationId xmlns:p14="http://schemas.microsoft.com/office/powerpoint/2010/main" val="879014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1928-1933</a:t>
            </a:r>
            <a:r>
              <a:rPr lang="ru-RU" sz="1800" dirty="0" smtClean="0"/>
              <a:t> Г</a:t>
            </a:r>
            <a:r>
              <a:rPr lang="en-US" sz="1800" dirty="0" smtClean="0"/>
              <a:t>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1928 г. — освоение отечественной промышленностью производства каучука для зубного протезирования, разработка и внедрение в 1929 году нержавеющей стали в зубное протезирование (</a:t>
            </a:r>
            <a:r>
              <a:rPr lang="ru-RU" dirty="0" err="1"/>
              <a:t>Златоустский</a:t>
            </a:r>
            <a:r>
              <a:rPr lang="ru-RU" dirty="0"/>
              <a:t> завод);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1929 г. — изготовление из нержавеющей стали </a:t>
            </a:r>
            <a:r>
              <a:rPr lang="ru-RU" dirty="0" err="1"/>
              <a:t>кламмеров</a:t>
            </a:r>
            <a:r>
              <a:rPr lang="ru-RU" dirty="0"/>
              <a:t> и стандартных зубов, разработка технологии изготовления фарфоровых коронок, осуществление промышленного производства отечественных цементов (Ленинград);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1930 г. — производство искусственных зубов из пластмассы (Харьков), внедрение хромокобальтовых сплавов для базисов протезов;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1931 г. — внедрение специального припоя для нержавеющей стали и его модификации (Д. Н. Цитрин);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1932 г. — для экономии золота Госпланом СССР разрешено применение нержавеющей стали для зубопротезирования; изобретение первого пластического материала для базисов протезов;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1933 г. — внедрение пластмассы </a:t>
            </a:r>
            <a:r>
              <a:rPr lang="ru-RU" dirty="0" err="1"/>
              <a:t>трикаен</a:t>
            </a:r>
            <a:r>
              <a:rPr lang="ru-RU" dirty="0"/>
              <a:t> (И. О. Новик)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172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В 1936 году в Ленинграде был открыт стоматологический институт. Там была кафедра ортопедической стоматологии</a:t>
            </a:r>
            <a:endParaRPr lang="ru-RU" sz="16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392" y="2438400"/>
            <a:ext cx="6225216" cy="3048000"/>
          </a:xfrm>
        </p:spPr>
      </p:pic>
    </p:spTree>
    <p:extLst>
      <p:ext uri="{BB962C8B-B14F-4D97-AF65-F5344CB8AC3E}">
        <p14:creationId xmlns:p14="http://schemas.microsoft.com/office/powerpoint/2010/main" val="2803844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268761"/>
            <a:ext cx="6400800" cy="72008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Open Sans"/>
              </a:rPr>
              <a:t>В 1938 г. появились первые сведения о пластических массах акриловой группы (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полиметилметакрилат).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2514938"/>
            <a:ext cx="2880318" cy="27418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458616"/>
            <a:ext cx="2304256" cy="2854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53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1940-1941 </a:t>
            </a:r>
            <a:r>
              <a:rPr lang="ru-RU" sz="2000" dirty="0" smtClean="0"/>
              <a:t>г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1940 г. — внедрение пластмассы на основе акриловых смол и виниловых соединений (А. М. Кипнис);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1941 г. — внедрение пластмассы АКР-7 (Б. Н. </a:t>
            </a:r>
            <a:r>
              <a:rPr lang="ru-RU" dirty="0" err="1"/>
              <a:t>Бынин</a:t>
            </a:r>
            <a:r>
              <a:rPr lang="ru-RU" dirty="0"/>
              <a:t> и С. С. Шведов).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127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400" dirty="0"/>
              <a:t>В 1945 г. зубопротезная техника обогатилась эластическими </a:t>
            </a:r>
            <a:r>
              <a:rPr lang="ru-RU" sz="900" dirty="0"/>
              <a:t>пластмассами</a:t>
            </a:r>
            <a:r>
              <a:rPr lang="ru-RU" sz="1400" dirty="0"/>
              <a:t> АКР-9, ЭГмасс-12,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420888"/>
            <a:ext cx="6624736" cy="2952328"/>
          </a:xfrm>
        </p:spPr>
      </p:pic>
      <p:pic>
        <p:nvPicPr>
          <p:cNvPr id="1026" name="Picture 2" descr="C:\Program Files (x86)\Microsoft Office\MEDIA\CAGCAT10\j0222015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221088"/>
            <a:ext cx="1152128" cy="113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4422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232</TotalTime>
  <Words>471</Words>
  <Application>Microsoft Office PowerPoint</Application>
  <PresentationFormat>Экран (4:3)</PresentationFormat>
  <Paragraphs>27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Кутюр</vt:lpstr>
      <vt:lpstr>История развития зуботехнического материала ведения  </vt:lpstr>
      <vt:lpstr>Древний мир</vt:lpstr>
      <vt:lpstr>Древний мир</vt:lpstr>
      <vt:lpstr>. Новая эра в развитии зубопротезной техники и зуботехнического материаловедения относится 1847 г</vt:lpstr>
      <vt:lpstr>1928-1933 Г.</vt:lpstr>
      <vt:lpstr>В 1936 году в Ленинграде был открыт стоматологический институт. Там была кафедра ортопедической стоматологии</vt:lpstr>
      <vt:lpstr>Презентация PowerPoint</vt:lpstr>
      <vt:lpstr>1940-1941 г.</vt:lpstr>
      <vt:lpstr>В 1945 г. зубопротезная техника обогатилась эластическими пластмассами АКР-9, ЭГмасс-12,</vt:lpstr>
      <vt:lpstr>1963-1970г.</vt:lpstr>
      <vt:lpstr>Древний период </vt:lpstr>
      <vt:lpstr>Одной из главных причин заболеваний зубов у древних египтян можно считать грубую и убогую диету</vt:lpstr>
      <vt:lpstr>Презентация PowerPoint</vt:lpstr>
      <vt:lpstr>На фотографии импровизированный кабинет стоматолога союзной армии в период военных действий.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Mac mini</dc:creator>
  <cp:lastModifiedBy>Mac mini</cp:lastModifiedBy>
  <cp:revision>18</cp:revision>
  <dcterms:created xsi:type="dcterms:W3CDTF">2018-09-19T09:57:36Z</dcterms:created>
  <dcterms:modified xsi:type="dcterms:W3CDTF">2018-09-19T13:50:09Z</dcterms:modified>
</cp:coreProperties>
</file>