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57" r:id="rId3"/>
    <p:sldId id="266" r:id="rId4"/>
    <p:sldId id="272" r:id="rId5"/>
    <p:sldId id="271" r:id="rId6"/>
    <p:sldId id="270" r:id="rId7"/>
    <p:sldId id="277" r:id="rId8"/>
    <p:sldId id="280" r:id="rId9"/>
    <p:sldId id="278" r:id="rId10"/>
    <p:sldId id="275" r:id="rId11"/>
    <p:sldId id="279" r:id="rId12"/>
    <p:sldId id="283" r:id="rId13"/>
    <p:sldId id="282" r:id="rId14"/>
    <p:sldId id="281" r:id="rId15"/>
    <p:sldId id="269" r:id="rId16"/>
    <p:sldId id="285" r:id="rId17"/>
    <p:sldId id="274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о пользе зеленого лука</a:t>
            </a:r>
          </a:p>
        </c:rich>
      </c:tx>
      <c:layout>
        <c:manualLayout>
          <c:xMode val="edge"/>
          <c:yMode val="edge"/>
          <c:x val="0.1449161549148128"/>
          <c:y val="4.0916890365597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"/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Любят есть зеленый лук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</c:v>
                </c:pt>
                <c:pt idx="1">
                  <c:v>15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Выращивают зеленый лук </a:t>
            </a:r>
          </a:p>
          <a:p>
            <a:pPr>
              <a:defRPr/>
            </a:pPr>
            <a:r>
              <a:rPr lang="ru-RU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подоконнике зимой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</c:v>
                </c:pt>
                <c:pt idx="1">
                  <c:v>30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rawing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0.43701</cdr:x>
      <cdr:y>0.74678</cdr:y>
    </cdr:from>
    <cdr:to>
      <cdr:x>0.60633</cdr:x>
      <cdr:y>0.8975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180214" y="1158950"/>
          <a:ext cx="457264" cy="23391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0.4122</cdr:x>
      <cdr:y>0.21969</cdr:y>
    </cdr:from>
    <cdr:to>
      <cdr:x>0.61326</cdr:x>
      <cdr:y>0.40384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709193" y="392426"/>
          <a:ext cx="833717" cy="328939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0.4771</cdr:x>
      <cdr:y>0.73618</cdr:y>
    </cdr:from>
    <cdr:to>
      <cdr:x>0.61475</cdr:x>
      <cdr:y>0.90903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881963" y="1541721"/>
          <a:ext cx="543001" cy="36200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0.28302</cdr:x>
      <cdr:y>0.29447</cdr:y>
    </cdr:from>
    <cdr:to>
      <cdr:x>0.42309</cdr:x>
      <cdr:y>0.44458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116419" y="616688"/>
          <a:ext cx="552527" cy="314369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0.64421</cdr:x>
      <cdr:y>0.56724</cdr:y>
    </cdr:from>
    <cdr:to>
      <cdr:x>0.75127</cdr:x>
      <cdr:y>0.71406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636875" y="1435396"/>
          <a:ext cx="438211" cy="37152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0.23378</cdr:x>
      <cdr:y>0.53363</cdr:y>
    </cdr:from>
    <cdr:to>
      <cdr:x>0.3711</cdr:x>
      <cdr:y>0.66163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956929" y="1350335"/>
          <a:ext cx="562053" cy="323895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74FCC-0FBB-4268-B35F-E4D57C01C84F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C3643-5F3A-46A3-A2CB-F815D741C8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31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C3643-5F3A-46A3-A2CB-F815D741C81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932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0EBF42F-C470-45B7-87E9-D710FCA83DF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EDBBA2-F532-4FF0-91BA-7C38ED2E0A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brieskazki.ru/luk.ht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b.ru/article/98692/v-chem-zaklyuchayutsya-polza-i-vred-zelenogo-luka" TargetMode="External"/><Relationship Id="rId4" Type="http://schemas.openxmlformats.org/officeDocument/2006/relationships/hyperlink" Target="http://www.vkus5.ru/istoria-kulinar/luk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фото исслед работ лук\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7682" y="-34951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Здравствуйте! 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Нас зовут Смирнова Арина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Черемисина Ирина. </a:t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Мы ученицы 2 класса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МБОУ «Заводская СОШ»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 descr="G:\фото исслед работ лук\ФОТО\49961990-2436-46bd-a1f9-cca2be577ad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0"/>
          <a:stretch/>
        </p:blipFill>
        <p:spPr bwMode="auto">
          <a:xfrm>
            <a:off x="2627784" y="2232020"/>
            <a:ext cx="4464496" cy="4459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967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7633" y="260648"/>
            <a:ext cx="572509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Полезные свойства лука</a:t>
            </a:r>
            <a:endParaRPr lang="ru-RU" sz="40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5384" y="965675"/>
            <a:ext cx="78086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Зеленый лук содержит витамины и микроэлементы: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Витамины группы -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(В6, В12)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задействуются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процессах кровоснабжения и выработки иммунных компонентов.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(аскорбиновая кислота) – природный антисептик.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необходим для роста и укрепления костей,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иммунитету бороться с инфекциями,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 выраженность воспалительных процессов.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витамина –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дает возможность восстанавливать зрение.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для профилактики анемии.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Каротин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защита дыхательных путей от воспаления, благотворно влияет на кожу.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Цинк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способствует укреплению ногтевых пластин и волосяных луковиц.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placepic.ru/wp-content/uploads/2021/07/7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07" t="15751" r="3519" b="62769"/>
          <a:stretch/>
        </p:blipFill>
        <p:spPr bwMode="auto">
          <a:xfrm>
            <a:off x="7136179" y="5355414"/>
            <a:ext cx="1713316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497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659" y="404664"/>
            <a:ext cx="37546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Анкетирование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G:\фото исслед работ лук\ФОТО\фото анкеты\40d51358-615f-4557-a0b3-39be5c323e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340768"/>
            <a:ext cx="216024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G:\фото исслед работ лук\ФОТО\фото анкеты\082cefc2-61b8-4b6b-9003-be47499b97e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27527"/>
            <a:ext cx="2525413" cy="285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G:\фото исслед работ лук\ФОТО\фото анкеты\WhatsApp Image 2023-01-26 at 20.22.37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130" y="2455690"/>
            <a:ext cx="2085366" cy="2557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77011" y="5057110"/>
            <a:ext cx="3655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</a:rPr>
              <a:t>Опросили 56 человек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6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342310"/>
            <a:ext cx="68395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Результаты анкетирования</a:t>
            </a:r>
            <a:endParaRPr lang="ru-RU" sz="4000" dirty="0">
              <a:solidFill>
                <a:srgbClr val="C00000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547697959"/>
              </p:ext>
            </p:extLst>
          </p:nvPr>
        </p:nvGraphicFramePr>
        <p:xfrm>
          <a:off x="1403648" y="1412776"/>
          <a:ext cx="4146550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33206737"/>
              </p:ext>
            </p:extLst>
          </p:nvPr>
        </p:nvGraphicFramePr>
        <p:xfrm>
          <a:off x="4860032" y="2780928"/>
          <a:ext cx="388843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379684727"/>
              </p:ext>
            </p:extLst>
          </p:nvPr>
        </p:nvGraphicFramePr>
        <p:xfrm>
          <a:off x="1320095" y="4149080"/>
          <a:ext cx="3863375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8681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22385" y="260648"/>
            <a:ext cx="50347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Практическая часть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G:\фото исслед работ лук\ФОТО\фото эксперимент\4f787df7-5d84-40b0-b49a-c44ed7ee817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3" b="18088"/>
          <a:stretch/>
        </p:blipFill>
        <p:spPr bwMode="auto">
          <a:xfrm>
            <a:off x="827584" y="2220688"/>
            <a:ext cx="2304256" cy="2792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8559" y="985073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   Выгонка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— это получение зелени любого вида или цветов в период межсезонья с помощью выращивания их подземных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частей.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Рисунок 7" descr="G:\фото исслед работ лук\ФОТО\фото эксперимент\db88e93a-ce68-47fb-b4ff-02d2bd2a643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3" b="23403"/>
          <a:stretch/>
        </p:blipFill>
        <p:spPr bwMode="auto">
          <a:xfrm>
            <a:off x="3590384" y="2780928"/>
            <a:ext cx="2349768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G:\фото исслед работ лук\ФОТО\фото эксперимент\362186c5-23ec-4aa9-bf7b-de012810c4e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40" y="3140968"/>
            <a:ext cx="234343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81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</p:nvPr>
        </p:nvGraphicFramePr>
        <p:xfrm>
          <a:off x="1143000" y="1865347"/>
          <a:ext cx="6400800" cy="1208018"/>
        </p:xfrm>
        <a:graphic>
          <a:graphicData uri="http://schemas.openxmlformats.org/drawingml/2006/table">
            <a:tbl>
              <a:tblPr firstRow="1" firstCol="1" bandRow="1"/>
              <a:tblGrid>
                <a:gridCol w="829312"/>
                <a:gridCol w="2123613"/>
                <a:gridCol w="3447875"/>
              </a:tblGrid>
              <a:tr h="172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деятельности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Всходы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декабря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Посадка луковиц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 декабря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Регулярный полив, рыхление.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Первые всходы листьев лука.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декабря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Срезали все стрелки лука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Листья ровные, сильные, насыщенные.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января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Срезали все стрелки лука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Листья ровные, сильные, насыщенные.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февраля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Срезали все стрелки лука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Листья корявые, разные по высоте, не «дружные».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5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февраля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Убрали остатки лука и грунт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1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913"/>
            <a:ext cx="543242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43000" y="18653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1647"/>
              </p:ext>
            </p:extLst>
          </p:nvPr>
        </p:nvGraphicFramePr>
        <p:xfrm>
          <a:off x="1691680" y="1100063"/>
          <a:ext cx="6932135" cy="2401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8154"/>
                <a:gridCol w="2299896"/>
                <a:gridCol w="3734085"/>
              </a:tblGrid>
              <a:tr h="21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Дата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Вид деятельности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Всходы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224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 декабря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Посадка луковиц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435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12 декабря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Регулярный полив, рыхление.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Первые всходы листьев лука.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435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22 декабря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Срезали все стрелки лука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Листья ровные, сильные, насыщенные.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224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 января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Срезали все стрелки лука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Листья ровные, сильные, насыщенные.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435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 февраля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Срезали все стрелки лука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Листья корявые, разные по высоте, не «дружные».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  <a:tr h="4352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 февраля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Убрали остатки лука и грунт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15" marR="64715" marT="0" marB="0"/>
                </a:tc>
              </a:tr>
            </a:tbl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143000" y="18653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G:\фото исслед работ лук\ФОТО\фото эксперимент\WhatsApp Image 2022-12-22 at 20.53.11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0" y="3861048"/>
            <a:ext cx="229958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G:\фото исслед работ лук\ФОТО\фото эксперимент\236e2b78-c0b7-4f23-bbbb-027c6a135b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54" y="3849143"/>
            <a:ext cx="219257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G:\фото исслед работ лук\ФОТО\фото эксперимент\a4753b12-5bf1-408b-9226-f42009de1a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61048"/>
            <a:ext cx="216024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81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72616" y="188640"/>
            <a:ext cx="7903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3051" y="1628800"/>
            <a:ext cx="8019165" cy="5202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 Изучили научную литературу и ИНТЕРНЕТ ресурсы по данной теме.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Выяснили, что 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культуре лук известен свыше 4х тысяч лет. На Руси, как овощ, начали выращивать с 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XII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века.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Лук состоит из: чешуек, листьев, донца, мочковатой корневой системы.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донце в пазухах сочных чешуек находятся почки, они дают начало роста зеленым листьям.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Чем больше луковица, тем больше питательных веществ.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В световой микроскоп можно рассмотреть  строение клетки кожицы чешуи луковицы, но витамины - нет.</a:t>
            </a:r>
          </a:p>
          <a:p>
            <a:pPr algn="just" fontAlgn="base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Зеленый лук богат витаминами С, А, D, В6, В12; содержит микроэлементы: кальций, калий, натрий, фосфор, железо, цинк, инулин, серу, йод, марганец. Поэтому он полезен и взрослым и детям.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Большинство ребят и взрослых знают о пользе зеленого лука, употребляют его в пищу. Но, к сожалению, только половина выращивают на подоконнике в зимний период.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 Из маленьких луковиц можно вырастить зеленое перо и снять два урожая. Выращивать зеленый лук можно в зимний период на подоконнике.</a:t>
            </a:r>
            <a:endParaRPr lang="ru-RU" b="1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placepic.ru/wp-content/uploads/2021/07/7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07" t="15751" r="3519" b="62769"/>
          <a:stretch/>
        </p:blipFill>
        <p:spPr bwMode="auto">
          <a:xfrm>
            <a:off x="7452320" y="188640"/>
            <a:ext cx="1549896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67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7176" y="127756"/>
            <a:ext cx="7416824" cy="3849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Практическая значимость работы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Формировать потребность постоянного употребления в пищу зеленого лука в зимний период у детей и взрослых.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Знать о пользе витаминов, которые есть в пере лука.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Воспитывать любовь к труду, выращивать самим полезные для здоровья растения зимой на подоконнике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G:\фото исслед работ лук\52869c52-13db-4d3e-99bf-995cf53d280a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5" t="17925" b="37736"/>
          <a:stretch/>
        </p:blipFill>
        <p:spPr bwMode="auto">
          <a:xfrm>
            <a:off x="846947" y="3955606"/>
            <a:ext cx="3744416" cy="17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G:\фото исслед работ лук\5c9b3292-c335-4ddc-9891-ee8ce05e941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3" b="34906"/>
          <a:stretch/>
        </p:blipFill>
        <p:spPr bwMode="auto">
          <a:xfrm>
            <a:off x="4251593" y="5027263"/>
            <a:ext cx="4686399" cy="1713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1633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0872" y="1861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1284" y="1628800"/>
            <a:ext cx="7776864" cy="341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«БОЛЬШАЯ РОССИЙСКАЯ ЭНЦИКЛОПЕДИЯ», М. «Научное издательство» 2011 г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«Биология» учебник 6 класс М. Дрофа,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2012г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http://www.dobrieskazki.ru/luk.htm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600" u="sng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http://www.vkus5.ru/istoria-kulinar/luk.html</a:t>
            </a:r>
            <a:endParaRPr lang="ru-RU" sz="1600" u="sng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http://www.vashaibolit.ru/2513-poleznye-svoystva-zelenogo-luka.html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5"/>
              </a:rPr>
              <a:t>https://fb.ru/article/98692/v-chem-zaklyuchayutsya-polza-i-vred-zelenogo-luka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ea typeface="Times New Roman"/>
                <a:cs typeface="Times New Roman"/>
              </a:rPr>
              <a:t>Электронная Интернет-энциклопедия «Википедия»</a:t>
            </a:r>
            <a:endParaRPr lang="ru-RU" sz="1600" dirty="0">
              <a:solidFill>
                <a:schemeClr val="bg2">
                  <a:lumMod val="2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4972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19906852">
            <a:off x="1606271" y="1465566"/>
            <a:ext cx="5676682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endParaRPr lang="ru-RU" sz="72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7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7200" i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Рисунок 6" descr="https://flomaster.club/uploads/posts/2022-08/1660692907_4-flomaster-club-p-luk-kartinki-dlya-detei-krasivo-7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246" y="3573016"/>
            <a:ext cx="208219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497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фото исслед работ лук\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191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1852" y="671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lvl="0" algn="ctr"/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«Зеленый лучок – </a:t>
            </a:r>
          </a:p>
          <a:p>
            <a:pPr algn="ctr"/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дружок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27920" y="3140968"/>
            <a:ext cx="8016080" cy="27363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1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Цель:</a:t>
            </a:r>
          </a:p>
          <a:p>
            <a:r>
              <a:rPr lang="ru-RU" sz="33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Вырастить </a:t>
            </a:r>
            <a:r>
              <a:rPr lang="ru-RU" sz="33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подоконнике </a:t>
            </a:r>
            <a:endParaRPr lang="ru-RU" sz="33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3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в период зеленый лук </a:t>
            </a:r>
            <a:endParaRPr lang="ru-RU" sz="33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3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его полезные свойства</a:t>
            </a:r>
            <a:r>
              <a:rPr lang="ru-RU" sz="33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3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3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50555" y="1688614"/>
            <a:ext cx="78701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1.Изучить научную литературу и ИНТЕРНЕТ ресурсы по данной теме: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а) историю происхождения лука;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б) строение лука;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в) полезные свойства зеленого лука;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 анкетирование среди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взрослых нашей школы.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Опытным путем вырастить лук на перо.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Обобщить результаты исследования.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3289" y="980728"/>
            <a:ext cx="19332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</p:spTree>
    <p:extLst>
      <p:ext uri="{BB962C8B-B14F-4D97-AF65-F5344CB8AC3E}">
        <p14:creationId xmlns:p14="http://schemas.microsoft.com/office/powerpoint/2010/main" val="180337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457636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 -</a:t>
            </a:r>
            <a:b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лук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репчатый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1052" y="1556792"/>
            <a:ext cx="6658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исследования – 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полезные свойства зеленого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лука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6576" y="2587776"/>
            <a:ext cx="66032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исследования – 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предположим, что выращенный зимой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зеленый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лук на подоконнике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полезен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здоровья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6576" y="4203140"/>
            <a:ext cx="5684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–</a:t>
            </a:r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изучение  ИНТЕРНЕТ ресурсов;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анкетирование;	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наблюдение;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беседа;	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анализ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7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5856" y="476671"/>
            <a:ext cx="2878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6079" y="1196752"/>
            <a:ext cx="7094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    Мы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двоюродные сестры. У нас есть бабушка Таня. Мы ее очень любим. Когда выпал снег она сказала, что пора посадить лук. Мы очень удивились: «Зачем зимой сажать лук»?  Она улыбнулась и сказала, что зеленый лук полезен для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здоровья и в нем много витаминов. А вот какие она не знает.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Мы решили выяснить, чем полезен зеленый лук 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какие в нем витамины. Можно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ли его вырастить зимой.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Рисунок 8" descr="https://placepic.ru/wp-content/uploads/2021/07/22-3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7" t="29355" r="8174" b="5490"/>
          <a:stretch/>
        </p:blipFill>
        <p:spPr bwMode="auto">
          <a:xfrm>
            <a:off x="6691844" y="4368229"/>
            <a:ext cx="2016224" cy="2276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67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443390"/>
            <a:ext cx="5258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Лук. История культуры.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412776"/>
            <a:ext cx="73083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Это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овощная и декоративная культура происходит из Юго-Западной Азии. В культуре известен свыше 4х тысяч лет.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Родиной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репчатого лука считается Афганистан и Средняя Азия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Существует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500видов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лука.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стране эту культуру начали выращивать с XII века. </a:t>
            </a:r>
          </a:p>
        </p:txBody>
      </p:sp>
      <p:pic>
        <p:nvPicPr>
          <p:cNvPr id="7" name="Picture 4" descr="https://stroy-podskazka.ru/images/article/orig/2021/07/kakim-byvaet-dikij-luk-i-kak-ego-vyrashchiva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829" y="4513238"/>
            <a:ext cx="3131840" cy="2087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G:\фото исслед работ лук\ФОТО\WhatsApp Image 2023-02-06 at 19.09.08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0" b="18993"/>
          <a:stretch/>
        </p:blipFill>
        <p:spPr bwMode="auto">
          <a:xfrm>
            <a:off x="1835696" y="4546745"/>
            <a:ext cx="2304256" cy="2065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67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11651" y="1069104"/>
            <a:ext cx="37150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Строение лука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506361"/>
            <a:ext cx="76683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Это: чешуйки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листья, донце,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мочковатая корневая система. </a:t>
            </a: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Чешуйки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ложные подземные листья лука.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Донышко — на самом деле стебель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лука.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Корни у лука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мочковатые.</a:t>
            </a: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луковице сохраняются питательные вещества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влаги.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Поместив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донце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луковицы 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благоприятную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среду,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вырастает зеленое перо, настолько много в ней питательных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G:\фото исслед работ лук\ФОТО\фото с учителем биологии\a33f459a-2df4-468f-aec9-e82d9dad3ea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4618"/>
            <a:ext cx="2867215" cy="2427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35678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654" y="331204"/>
            <a:ext cx="411480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G:\фото исслед работ лук\ФОТО\фото с учителем биологии\d5369edd-2c45-4568-8288-43bba2a2a32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2"/>
          <a:stretch/>
        </p:blipFill>
        <p:spPr bwMode="auto">
          <a:xfrm>
            <a:off x="1304473" y="1405806"/>
            <a:ext cx="3267527" cy="3175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G:\фото исслед работ лук\ФОТО\фото с учителем биологии\d9629407-f14e-42f3-b415-9698e844848c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9" b="13655"/>
          <a:stretch/>
        </p:blipFill>
        <p:spPr bwMode="auto">
          <a:xfrm>
            <a:off x="5148064" y="1440012"/>
            <a:ext cx="3362001" cy="3175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8" y="4753166"/>
            <a:ext cx="2113014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Рассматриваем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строение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клетки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8260" y="4743746"/>
            <a:ext cx="427980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Лариса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Леонидовна Боровая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объяснила, что через световой микроскоп мы увидим только строение клеток кожицы чешуи луковицы.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35678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476670"/>
            <a:ext cx="572509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Полезные свойства лука</a:t>
            </a:r>
            <a:endParaRPr lang="ru-RU" sz="40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 descr="G:\фото исслед работ лук\ФОТО\фото с медиком\2f25a7bc-bc99-4b31-bd78-27b0b908e9c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9"/>
          <a:stretch/>
        </p:blipFill>
        <p:spPr bwMode="auto">
          <a:xfrm>
            <a:off x="1699658" y="1328700"/>
            <a:ext cx="3430632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63681" y="1530969"/>
            <a:ext cx="31683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Медицинский работник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сельской больницы -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  <a:cs typeface="Times New Roman"/>
              </a:rPr>
              <a:t>Смирнова Анна Николаевна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9657" y="4581128"/>
            <a:ext cx="66323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      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сезон погодного ненастья и вирусных инфекций организму необходимо получать достаточно витаминов, которые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есть, особенно,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  <a:ea typeface="Calibri"/>
              </a:rPr>
              <a:t>в зеленых листьях лука. 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6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947</TotalTime>
  <Words>902</Words>
  <Application>Microsoft Office PowerPoint</Application>
  <PresentationFormat>Экран (4:3)</PresentationFormat>
  <Paragraphs>141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</dc:creator>
  <cp:lastModifiedBy>Комп</cp:lastModifiedBy>
  <cp:revision>38</cp:revision>
  <dcterms:created xsi:type="dcterms:W3CDTF">2023-01-12T14:05:00Z</dcterms:created>
  <dcterms:modified xsi:type="dcterms:W3CDTF">2023-02-14T14:15:08Z</dcterms:modified>
</cp:coreProperties>
</file>