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5" r:id="rId2"/>
    <p:sldId id="262" r:id="rId3"/>
    <p:sldId id="293" r:id="rId4"/>
    <p:sldId id="291" r:id="rId5"/>
    <p:sldId id="294" r:id="rId6"/>
    <p:sldId id="297" r:id="rId7"/>
    <p:sldId id="298" r:id="rId8"/>
    <p:sldId id="299" r:id="rId9"/>
    <p:sldId id="308" r:id="rId10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8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Relationship Id="rId1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B2CE4D-0993-4774-8FEC-4C9C13D90CE9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020B967-9D83-40FD-B86D-061E97AB46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08698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6E1F83-7233-4686-95DD-881AA7EB1C9F}" type="slidenum">
              <a:rPr lang="ru-RU" altLang="ru-RU"/>
              <a:pPr>
                <a:spcBef>
                  <a:spcPct val="0"/>
                </a:spcBef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984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5792542-AB0E-4A62-85B0-2FA82F709BF4}" type="slidenum">
              <a:rPr lang="ru-RU" altLang="ru-RU"/>
              <a:pPr>
                <a:spcBef>
                  <a:spcPct val="0"/>
                </a:spcBef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65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4C29CE3-DB18-4854-918E-F07054C07858}" type="slidenum">
              <a:rPr lang="ru-RU" altLang="ru-RU"/>
              <a:pPr>
                <a:spcBef>
                  <a:spcPct val="0"/>
                </a:spcBef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6526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D3309B-3D6C-47F1-9AED-9A463BC124E9}" type="slidenum">
              <a:rPr lang="ru-RU" altLang="ru-RU"/>
              <a:pPr>
                <a:spcBef>
                  <a:spcPct val="0"/>
                </a:spcBef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9541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18E9A1-4F16-4751-BE4D-D7D03363BBB5}" type="slidenum">
              <a:rPr lang="ru-RU" altLang="ru-RU"/>
              <a:pPr>
                <a:spcBef>
                  <a:spcPct val="0"/>
                </a:spcBef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5119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7B4FEB9-9E0B-4ED3-9551-A4A3C9507AC8}" type="slidenum">
              <a:rPr lang="ru-RU" altLang="ru-RU"/>
              <a:pPr>
                <a:spcBef>
                  <a:spcPct val="0"/>
                </a:spcBef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7145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9DE0C6B-5785-411F-B5DD-8394EECE9D36}" type="slidenum">
              <a:rPr lang="ru-RU" altLang="ru-RU"/>
              <a:pPr>
                <a:spcBef>
                  <a:spcPct val="0"/>
                </a:spcBef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8363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0D976-46CD-44B8-8FF7-E812E6DF9225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BDD09-26B8-4AD0-BFDA-0FF14E848B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4207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2C116-6AFD-4E5F-9E6C-36AAC2D741C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C2ABD-C8A2-408E-ADE1-E8F50B7BED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613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686D6-095D-46C2-8FCC-0FADD99D38B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CA61-0D23-4EA0-9B5D-62F9A0BC83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7822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B4A5D-554B-461B-AB74-C580787A54B2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0E3E7-B68A-4C02-8F5D-4DBD30B338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5212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2F166-6AA1-4B89-8AAE-FD4A5C984D85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4CFAE-58C5-46D8-B4E6-DCC1520371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221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992CF-AED7-42A7-8181-3653C5DDED48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1B82-CEB0-4519-9789-BCB69A97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5317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E5ECA-7EDD-43C1-B79A-1EBD62805589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63B9E-D4F4-45F3-BD42-F95705B145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5224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C947A-3F17-4C21-9B4F-2374BCB4DD51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50531-A8EF-4D79-AE4D-6F5D2298F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17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FA708-C0F1-4146-AFC0-FC5D151DFDA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3027-7E0B-4F45-B2E5-C490E3F6B5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8100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E9AFF-3ABC-4F83-AE32-67A61D74C4B1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50F22-0869-44AC-A51C-188586D634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323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307DB-7913-4AC2-9781-EEB52B15F30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BF065-F064-46B5-85A7-A9B386BB26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3932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6A7787-D1C0-4665-8CB5-C095E5BED287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1471E2-BBE8-435B-B532-F858AB5096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3.wmf"/><Relationship Id="rId32" Type="http://schemas.openxmlformats.org/officeDocument/2006/relationships/image" Target="../media/image17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5.wmf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18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548680"/>
            <a:ext cx="8429684" cy="3240360"/>
          </a:xfrm>
          <a:ln>
            <a:miter lim="800000"/>
            <a:headEnd/>
            <a:tailEnd/>
          </a:ln>
          <a:extLst/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err="1" smtClean="0">
                <a:ln w="10541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Мультиметр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4429132"/>
            <a:ext cx="8352928" cy="1643074"/>
          </a:xfrm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2020г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8" y="214313"/>
            <a:ext cx="842962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Мультиме́тр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электронный измерительный прибор, объединяющий в себе несколько функций. В минимальном наборе это вольтметр, амперметр и омметр 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тестер 1"/>
          <p:cNvPicPr>
            <a:picLocks noGrp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71563" y="2357438"/>
            <a:ext cx="2428875" cy="35718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2" descr="E:\мультиметр\тестер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8"/>
          <a:stretch>
            <a:fillRect/>
          </a:stretch>
        </p:blipFill>
        <p:spPr bwMode="auto">
          <a:xfrm>
            <a:off x="5429250" y="2428875"/>
            <a:ext cx="2143125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1214438" y="5929313"/>
            <a:ext cx="2214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Цифровой</a:t>
            </a:r>
          </a:p>
        </p:txBody>
      </p:sp>
      <p:sp>
        <p:nvSpPr>
          <p:cNvPr id="5128" name="TextBox 9"/>
          <p:cNvSpPr txBox="1">
            <a:spLocks noChangeArrowheads="1"/>
          </p:cNvSpPr>
          <p:nvPr/>
        </p:nvSpPr>
        <p:spPr bwMode="auto">
          <a:xfrm>
            <a:off x="5929313" y="5929313"/>
            <a:ext cx="1450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Аналоговый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Мультиметр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М832.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тестер 1"/>
          <p:cNvPicPr>
            <a:picLocks noGrp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5813" y="1500188"/>
            <a:ext cx="3214687" cy="49291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b="1" dirty="0" smtClean="0"/>
              <a:t>Этот инструмент - один из серии карманных 3,5 -разрядных цифровых </a:t>
            </a:r>
            <a:r>
              <a:rPr lang="ru-RU" sz="1800" b="1" dirty="0" err="1" smtClean="0"/>
              <a:t>мультиметров</a:t>
            </a:r>
            <a:r>
              <a:rPr lang="ru-RU" sz="1800" b="1" dirty="0" smtClean="0"/>
              <a:t> для измерения постоянного, переменного напряжения, постоянного тока, сопротивлений, проверки диодов и транзисторов.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b="1" dirty="0" err="1" smtClean="0"/>
              <a:t>Мультиметр</a:t>
            </a:r>
            <a:r>
              <a:rPr lang="ru-RU" sz="1800" b="1" dirty="0" smtClean="0"/>
              <a:t> снабжен защитой от перегрузки на всех пределах измерений и индикацией разряда батареи.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Перед использованием инструмента проверьте провода, щупы и пробник на разрыв и нарушение изоляции.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800" b="1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Передняя панель.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6" descr="тестер 1"/>
          <p:cNvPicPr>
            <a:picLocks noGrp="1"/>
          </p:cNvPicPr>
          <p:nvPr>
            <p:ph sz="half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71750" y="1500188"/>
            <a:ext cx="3643313" cy="51435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4" name="Прямоугольник 6"/>
          <p:cNvSpPr>
            <a:spLocks noChangeArrowheads="1"/>
          </p:cNvSpPr>
          <p:nvPr/>
        </p:nvSpPr>
        <p:spPr bwMode="auto">
          <a:xfrm>
            <a:off x="214313" y="1714500"/>
            <a:ext cx="28575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Переключатель функций и диапазонов. Этот переключатель используется как для выбора функций и желаемого предела измерений так и для выключения прибора. </a:t>
            </a:r>
          </a:p>
        </p:txBody>
      </p:sp>
      <p:sp>
        <p:nvSpPr>
          <p:cNvPr id="7175" name="Прямоугольник 7"/>
          <p:cNvSpPr>
            <a:spLocks noChangeArrowheads="1"/>
          </p:cNvSpPr>
          <p:nvPr/>
        </p:nvSpPr>
        <p:spPr bwMode="auto">
          <a:xfrm>
            <a:off x="6000750" y="1857375"/>
            <a:ext cx="2714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Дисплей. 3,5-разрядный 7-сегментный ЖКИ высотой 0.5 дюйма.</a:t>
            </a:r>
          </a:p>
        </p:txBody>
      </p:sp>
      <p:sp>
        <p:nvSpPr>
          <p:cNvPr id="7176" name="Прямоугольник 8"/>
          <p:cNvSpPr>
            <a:spLocks noChangeArrowheads="1"/>
          </p:cNvSpPr>
          <p:nvPr/>
        </p:nvSpPr>
        <p:spPr bwMode="auto">
          <a:xfrm>
            <a:off x="6072188" y="3357563"/>
            <a:ext cx="30718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Разъем “V,</a:t>
            </a:r>
            <a:r>
              <a:rPr lang="ru-RU" altLang="ru-RU" sz="1600" b="1">
                <a:sym typeface="Symbol" panose="05050102010706020507" pitchFamily="18" charset="2"/>
              </a:rPr>
              <a:t></a:t>
            </a:r>
            <a:r>
              <a:rPr lang="ru-RU" altLang="ru-RU" sz="1600" b="1"/>
              <a:t>,mA”. Разъем для красного (положительного) провода-щупа для измерения всех напряжений, сопротивлений и токов (кроме 10 А).</a:t>
            </a:r>
          </a:p>
        </p:txBody>
      </p:sp>
      <p:sp>
        <p:nvSpPr>
          <p:cNvPr id="7177" name="Прямоугольник 9"/>
          <p:cNvSpPr>
            <a:spLocks noChangeArrowheads="1"/>
          </p:cNvSpPr>
          <p:nvPr/>
        </p:nvSpPr>
        <p:spPr bwMode="auto">
          <a:xfrm>
            <a:off x="6072188" y="5572125"/>
            <a:ext cx="30718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Разъем “COMMON” (общий). Разъем для черного (отрицательного) провода-щупа.</a:t>
            </a:r>
          </a:p>
        </p:txBody>
      </p:sp>
      <p:sp>
        <p:nvSpPr>
          <p:cNvPr id="7178" name="Прямоугольник 10"/>
          <p:cNvSpPr>
            <a:spLocks noChangeArrowheads="1"/>
          </p:cNvSpPr>
          <p:nvPr/>
        </p:nvSpPr>
        <p:spPr bwMode="auto">
          <a:xfrm>
            <a:off x="285750" y="4429125"/>
            <a:ext cx="27146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Разъем “10А”. Разъем для красного (положительного) провода-щупа для измерения токов в диапазоне до 10А.</a:t>
            </a:r>
          </a:p>
        </p:txBody>
      </p:sp>
      <p:cxnSp>
        <p:nvCxnSpPr>
          <p:cNvPr id="13" name="Прямая со стрелкой 12"/>
          <p:cNvCxnSpPr>
            <a:stCxn id="7175" idx="1"/>
          </p:cNvCxnSpPr>
          <p:nvPr/>
        </p:nvCxnSpPr>
        <p:spPr>
          <a:xfrm rot="10800000" flipV="1">
            <a:off x="4429125" y="2273300"/>
            <a:ext cx="1571625" cy="2270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7176" idx="1"/>
          </p:cNvCxnSpPr>
          <p:nvPr/>
        </p:nvCxnSpPr>
        <p:spPr>
          <a:xfrm rot="10800000" flipV="1">
            <a:off x="5286375" y="4141788"/>
            <a:ext cx="785813" cy="12874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7177" idx="1"/>
          </p:cNvCxnSpPr>
          <p:nvPr/>
        </p:nvCxnSpPr>
        <p:spPr>
          <a:xfrm rot="10800000">
            <a:off x="5286375" y="5786438"/>
            <a:ext cx="785813" cy="3238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178" idx="3"/>
          </p:cNvCxnSpPr>
          <p:nvPr/>
        </p:nvCxnSpPr>
        <p:spPr>
          <a:xfrm flipV="1">
            <a:off x="3000375" y="5000625"/>
            <a:ext cx="2286000" cy="904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174" idx="2"/>
          </p:cNvCxnSpPr>
          <p:nvPr/>
        </p:nvCxnSpPr>
        <p:spPr>
          <a:xfrm rot="16200000" flipH="1">
            <a:off x="2801144" y="2372519"/>
            <a:ext cx="469900" cy="2786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Точность измерений.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928688"/>
          <a:ext cx="8229600" cy="5756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4808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ДИАПАЗОН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РАЗРЕШАЮЩАЯ СПОСОБНОСТЬ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ТОЧНОСТЬ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4286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ПОСТОЯННОЕ НАПРЯЖЕНИЕ</a:t>
                      </a:r>
                      <a:endParaRPr lang="ru-RU" sz="1400" b="1" dirty="0"/>
                    </a:p>
                  </a:txBody>
                  <a:tcPr marL="92728" marR="92728" marT="45721" marB="45721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428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 мВ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мкВ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0.25%     2D 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490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В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В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 В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1000 В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мВ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мВ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0.1В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В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0.5%       2D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4286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ПОСТОЯННЫЙ ТОК</a:t>
                      </a:r>
                      <a:endParaRPr lang="ru-RU" sz="1400" b="1" dirty="0"/>
                    </a:p>
                  </a:txBody>
                  <a:tcPr marL="92728" marR="92728" marT="45721" marB="45721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15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 мкА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2000 мкА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мА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нА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мкА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мкА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1.0%    2D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42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 мА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мкА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1.2%     2D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А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мА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2.0%     2D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673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СОПРОТИВЛЕНИЕ</a:t>
                      </a:r>
                    </a:p>
                    <a:p>
                      <a:endParaRPr lang="ru-RU" sz="800" dirty="0"/>
                    </a:p>
                  </a:txBody>
                  <a:tcPr marL="92728" marR="92728" marT="45721" marB="45721"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92728" marR="92728"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92728" marR="92728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4490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К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К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 К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2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2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0.8%     2D</a:t>
                      </a:r>
                      <a:endParaRPr lang="ru-RU" sz="12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428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2000 К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2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К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</a:t>
                      </a:r>
                      <a:endParaRPr lang="ru-RU" sz="1200" dirty="0"/>
                    </a:p>
                  </a:txBody>
                  <a:tcPr marL="92728" marR="92728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1.0%     2D</a:t>
                      </a:r>
                      <a:endParaRPr lang="ru-RU" sz="1200" dirty="0"/>
                    </a:p>
                  </a:txBody>
                  <a:tcPr marL="92728" marR="92728" marT="45721" marB="4572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90803">
                <a:tc gridSpan="3"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 - единица младшего разряда</a:t>
                      </a:r>
                      <a:endParaRPr lang="ru-RU" sz="1400" dirty="0"/>
                    </a:p>
                  </a:txBody>
                  <a:tcPr marL="92728" marR="92728" marT="45721" marB="45721"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pic>
        <p:nvPicPr>
          <p:cNvPr id="9" name="Содержимое 6" descr="тестер 1"/>
          <p:cNvPicPr>
            <a:picLocks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00125" cy="1214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274" name="Object 2"/>
          <p:cNvGraphicFramePr>
            <a:graphicFrameLocks noChangeAspect="1"/>
          </p:cNvGraphicFramePr>
          <p:nvPr/>
        </p:nvGraphicFramePr>
        <p:xfrm>
          <a:off x="6215063" y="1643063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2" name="Формула" r:id="rId5" imgW="139639" imgH="152334" progId="Equation.3">
                  <p:embed/>
                </p:oleObj>
              </mc:Choice>
              <mc:Fallback>
                <p:oleObj name="Формула" r:id="rId5" imgW="139639" imgH="152334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5063" y="1643063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75" name="Object 2"/>
          <p:cNvGraphicFramePr>
            <a:graphicFrameLocks noChangeAspect="1"/>
          </p:cNvGraphicFramePr>
          <p:nvPr/>
        </p:nvGraphicFramePr>
        <p:xfrm>
          <a:off x="6858000" y="1643063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3" name="Формула" r:id="rId7" imgW="139639" imgH="152334" progId="Equation.3">
                  <p:embed/>
                </p:oleObj>
              </mc:Choice>
              <mc:Fallback>
                <p:oleObj name="Формула" r:id="rId7" imgW="139639" imgH="152334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643063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76" name="Object 7"/>
          <p:cNvGraphicFramePr>
            <a:graphicFrameLocks noChangeAspect="1"/>
          </p:cNvGraphicFramePr>
          <p:nvPr/>
        </p:nvGraphicFramePr>
        <p:xfrm>
          <a:off x="6858000" y="2143125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4" name="Формула" r:id="rId9" imgW="139639" imgH="152334" progId="Equation.3">
                  <p:embed/>
                </p:oleObj>
              </mc:Choice>
              <mc:Fallback>
                <p:oleObj name="Формула" r:id="rId9" imgW="139639" imgH="152334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2143125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77" name="Object 7"/>
          <p:cNvGraphicFramePr>
            <a:graphicFrameLocks noChangeAspect="1"/>
          </p:cNvGraphicFramePr>
          <p:nvPr/>
        </p:nvGraphicFramePr>
        <p:xfrm>
          <a:off x="6286500" y="2143125"/>
          <a:ext cx="142875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5" name="Формула" r:id="rId11" imgW="139639" imgH="152334" progId="Equation.3">
                  <p:embed/>
                </p:oleObj>
              </mc:Choice>
              <mc:Fallback>
                <p:oleObj name="Формула" r:id="rId11" imgW="139639" imgH="152334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2143125"/>
                        <a:ext cx="142875" cy="14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78" name="Object 11"/>
          <p:cNvGraphicFramePr>
            <a:graphicFrameLocks noChangeAspect="1"/>
          </p:cNvGraphicFramePr>
          <p:nvPr/>
        </p:nvGraphicFramePr>
        <p:xfrm>
          <a:off x="6286500" y="3214688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6" name="Формула" r:id="rId13" imgW="139639" imgH="152334" progId="Equation.3">
                  <p:embed/>
                </p:oleObj>
              </mc:Choice>
              <mc:Fallback>
                <p:oleObj name="Формула" r:id="rId13" imgW="139639" imgH="152334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3214688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79" name="Object 13"/>
          <p:cNvGraphicFramePr>
            <a:graphicFrameLocks noChangeAspect="1"/>
          </p:cNvGraphicFramePr>
          <p:nvPr/>
        </p:nvGraphicFramePr>
        <p:xfrm>
          <a:off x="6858000" y="3214688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7" name="Формула" r:id="rId15" imgW="139639" imgH="152334" progId="Equation.3">
                  <p:embed/>
                </p:oleObj>
              </mc:Choice>
              <mc:Fallback>
                <p:oleObj name="Формула" r:id="rId15" imgW="139639" imgH="152334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3214688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0" name="Object 14"/>
          <p:cNvGraphicFramePr>
            <a:graphicFrameLocks noChangeAspect="1"/>
          </p:cNvGraphicFramePr>
          <p:nvPr/>
        </p:nvGraphicFramePr>
        <p:xfrm>
          <a:off x="6286500" y="3929063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" name="Формула" r:id="rId17" imgW="139639" imgH="152334" progId="Equation.3">
                  <p:embed/>
                </p:oleObj>
              </mc:Choice>
              <mc:Fallback>
                <p:oleObj name="Формула" r:id="rId17" imgW="139639" imgH="152334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3929063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1" name="Object 15"/>
          <p:cNvGraphicFramePr>
            <a:graphicFrameLocks noChangeAspect="1"/>
          </p:cNvGraphicFramePr>
          <p:nvPr/>
        </p:nvGraphicFramePr>
        <p:xfrm>
          <a:off x="6858000" y="3929063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9" name="Формула" r:id="rId19" imgW="139639" imgH="152334" progId="Equation.3">
                  <p:embed/>
                </p:oleObj>
              </mc:Choice>
              <mc:Fallback>
                <p:oleObj name="Формула" r:id="rId19" imgW="139639" imgH="152334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3929063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2" name="Object 16"/>
          <p:cNvGraphicFramePr>
            <a:graphicFrameLocks noChangeAspect="1"/>
          </p:cNvGraphicFramePr>
          <p:nvPr/>
        </p:nvGraphicFramePr>
        <p:xfrm>
          <a:off x="6286500" y="4286250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name="Формула" r:id="rId21" imgW="139639" imgH="152334" progId="Equation.3">
                  <p:embed/>
                </p:oleObj>
              </mc:Choice>
              <mc:Fallback>
                <p:oleObj name="Формула" r:id="rId21" imgW="139639" imgH="152334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4286250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3" name="Object 17"/>
          <p:cNvGraphicFramePr>
            <a:graphicFrameLocks noChangeAspect="1"/>
          </p:cNvGraphicFramePr>
          <p:nvPr/>
        </p:nvGraphicFramePr>
        <p:xfrm>
          <a:off x="6858000" y="4286250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1" name="Формула" r:id="rId23" imgW="139639" imgH="152334" progId="Equation.3">
                  <p:embed/>
                </p:oleObj>
              </mc:Choice>
              <mc:Fallback>
                <p:oleObj name="Формула" r:id="rId23" imgW="139639" imgH="152334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286250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4" name="Object 18"/>
          <p:cNvGraphicFramePr>
            <a:graphicFrameLocks noChangeAspect="1"/>
          </p:cNvGraphicFramePr>
          <p:nvPr/>
        </p:nvGraphicFramePr>
        <p:xfrm>
          <a:off x="6286500" y="5214938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2" name="Формула" r:id="rId25" imgW="139639" imgH="152334" progId="Equation.3">
                  <p:embed/>
                </p:oleObj>
              </mc:Choice>
              <mc:Fallback>
                <p:oleObj name="Формула" r:id="rId25" imgW="139639" imgH="152334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5214938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5" name="Object 19"/>
          <p:cNvGraphicFramePr>
            <a:graphicFrameLocks noChangeAspect="1"/>
          </p:cNvGraphicFramePr>
          <p:nvPr/>
        </p:nvGraphicFramePr>
        <p:xfrm>
          <a:off x="6786563" y="5214938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3" name="Формула" r:id="rId27" imgW="139639" imgH="152334" progId="Equation.3">
                  <p:embed/>
                </p:oleObj>
              </mc:Choice>
              <mc:Fallback>
                <p:oleObj name="Формула" r:id="rId27" imgW="139639" imgH="152334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63" y="5214938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6" name="Object 20"/>
          <p:cNvGraphicFramePr>
            <a:graphicFrameLocks noChangeAspect="1"/>
          </p:cNvGraphicFramePr>
          <p:nvPr/>
        </p:nvGraphicFramePr>
        <p:xfrm>
          <a:off x="6286500" y="6000750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4" name="Формула" r:id="rId29" imgW="139639" imgH="152334" progId="Equation.3">
                  <p:embed/>
                </p:oleObj>
              </mc:Choice>
              <mc:Fallback>
                <p:oleObj name="Формула" r:id="rId29" imgW="139639" imgH="152334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6000750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87" name="Object 21"/>
          <p:cNvGraphicFramePr>
            <a:graphicFrameLocks noChangeAspect="1"/>
          </p:cNvGraphicFramePr>
          <p:nvPr/>
        </p:nvGraphicFramePr>
        <p:xfrm>
          <a:off x="6786563" y="6000750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5" name="Формула" r:id="rId31" imgW="139639" imgH="152334" progId="Equation.3">
                  <p:embed/>
                </p:oleObj>
              </mc:Choice>
              <mc:Fallback>
                <p:oleObj name="Формула" r:id="rId31" imgW="139639" imgH="152334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63" y="6000750"/>
                        <a:ext cx="1397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измерения постоянного напряжения:</a:t>
            </a:r>
            <a:r>
              <a:rPr lang="ru-RU" sz="4900" b="1" dirty="0" smtClean="0"/>
              <a:t/>
            </a:r>
            <a:br>
              <a:rPr lang="ru-RU" sz="4900" b="1" dirty="0" smtClean="0"/>
            </a:br>
            <a:endParaRPr lang="ru-RU" b="1" dirty="0"/>
          </a:p>
        </p:txBody>
      </p:sp>
      <p:pic>
        <p:nvPicPr>
          <p:cNvPr id="11269" name="Рисунок 21" descr="33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571625"/>
            <a:ext cx="3500437" cy="448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Прямоугольник 22"/>
          <p:cNvSpPr>
            <a:spLocks noChangeArrowheads="1"/>
          </p:cNvSpPr>
          <p:nvPr/>
        </p:nvSpPr>
        <p:spPr bwMode="auto">
          <a:xfrm>
            <a:off x="6643688" y="1643063"/>
            <a:ext cx="22145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1.Подключите красный щуп к входу «</a:t>
            </a:r>
            <a:r>
              <a:rPr lang="en-US" altLang="ru-RU" sz="1600" b="1"/>
              <a:t>V</a:t>
            </a:r>
            <a:r>
              <a:rPr lang="ru-RU" altLang="ru-RU" sz="1600" b="1"/>
              <a:t>, Ω, </a:t>
            </a:r>
            <a:r>
              <a:rPr lang="en-US" altLang="ru-RU" sz="1600" b="1"/>
              <a:t>mA</a:t>
            </a:r>
            <a:r>
              <a:rPr lang="ru-RU" altLang="ru-RU" sz="1600" b="1"/>
              <a:t>», а черный к «</a:t>
            </a:r>
            <a:r>
              <a:rPr lang="en-US" altLang="ru-RU" sz="1600" b="1"/>
              <a:t>COM</a:t>
            </a:r>
            <a:r>
              <a:rPr lang="ru-RU" altLang="ru-RU" sz="1600" b="1"/>
              <a:t>».</a:t>
            </a:r>
          </a:p>
        </p:txBody>
      </p:sp>
      <p:sp>
        <p:nvSpPr>
          <p:cNvPr id="11271" name="Прямоугольник 23"/>
          <p:cNvSpPr>
            <a:spLocks noChangeArrowheads="1"/>
          </p:cNvSpPr>
          <p:nvPr/>
        </p:nvSpPr>
        <p:spPr bwMode="auto">
          <a:xfrm>
            <a:off x="285750" y="2000250"/>
            <a:ext cx="292893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2.Установите переключатель пределов измерений на требуемый предел </a:t>
            </a:r>
            <a:r>
              <a:rPr lang="en-US" altLang="ru-RU" sz="1600" b="1"/>
              <a:t>DC V</a:t>
            </a:r>
            <a:r>
              <a:rPr lang="ru-RU" altLang="ru-RU" sz="1600" b="1"/>
              <a:t>, если измеряемое напряжение заранее неизвестно установите переключатель на наибольший предел, а затем уменьшайте до тех пор, пока не получите необходимую точность измерения.</a:t>
            </a:r>
          </a:p>
        </p:txBody>
      </p:sp>
      <p:sp>
        <p:nvSpPr>
          <p:cNvPr id="11272" name="Прямоугольник 24"/>
          <p:cNvSpPr>
            <a:spLocks noChangeArrowheads="1"/>
          </p:cNvSpPr>
          <p:nvPr/>
        </p:nvSpPr>
        <p:spPr bwMode="auto">
          <a:xfrm>
            <a:off x="357188" y="5357813"/>
            <a:ext cx="2857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3.Подсоедините щупы к исследуемой схеме или устройству.</a:t>
            </a:r>
          </a:p>
        </p:txBody>
      </p:sp>
      <p:sp>
        <p:nvSpPr>
          <p:cNvPr id="11273" name="Прямоугольник 25"/>
          <p:cNvSpPr>
            <a:spLocks noChangeArrowheads="1"/>
          </p:cNvSpPr>
          <p:nvPr/>
        </p:nvSpPr>
        <p:spPr bwMode="auto">
          <a:xfrm>
            <a:off x="2928938" y="5929313"/>
            <a:ext cx="57864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4.Включите питание исследуемой схемы или устройства, на дисплее возникнут полярность и величина измеряемого напряжения.</a:t>
            </a:r>
          </a:p>
        </p:txBody>
      </p:sp>
      <p:cxnSp>
        <p:nvCxnSpPr>
          <p:cNvPr id="21" name="Прямая со стрелкой 20"/>
          <p:cNvCxnSpPr>
            <a:stCxn id="11270" idx="2"/>
          </p:cNvCxnSpPr>
          <p:nvPr/>
        </p:nvCxnSpPr>
        <p:spPr>
          <a:xfrm rot="5400000">
            <a:off x="5272088" y="2663825"/>
            <a:ext cx="2422525" cy="25368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928938" y="3000375"/>
            <a:ext cx="1000125" cy="5715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измерения постоянного тока: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dirty="0"/>
          </a:p>
        </p:txBody>
      </p:sp>
      <p:sp>
        <p:nvSpPr>
          <p:cNvPr id="13317" name="Прямоугольник 22"/>
          <p:cNvSpPr>
            <a:spLocks noChangeArrowheads="1"/>
          </p:cNvSpPr>
          <p:nvPr/>
        </p:nvSpPr>
        <p:spPr bwMode="auto">
          <a:xfrm>
            <a:off x="6643688" y="1928813"/>
            <a:ext cx="22145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1.Подключите красный щуп к входу «</a:t>
            </a:r>
            <a:r>
              <a:rPr lang="en-US" altLang="ru-RU" sz="1600" b="1"/>
              <a:t>V</a:t>
            </a:r>
            <a:r>
              <a:rPr lang="ru-RU" altLang="ru-RU" sz="1600" b="1"/>
              <a:t>, Ω, </a:t>
            </a:r>
            <a:r>
              <a:rPr lang="en-US" altLang="ru-RU" sz="1600" b="1"/>
              <a:t>mA</a:t>
            </a:r>
            <a:r>
              <a:rPr lang="ru-RU" altLang="ru-RU" sz="1600" b="1"/>
              <a:t>», а черный к «</a:t>
            </a:r>
            <a:r>
              <a:rPr lang="en-US" altLang="ru-RU" sz="1600" b="1"/>
              <a:t>COM</a:t>
            </a:r>
            <a:r>
              <a:rPr lang="ru-RU" altLang="ru-RU" sz="1600" b="1"/>
              <a:t>».</a:t>
            </a:r>
          </a:p>
        </p:txBody>
      </p:sp>
      <p:sp>
        <p:nvSpPr>
          <p:cNvPr id="13318" name="Прямоугольник 23"/>
          <p:cNvSpPr>
            <a:spLocks noChangeArrowheads="1"/>
          </p:cNvSpPr>
          <p:nvPr/>
        </p:nvSpPr>
        <p:spPr bwMode="auto">
          <a:xfrm>
            <a:off x="285750" y="2000250"/>
            <a:ext cx="29289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2.Установите переключатель пределов измерений на требуемый предел </a:t>
            </a:r>
            <a:r>
              <a:rPr lang="en-US" altLang="ru-RU" sz="1600" b="1"/>
              <a:t>DC </a:t>
            </a:r>
            <a:r>
              <a:rPr lang="ru-RU" altLang="ru-RU" sz="1600" b="1"/>
              <a:t>А.</a:t>
            </a:r>
          </a:p>
        </p:txBody>
      </p:sp>
      <p:sp>
        <p:nvSpPr>
          <p:cNvPr id="13319" name="Прямоугольник 9"/>
          <p:cNvSpPr>
            <a:spLocks noChangeArrowheads="1"/>
          </p:cNvSpPr>
          <p:nvPr/>
        </p:nvSpPr>
        <p:spPr bwMode="auto">
          <a:xfrm>
            <a:off x="285750" y="3071813"/>
            <a:ext cx="27860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3.Разомкните измеряемую схему и подсоедините щупы прибора ПОСЛЕДОВАТЕЛЬНО с нагрузкой, в которой измеряется ток.</a:t>
            </a:r>
          </a:p>
        </p:txBody>
      </p:sp>
      <p:sp>
        <p:nvSpPr>
          <p:cNvPr id="13320" name="Прямоугольник 10"/>
          <p:cNvSpPr>
            <a:spLocks noChangeArrowheads="1"/>
          </p:cNvSpPr>
          <p:nvPr/>
        </p:nvSpPr>
        <p:spPr bwMode="auto">
          <a:xfrm>
            <a:off x="1857375" y="6215063"/>
            <a:ext cx="49482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4.Считайте показания на дисплее.</a:t>
            </a:r>
          </a:p>
        </p:txBody>
      </p:sp>
      <p:pic>
        <p:nvPicPr>
          <p:cNvPr id="13321" name="Рисунок 11" descr="44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428750"/>
            <a:ext cx="34925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Прямая со стрелкой 18"/>
          <p:cNvCxnSpPr/>
          <p:nvPr/>
        </p:nvCxnSpPr>
        <p:spPr>
          <a:xfrm>
            <a:off x="2714625" y="2571750"/>
            <a:ext cx="2286000" cy="12858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3317" idx="2"/>
          </p:cNvCxnSpPr>
          <p:nvPr/>
        </p:nvCxnSpPr>
        <p:spPr>
          <a:xfrm rot="5400000">
            <a:off x="5414963" y="2806700"/>
            <a:ext cx="2136775" cy="25368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измерения сопротивлений: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dirty="0"/>
          </a:p>
        </p:txBody>
      </p:sp>
      <p:sp>
        <p:nvSpPr>
          <p:cNvPr id="15365" name="Прямоугольник 22"/>
          <p:cNvSpPr>
            <a:spLocks noChangeArrowheads="1"/>
          </p:cNvSpPr>
          <p:nvPr/>
        </p:nvSpPr>
        <p:spPr bwMode="auto">
          <a:xfrm>
            <a:off x="6643688" y="1928813"/>
            <a:ext cx="22145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1.Подключите красный щуп к входу «</a:t>
            </a:r>
            <a:r>
              <a:rPr lang="en-US" altLang="ru-RU" sz="1600" b="1"/>
              <a:t>V</a:t>
            </a:r>
            <a:r>
              <a:rPr lang="ru-RU" altLang="ru-RU" sz="1600" b="1"/>
              <a:t>, Ω, </a:t>
            </a:r>
            <a:r>
              <a:rPr lang="en-US" altLang="ru-RU" sz="1600" b="1"/>
              <a:t>mA</a:t>
            </a:r>
            <a:r>
              <a:rPr lang="ru-RU" altLang="ru-RU" sz="1600" b="1"/>
              <a:t>», а черный к «</a:t>
            </a:r>
            <a:r>
              <a:rPr lang="en-US" altLang="ru-RU" sz="1600" b="1"/>
              <a:t>COM</a:t>
            </a:r>
            <a:r>
              <a:rPr lang="ru-RU" altLang="ru-RU" sz="1600" b="1"/>
              <a:t>».</a:t>
            </a:r>
          </a:p>
        </p:txBody>
      </p:sp>
      <p:sp>
        <p:nvSpPr>
          <p:cNvPr id="15366" name="Прямоугольник 10"/>
          <p:cNvSpPr>
            <a:spLocks noChangeArrowheads="1"/>
          </p:cNvSpPr>
          <p:nvPr/>
        </p:nvSpPr>
        <p:spPr bwMode="auto">
          <a:xfrm>
            <a:off x="1857375" y="6215063"/>
            <a:ext cx="49482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4.Считайте показания на дисплее.</a:t>
            </a:r>
          </a:p>
        </p:txBody>
      </p:sp>
      <p:sp>
        <p:nvSpPr>
          <p:cNvPr id="15367" name="Прямоугольник 12"/>
          <p:cNvSpPr>
            <a:spLocks noChangeArrowheads="1"/>
          </p:cNvSpPr>
          <p:nvPr/>
        </p:nvSpPr>
        <p:spPr bwMode="auto">
          <a:xfrm>
            <a:off x="214313" y="1857375"/>
            <a:ext cx="30003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2.Переключатель пределов установить на требуемый предел измерения Ω.</a:t>
            </a:r>
          </a:p>
        </p:txBody>
      </p:sp>
      <p:sp>
        <p:nvSpPr>
          <p:cNvPr id="15368" name="Прямоугольник 13"/>
          <p:cNvSpPr>
            <a:spLocks noChangeArrowheads="1"/>
          </p:cNvSpPr>
          <p:nvPr/>
        </p:nvSpPr>
        <p:spPr bwMode="auto">
          <a:xfrm>
            <a:off x="214313" y="3714750"/>
            <a:ext cx="30003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/>
              <a:t>3.Если измеряемое сопротивление находится в схеме, то перед измерением выключите питание схемы и разрядите все конденсаторы.</a:t>
            </a:r>
          </a:p>
        </p:txBody>
      </p:sp>
      <p:pic>
        <p:nvPicPr>
          <p:cNvPr id="15369" name="Рисунок 14" descr="55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88" y="1858963"/>
            <a:ext cx="3627437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Прямая со стрелкой 18"/>
          <p:cNvCxnSpPr/>
          <p:nvPr/>
        </p:nvCxnSpPr>
        <p:spPr>
          <a:xfrm>
            <a:off x="1500188" y="2786063"/>
            <a:ext cx="2714625" cy="1500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5272088" y="2800350"/>
            <a:ext cx="2136775" cy="25368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безопасности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Перед началом работы проверить состояние и исправность оборудования и инструмента.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 Запрещается подавать на рабочие столы учащихся напряжение выше 42 В переменного и 110 В постоянного тока.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 Собирать электрические схемы, производить в них переключения необходимо только при отсутствии напряжения. Источник тока подключать в последнюю очередь.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 Электрические схемы собирать так, чтобы провода не перекрещивались, не были натянуты и не скручивались петлями.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 Собранную электрическую схему включать под напряжение только после проверки ее учителем (преподавателем, мастером).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 При работе с электрическими приборами и машинами следить, чтобы руки, одежда и волосы не касались вращающихся деталей машин и оголенных проводов.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 Не проверять наличие напряжения прикосновением пальцев, использовать для этого указатель напряжения.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800" b="1" dirty="0" smtClean="0"/>
              <a:t>Не оставлять без надзора </a:t>
            </a:r>
            <a:r>
              <a:rPr lang="ru-RU" sz="3800" b="1" dirty="0" err="1" smtClean="0"/>
              <a:t>невыключенные</a:t>
            </a:r>
            <a:r>
              <a:rPr lang="ru-RU" sz="3800" b="1" dirty="0" smtClean="0"/>
              <a:t> электрические устройства.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800" b="1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dd6587a8e5b18b302fc4b4aca2c832339f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</TotalTime>
  <Words>607</Words>
  <Application>Microsoft Office PowerPoint</Application>
  <PresentationFormat>Экран (4:3)</PresentationFormat>
  <Paragraphs>95</Paragraphs>
  <Slides>9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Symbol</vt:lpstr>
      <vt:lpstr>Times New Roman</vt:lpstr>
      <vt:lpstr>Wingdings</vt:lpstr>
      <vt:lpstr>Тема Office</vt:lpstr>
      <vt:lpstr>Формула</vt:lpstr>
      <vt:lpstr>   Мультиметр       </vt:lpstr>
      <vt:lpstr>Мультиме́тр — электронный измерительный прибор, объединяющий в себе несколько функций. В минимальном наборе это вольтметр, амперметр и омметр .</vt:lpstr>
      <vt:lpstr>Мультиметр М832.</vt:lpstr>
      <vt:lpstr> Передняя панель. </vt:lpstr>
      <vt:lpstr>Точность измерений.</vt:lpstr>
      <vt:lpstr> Для измерения постоянного напряжения: </vt:lpstr>
      <vt:lpstr> Для измерения постоянного тока: </vt:lpstr>
      <vt:lpstr> Для измерения сопротивлений: </vt:lpstr>
      <vt:lpstr> Техника безопасности: </vt:lpstr>
    </vt:vector>
  </TitlesOfParts>
  <Company>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Мультиметр</dc:title>
  <dc:creator>Даниил</dc:creator>
  <cp:lastModifiedBy>Светлана</cp:lastModifiedBy>
  <cp:revision>328</cp:revision>
  <dcterms:created xsi:type="dcterms:W3CDTF">2009-01-03T12:59:08Z</dcterms:created>
  <dcterms:modified xsi:type="dcterms:W3CDTF">2023-10-02T06:59:45Z</dcterms:modified>
</cp:coreProperties>
</file>