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78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2" r:id="rId16"/>
    <p:sldId id="270" r:id="rId17"/>
    <p:sldId id="277" r:id="rId18"/>
    <p:sldId id="273" r:id="rId19"/>
    <p:sldId id="275" r:id="rId20"/>
    <p:sldId id="279" r:id="rId21"/>
    <p:sldId id="280" r:id="rId22"/>
    <p:sldId id="281" r:id="rId23"/>
    <p:sldId id="282" r:id="rId24"/>
    <p:sldId id="283" r:id="rId25"/>
    <p:sldId id="276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096EF-566C-4B5D-9C04-3B3EB232EC90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AC27FE1-F24D-46D8-A5F2-8D2A043776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7220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096EF-566C-4B5D-9C04-3B3EB232EC90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AC27FE1-F24D-46D8-A5F2-8D2A043776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2123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096EF-566C-4B5D-9C04-3B3EB232EC90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AC27FE1-F24D-46D8-A5F2-8D2A04377666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596913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096EF-566C-4B5D-9C04-3B3EB232EC90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AC27FE1-F24D-46D8-A5F2-8D2A043776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09414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096EF-566C-4B5D-9C04-3B3EB232EC90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AC27FE1-F24D-46D8-A5F2-8D2A04377666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640073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096EF-566C-4B5D-9C04-3B3EB232EC90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AC27FE1-F24D-46D8-A5F2-8D2A043776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79514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096EF-566C-4B5D-9C04-3B3EB232EC90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27FE1-F24D-46D8-A5F2-8D2A043776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09976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096EF-566C-4B5D-9C04-3B3EB232EC90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27FE1-F24D-46D8-A5F2-8D2A043776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645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096EF-566C-4B5D-9C04-3B3EB232EC90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27FE1-F24D-46D8-A5F2-8D2A043776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88846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096EF-566C-4B5D-9C04-3B3EB232EC90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AC27FE1-F24D-46D8-A5F2-8D2A043776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4647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096EF-566C-4B5D-9C04-3B3EB232EC90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AC27FE1-F24D-46D8-A5F2-8D2A043776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0953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096EF-566C-4B5D-9C04-3B3EB232EC90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AC27FE1-F24D-46D8-A5F2-8D2A043776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70198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096EF-566C-4B5D-9C04-3B3EB232EC90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27FE1-F24D-46D8-A5F2-8D2A043776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82872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096EF-566C-4B5D-9C04-3B3EB232EC90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27FE1-F24D-46D8-A5F2-8D2A043776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9744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096EF-566C-4B5D-9C04-3B3EB232EC90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27FE1-F24D-46D8-A5F2-8D2A043776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2310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096EF-566C-4B5D-9C04-3B3EB232EC90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AC27FE1-F24D-46D8-A5F2-8D2A043776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5092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9096EF-566C-4B5D-9C04-3B3EB232EC90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AC27FE1-F24D-46D8-A5F2-8D2A043776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7091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promenter.ru/fakty/cto-takoe-kristall-v-fizike" TargetMode="External"/><Relationship Id="rId2" Type="http://schemas.openxmlformats.org/officeDocument/2006/relationships/hyperlink" Target="https://&#1075;&#1086;&#1088;&#1086;&#1076;&#1077;&#1094;870.&#1088;&#1092;/faq/cto-takoe-kristally-v-fizike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Кристаллические и аморфные тела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dirty="0" smtClean="0"/>
              <a:t>Составила: Дятлова И.С. </a:t>
            </a:r>
          </a:p>
          <a:p>
            <a:pPr algn="r"/>
            <a:r>
              <a:rPr lang="ru-RU" dirty="0"/>
              <a:t>у</a:t>
            </a:r>
            <a:r>
              <a:rPr lang="ru-RU" dirty="0" smtClean="0"/>
              <a:t>читель физики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1510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/>
              <a:t>К</a:t>
            </a:r>
            <a:r>
              <a:rPr lang="ru-RU" sz="4400" dirty="0" smtClean="0"/>
              <a:t>лас­си­фи­кация кри­стал­лов 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2133599"/>
            <a:ext cx="8915400" cy="4243449"/>
          </a:xfrm>
        </p:spPr>
        <p:txBody>
          <a:bodyPr>
            <a:noAutofit/>
          </a:bodyPr>
          <a:lstStyle/>
          <a:p>
            <a:r>
              <a:rPr lang="ru-RU" sz="2800" dirty="0"/>
              <a:t> Ещё одним прин­ци­пом, по ко­то­ро­му можно клас­си­фи­ци­ро­вать кри­стал­лы, яв­ля­ет­ся при­ро­да свя­зей, ко­то­рые удер­жи­ва­ют узлы кри­стал­ли­че­ской ре­шёт­ки вме­сте</a:t>
            </a:r>
            <a:r>
              <a:rPr lang="ru-RU" sz="2800" dirty="0" smtClean="0"/>
              <a:t>:</a:t>
            </a:r>
          </a:p>
          <a:p>
            <a:r>
              <a:rPr lang="ru-RU" sz="2800" dirty="0" smtClean="0"/>
              <a:t>Молекулярные</a:t>
            </a:r>
          </a:p>
          <a:p>
            <a:r>
              <a:rPr lang="ru-RU" sz="2800" dirty="0" smtClean="0"/>
              <a:t>Ковалентные</a:t>
            </a:r>
          </a:p>
          <a:p>
            <a:r>
              <a:rPr lang="ru-RU" sz="2800" dirty="0" smtClean="0"/>
              <a:t>Ионные</a:t>
            </a:r>
          </a:p>
          <a:p>
            <a:r>
              <a:rPr lang="ru-RU" sz="2800" dirty="0" smtClean="0"/>
              <a:t>Металлические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43758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/>
              <a:t>Молекулярные кристаллы 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84" t="61388" r="5693" b="3562"/>
          <a:stretch/>
        </p:blipFill>
        <p:spPr>
          <a:xfrm>
            <a:off x="7338951" y="1650670"/>
            <a:ext cx="3847605" cy="2850078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37558" y="1598613"/>
            <a:ext cx="3956853" cy="4576556"/>
          </a:xfrm>
        </p:spPr>
        <p:txBody>
          <a:bodyPr>
            <a:noAutofit/>
          </a:bodyPr>
          <a:lstStyle/>
          <a:p>
            <a:r>
              <a:rPr lang="ru-RU" sz="2400" dirty="0"/>
              <a:t>это кристаллы, образованные из молекул. Как правило, такие кристаллы являются наименее прочными и имеют достаточно низкую температуру плавления. Например, молекулярные кристаллы образуются из водорода или гелия.</a:t>
            </a:r>
          </a:p>
        </p:txBody>
      </p:sp>
    </p:spTree>
    <p:extLst>
      <p:ext uri="{BB962C8B-B14F-4D97-AF65-F5344CB8AC3E}">
        <p14:creationId xmlns:p14="http://schemas.microsoft.com/office/powerpoint/2010/main" val="1147224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89213" y="4489936"/>
            <a:ext cx="8915400" cy="557078"/>
          </a:xfrm>
        </p:spPr>
        <p:txBody>
          <a:bodyPr>
            <a:normAutofit/>
          </a:bodyPr>
          <a:lstStyle/>
          <a:p>
            <a:r>
              <a:rPr lang="ru-RU" sz="2800" b="1" dirty="0"/>
              <a:t>Ковалентные кристаллы 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10046" y="5047013"/>
            <a:ext cx="10141527" cy="1579418"/>
          </a:xfrm>
        </p:spPr>
        <p:txBody>
          <a:bodyPr>
            <a:noAutofit/>
          </a:bodyPr>
          <a:lstStyle/>
          <a:p>
            <a:r>
              <a:rPr lang="ru-RU" sz="2400" dirty="0"/>
              <a:t>кристаллы, образованные посредством ковалентной </a:t>
            </a:r>
            <a:r>
              <a:rPr lang="ru-RU" sz="2400" dirty="0" smtClean="0"/>
              <a:t>связи, </a:t>
            </a:r>
            <a:r>
              <a:rPr lang="ru-RU" sz="2400" dirty="0"/>
              <a:t>достаточно прочны и имеют высокую температуру плавления. Примерами ковалентных кристаллов могут послужить алмаз, германий или кремний.</a:t>
            </a:r>
          </a:p>
        </p:txBody>
      </p:sp>
      <p:pic>
        <p:nvPicPr>
          <p:cNvPr id="7" name="Рисунок 6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74" t="33680" r="19152" b="9244"/>
          <a:stretch/>
        </p:blipFill>
        <p:spPr>
          <a:xfrm>
            <a:off x="3253837" y="558139"/>
            <a:ext cx="5320147" cy="3811980"/>
          </a:xfrm>
        </p:spPr>
      </p:pic>
    </p:spTree>
    <p:extLst>
      <p:ext uri="{BB962C8B-B14F-4D97-AF65-F5344CB8AC3E}">
        <p14:creationId xmlns:p14="http://schemas.microsoft.com/office/powerpoint/2010/main" val="27937232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979059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Ионные </a:t>
            </a:r>
            <a:r>
              <a:rPr lang="ru-RU" sz="4800" b="1" dirty="0"/>
              <a:t>кристаллы 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00" t="12233" r="5298" b="46966"/>
          <a:stretch/>
        </p:blipFill>
        <p:spPr>
          <a:xfrm>
            <a:off x="2592924" y="1959429"/>
            <a:ext cx="3700998" cy="2968831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190747" y="1603169"/>
            <a:ext cx="4506448" cy="4845131"/>
          </a:xfrm>
        </p:spPr>
        <p:txBody>
          <a:bodyPr/>
          <a:lstStyle/>
          <a:p>
            <a:r>
              <a:rPr lang="ru-RU" sz="2400" dirty="0"/>
              <a:t>это кристаллы, образующиеся за счет ионной связи, то есть связи посредством электростатического притяжения. Самым распространенным примером ионного кристалла является поваренная соль, которая состоит из ионов натрия и хлора.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33426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/>
              <a:t>Металлические кристаллы 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8" t="60709" r="51652" b="3552"/>
          <a:stretch/>
        </p:blipFill>
        <p:spPr>
          <a:xfrm>
            <a:off x="4465122" y="1187531"/>
            <a:ext cx="3930734" cy="2386941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89213" y="5367337"/>
            <a:ext cx="8915400" cy="985962"/>
          </a:xfrm>
        </p:spPr>
        <p:txBody>
          <a:bodyPr>
            <a:noAutofit/>
          </a:bodyPr>
          <a:lstStyle/>
          <a:p>
            <a:r>
              <a:rPr lang="ru-RU" sz="2400" dirty="0"/>
              <a:t>это кристаллы, образующиеся за счет металлических связей. К таким кристаллам относятся все </a:t>
            </a:r>
            <a:r>
              <a:rPr lang="ru-RU" sz="2400" dirty="0" smtClean="0"/>
              <a:t>металлы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3998749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074061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Применение кристаллов</a:t>
            </a:r>
            <a:endParaRPr lang="ru-RU" sz="4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1698171"/>
            <a:ext cx="8915400" cy="4880759"/>
          </a:xfrm>
        </p:spPr>
        <p:txBody>
          <a:bodyPr>
            <a:normAutofit fontScale="77500" lnSpcReduction="20000"/>
          </a:bodyPr>
          <a:lstStyle/>
          <a:p>
            <a:pPr fontAlgn="base"/>
            <a:r>
              <a:rPr lang="ru-RU" sz="3000" dirty="0"/>
              <a:t>Строительство</a:t>
            </a:r>
          </a:p>
          <a:p>
            <a:pPr fontAlgn="base"/>
            <a:r>
              <a:rPr lang="ru-RU" sz="3000" dirty="0" smtClean="0"/>
              <a:t>Медицина</a:t>
            </a:r>
            <a:endParaRPr lang="ru-RU" sz="3000" dirty="0"/>
          </a:p>
          <a:p>
            <a:pPr fontAlgn="base"/>
            <a:r>
              <a:rPr lang="ru-RU" sz="3000" dirty="0" smtClean="0"/>
              <a:t>Биологии</a:t>
            </a:r>
            <a:r>
              <a:rPr lang="ru-RU" sz="3000" dirty="0"/>
              <a:t>. Сельское хозяйство</a:t>
            </a:r>
          </a:p>
          <a:p>
            <a:pPr fontAlgn="base"/>
            <a:r>
              <a:rPr lang="ru-RU" sz="3000" dirty="0" smtClean="0"/>
              <a:t>Промышленность</a:t>
            </a:r>
            <a:endParaRPr lang="ru-RU" sz="3000" dirty="0"/>
          </a:p>
          <a:p>
            <a:pPr fontAlgn="base"/>
            <a:r>
              <a:rPr lang="ru-RU" sz="3000" dirty="0" smtClean="0"/>
              <a:t>Машиностроение</a:t>
            </a:r>
            <a:endParaRPr lang="ru-RU" sz="3000" dirty="0"/>
          </a:p>
          <a:p>
            <a:pPr fontAlgn="base"/>
            <a:r>
              <a:rPr lang="ru-RU" sz="3000" dirty="0" smtClean="0"/>
              <a:t>Химия</a:t>
            </a:r>
            <a:endParaRPr lang="ru-RU" sz="3000" dirty="0"/>
          </a:p>
          <a:p>
            <a:pPr fontAlgn="base"/>
            <a:r>
              <a:rPr lang="ru-RU" sz="3000" dirty="0" smtClean="0"/>
              <a:t>Пищевая </a:t>
            </a:r>
            <a:r>
              <a:rPr lang="ru-RU" sz="3000" dirty="0"/>
              <a:t>промышленность</a:t>
            </a:r>
          </a:p>
          <a:p>
            <a:pPr fontAlgn="base"/>
            <a:r>
              <a:rPr lang="ru-RU" sz="3000" dirty="0" smtClean="0"/>
              <a:t>Металлургия</a:t>
            </a:r>
            <a:endParaRPr lang="ru-RU" sz="3000" dirty="0"/>
          </a:p>
          <a:p>
            <a:pPr fontAlgn="base"/>
            <a:r>
              <a:rPr lang="ru-RU" sz="3000" dirty="0" smtClean="0"/>
              <a:t>Приборостроение</a:t>
            </a:r>
          </a:p>
          <a:p>
            <a:pPr fontAlgn="base"/>
            <a:r>
              <a:rPr lang="ru-RU" sz="3500" dirty="0"/>
              <a:t>Космонавтика</a:t>
            </a:r>
          </a:p>
          <a:p>
            <a:pPr fontAlgn="base"/>
            <a:r>
              <a:rPr lang="ru-RU" sz="3500" dirty="0" smtClean="0"/>
              <a:t>Астрономия </a:t>
            </a:r>
            <a:r>
              <a:rPr lang="ru-RU" sz="3500" dirty="0"/>
              <a:t>и многие другие.</a:t>
            </a:r>
          </a:p>
          <a:p>
            <a:pPr fontAlgn="base"/>
            <a:endParaRPr lang="ru-RU" sz="35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22507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/>
              <a:t>Аморф­ные тела</a:t>
            </a:r>
            <a:r>
              <a:rPr lang="ru-RU" sz="4800" dirty="0"/>
              <a:t> 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4017818"/>
          </a:xfrm>
        </p:spPr>
        <p:txBody>
          <a:bodyPr>
            <a:noAutofit/>
          </a:bodyPr>
          <a:lstStyle/>
          <a:p>
            <a:r>
              <a:rPr lang="ru-RU" sz="2400" dirty="0" smtClean="0"/>
              <a:t>Это тела</a:t>
            </a:r>
            <a:r>
              <a:rPr lang="ru-RU" sz="2400" dirty="0"/>
              <a:t>, не име­ю­щие стро­гой кри­стал­ли­че­ской ре­шёт­ки, бес­фор­мен­ные тела (смола, стек­ло, гра­фит…). </a:t>
            </a:r>
            <a:endParaRPr lang="ru-RU" sz="2400" dirty="0" smtClean="0"/>
          </a:p>
          <a:p>
            <a:r>
              <a:rPr lang="ru-RU" sz="2400" dirty="0" smtClean="0"/>
              <a:t>Аморф­ные </a:t>
            </a:r>
            <a:r>
              <a:rPr lang="ru-RU" sz="2400" dirty="0"/>
              <a:t>тела ещё на­зы­ва­ют пе­ре­охла­ждён­ны­ми вяз­ки­ми жид­ко­стя­ми в связи с тем, что у них нет стро­гой тем­пе­ра­ту­ры плав­ле­ния, по­то­му как нет яв­но­го пе­ре­хо­да от твёр­до­го со­сто­я­ния до жид­ко­го: с уве­ли­че­ни­ем тем­пе­ра­ту­ры аморф­ные тела становятся  более те­ку­чи­ми, а свой­ство те­ку­че­сти со­хра­ня­ет­ся у них даже при низ­ких тем­пе­ра­ту­рах.</a:t>
            </a:r>
          </a:p>
        </p:txBody>
      </p:sp>
    </p:spTree>
    <p:extLst>
      <p:ext uri="{BB962C8B-B14F-4D97-AF65-F5344CB8AC3E}">
        <p14:creationId xmlns:p14="http://schemas.microsoft.com/office/powerpoint/2010/main" val="30382935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Аморф­ные тела</a:t>
            </a:r>
            <a:r>
              <a:rPr lang="ru-RU" dirty="0"/>
              <a:t> 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8" t="15820" r="1598" b="-55"/>
          <a:stretch/>
        </p:blipFill>
        <p:spPr>
          <a:xfrm>
            <a:off x="2826326" y="1638795"/>
            <a:ext cx="7540831" cy="4779818"/>
          </a:xfrm>
        </p:spPr>
      </p:pic>
    </p:spTree>
    <p:extLst>
      <p:ext uri="{BB962C8B-B14F-4D97-AF65-F5344CB8AC3E}">
        <p14:creationId xmlns:p14="http://schemas.microsoft.com/office/powerpoint/2010/main" val="2020146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73184" y="446088"/>
            <a:ext cx="3921227" cy="976312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Применение аморфных тел</a:t>
            </a:r>
            <a:endParaRPr lang="ru-RU" sz="32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20876" y="661637"/>
            <a:ext cx="2871465" cy="2390321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73184" y="1598613"/>
            <a:ext cx="3921227" cy="4262436"/>
          </a:xfrm>
        </p:spPr>
        <p:txBody>
          <a:bodyPr>
            <a:normAutofit/>
          </a:bodyPr>
          <a:lstStyle/>
          <a:p>
            <a:r>
              <a:rPr lang="ru-RU" sz="2400" dirty="0"/>
              <a:t>Аморфные полимеры обладают высокой прочностью и пластичностью поэтому находят широкое применение в промышленности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0876" y="3861704"/>
            <a:ext cx="3344402" cy="1897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3912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Применение аморфных тел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 smtClean="0"/>
              <a:t> </a:t>
            </a:r>
            <a:endParaRPr lang="ru-RU" dirty="0"/>
          </a:p>
          <a:p>
            <a:r>
              <a:rPr lang="ru-RU" b="1" dirty="0" smtClean="0"/>
              <a:t>Украшения</a:t>
            </a:r>
            <a:endParaRPr lang="ru-RU" b="1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410691" y="3207695"/>
            <a:ext cx="3158836" cy="2421209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b="1" dirty="0" smtClean="0"/>
              <a:t>Кулинария</a:t>
            </a:r>
            <a:endParaRPr lang="ru-RU" b="1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7757880" y="3036975"/>
            <a:ext cx="3158002" cy="23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6843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89212" y="635985"/>
            <a:ext cx="8911687" cy="1280890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Цель:</a:t>
            </a:r>
            <a:endParaRPr lang="ru-RU" sz="4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сформировать понятие о кристаллическом и аморфном состоянии твёрдых тел, кристаллической решётке; познакомить с типами кристаллических решёток, их взаимосвязи с видами химической связи и их влиянием на физические свойства веществ</a:t>
            </a:r>
            <a:r>
              <a:rPr lang="ru-RU" sz="1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42791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Закрепление</a:t>
            </a:r>
            <a:endParaRPr lang="ru-RU" sz="28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3013" y="1210469"/>
            <a:ext cx="5181600" cy="38862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3170" y="1598613"/>
            <a:ext cx="4491242" cy="4262436"/>
          </a:xfrm>
        </p:spPr>
        <p:txBody>
          <a:bodyPr/>
          <a:lstStyle/>
          <a:p>
            <a:r>
              <a:rPr lang="ru-RU" sz="2400" b="1" i="1" dirty="0"/>
              <a:t>1.Какое из перечисленных свойств характерно для кристаллических тел?</a:t>
            </a:r>
            <a:r>
              <a:rPr lang="ru-RU" sz="2400" b="1" dirty="0"/>
              <a:t> </a:t>
            </a:r>
          </a:p>
          <a:p>
            <a:r>
              <a:rPr lang="ru-RU" sz="2400" dirty="0"/>
              <a:t>А</a:t>
            </a:r>
            <a:r>
              <a:rPr lang="ru-RU" sz="2400" dirty="0" smtClean="0"/>
              <a:t>. Существование </a:t>
            </a:r>
            <a:r>
              <a:rPr lang="ru-RU" sz="2400" dirty="0"/>
              <a:t>определенной температуры плавления.</a:t>
            </a:r>
          </a:p>
          <a:p>
            <a:r>
              <a:rPr lang="ru-RU" sz="2400" dirty="0"/>
              <a:t>Б. </a:t>
            </a:r>
            <a:r>
              <a:rPr lang="ru-RU" sz="2400" dirty="0" err="1"/>
              <a:t>Изотропность</a:t>
            </a:r>
            <a:r>
              <a:rPr lang="ru-RU" sz="2400" dirty="0"/>
              <a:t>.</a:t>
            </a:r>
          </a:p>
          <a:p>
            <a:r>
              <a:rPr lang="ru-RU" sz="2400" dirty="0"/>
              <a:t>В</a:t>
            </a:r>
            <a:r>
              <a:rPr lang="ru-RU" sz="2400" dirty="0" smtClean="0"/>
              <a:t>. Отсутствие </a:t>
            </a:r>
            <a:r>
              <a:rPr lang="ru-RU" sz="2400" dirty="0"/>
              <a:t>определённой температуры плавления.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8581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2.Какое </a:t>
            </a:r>
            <a:r>
              <a:rPr lang="ru-RU" b="1" i="1" dirty="0"/>
              <a:t>из перечисленных свойств характерно только для аморфных тел?</a:t>
            </a:r>
            <a:r>
              <a:rPr lang="ru-RU" b="1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/>
              <a:t>А. </a:t>
            </a:r>
            <a:r>
              <a:rPr lang="ru-RU" sz="2400" dirty="0" err="1"/>
              <a:t>Анизотропность</a:t>
            </a:r>
            <a:r>
              <a:rPr lang="ru-RU" sz="2400" dirty="0"/>
              <a:t>.</a:t>
            </a:r>
          </a:p>
          <a:p>
            <a:r>
              <a:rPr lang="ru-RU" sz="2400" dirty="0"/>
              <a:t>Б. Существование определённой температуры плавления.</a:t>
            </a:r>
          </a:p>
          <a:p>
            <a:r>
              <a:rPr lang="ru-RU" sz="2400" dirty="0"/>
              <a:t>В</a:t>
            </a:r>
            <a:r>
              <a:rPr lang="ru-RU" sz="2400" dirty="0" smtClean="0"/>
              <a:t>. Отсутствие </a:t>
            </a:r>
            <a:r>
              <a:rPr lang="ru-RU" sz="2400" dirty="0"/>
              <a:t>определённой температуры плавления.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10260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/>
              <a:t>3.Что называется анизотропией  кристаллов?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/>
              <a:t>А. Зависимость физических свойств от направления внутри кристалла.</a:t>
            </a:r>
          </a:p>
          <a:p>
            <a:r>
              <a:rPr lang="ru-RU" sz="2400" dirty="0"/>
              <a:t>Б</a:t>
            </a:r>
            <a:r>
              <a:rPr lang="ru-RU" sz="2400" dirty="0" smtClean="0"/>
              <a:t>. Одинаковость </a:t>
            </a:r>
            <a:r>
              <a:rPr lang="ru-RU" sz="2400" dirty="0"/>
              <a:t>физических свойств по всем направлениям.</a:t>
            </a:r>
          </a:p>
          <a:p>
            <a:r>
              <a:rPr lang="ru-RU" sz="2400" dirty="0"/>
              <a:t>В</a:t>
            </a:r>
            <a:r>
              <a:rPr lang="ru-RU" sz="2400" dirty="0" smtClean="0"/>
              <a:t>. Хорошая </a:t>
            </a:r>
            <a:r>
              <a:rPr lang="ru-RU" sz="2400" dirty="0"/>
              <a:t>теплопроводность внутри кристалла.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13738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i="1" dirty="0"/>
              <a:t>4. Что можно сказать об изменении температуры в процессе плавления кристаллического тела? </a:t>
            </a:r>
            <a:br>
              <a:rPr lang="ru-RU" sz="2800" b="1" i="1" dirty="0"/>
            </a:b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/>
              <a:t>А. Температура остается постоянной.</a:t>
            </a:r>
          </a:p>
          <a:p>
            <a:r>
              <a:rPr lang="ru-RU" sz="2400" dirty="0"/>
              <a:t>Б.  Температура  </a:t>
            </a:r>
            <a:r>
              <a:rPr lang="ru-RU" sz="2400" dirty="0" smtClean="0"/>
              <a:t>увеличивается.</a:t>
            </a:r>
          </a:p>
          <a:p>
            <a:r>
              <a:rPr lang="ru-RU" sz="2400" dirty="0" smtClean="0"/>
              <a:t>В</a:t>
            </a:r>
            <a:r>
              <a:rPr lang="ru-RU" sz="2400" dirty="0"/>
              <a:t>. Температура  может быть любой.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94312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/>
              <a:t>5.Что такое монокристалл?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/>
              <a:t>А. Тело, имеющее правильную геометрическую форму и ограниченное естественными плоскими гранями. </a:t>
            </a:r>
            <a:endParaRPr lang="ru-RU" sz="2400" dirty="0" smtClean="0"/>
          </a:p>
          <a:p>
            <a:r>
              <a:rPr lang="ru-RU" sz="2400" dirty="0" smtClean="0"/>
              <a:t>Б</a:t>
            </a:r>
            <a:r>
              <a:rPr lang="ru-RU" sz="2400" dirty="0"/>
              <a:t>. Частица вещества, имеющая правильную геометрическую </a:t>
            </a:r>
            <a:r>
              <a:rPr lang="ru-RU" sz="2400" dirty="0" smtClean="0"/>
              <a:t>форму.</a:t>
            </a:r>
          </a:p>
          <a:p>
            <a:r>
              <a:rPr lang="ru-RU" sz="2400" dirty="0" smtClean="0"/>
              <a:t>В</a:t>
            </a:r>
            <a:r>
              <a:rPr lang="ru-RU" sz="2400" dirty="0"/>
              <a:t>. Твердое тело, состоящее из одного кристалла. </a:t>
            </a:r>
            <a:br>
              <a:rPr lang="ru-RU" sz="2400" dirty="0"/>
            </a:b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47423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u="sng" dirty="0" err="1" smtClean="0">
                <a:hlinkClick r:id="rId2"/>
              </a:rPr>
              <a:t>Перышкин</a:t>
            </a:r>
            <a:r>
              <a:rPr lang="ru-RU" u="sng" dirty="0" smtClean="0">
                <a:hlinkClick r:id="rId2"/>
              </a:rPr>
              <a:t> А.В. Физика 8 класс</a:t>
            </a:r>
          </a:p>
          <a:p>
            <a:r>
              <a:rPr lang="ru-RU" u="sng" dirty="0" smtClean="0">
                <a:hlinkClick r:id="rId2"/>
              </a:rPr>
              <a:t>https</a:t>
            </a:r>
            <a:r>
              <a:rPr lang="ru-RU" u="sng" dirty="0">
                <a:hlinkClick r:id="rId2"/>
              </a:rPr>
              <a:t>://xn--870-iddfg5dar7d.xn--p1ai/faq/cto-takoe-kristally-v-fizike</a:t>
            </a:r>
            <a:endParaRPr lang="ru-RU" dirty="0"/>
          </a:p>
          <a:p>
            <a:r>
              <a:rPr lang="ru-RU" u="sng" dirty="0">
                <a:hlinkClick r:id="rId3"/>
              </a:rPr>
              <a:t>https://</a:t>
            </a:r>
            <a:r>
              <a:rPr lang="ru-RU" u="sng" dirty="0" smtClean="0">
                <a:hlinkClick r:id="rId3"/>
              </a:rPr>
              <a:t>promenter.ru/fakty/cto-takoe-kristall-v-fizike</a:t>
            </a:r>
            <a:endParaRPr lang="ru-RU" u="sng" dirty="0" smtClean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72091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/>
              <a:t>Твердые тела</a:t>
            </a:r>
            <a:endParaRPr lang="ru-RU" sz="48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61" t="11583" r="4507" b="4519"/>
          <a:stretch/>
        </p:blipFill>
        <p:spPr>
          <a:xfrm>
            <a:off x="1686296" y="1816925"/>
            <a:ext cx="5504451" cy="45126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190747" y="1905000"/>
            <a:ext cx="4530198" cy="4317670"/>
          </a:xfrm>
        </p:spPr>
        <p:txBody>
          <a:bodyPr>
            <a:noAutofit/>
          </a:bodyPr>
          <a:lstStyle/>
          <a:p>
            <a:r>
              <a:rPr lang="ru-RU" sz="1600" dirty="0"/>
              <a:t> </a:t>
            </a:r>
            <a:r>
              <a:rPr lang="ru-RU" sz="2000" dirty="0"/>
              <a:t>Большинство окружающих нас твердых тел — вещества в твердом состоянии. </a:t>
            </a:r>
            <a:endParaRPr lang="ru-RU" sz="2000" dirty="0" smtClean="0"/>
          </a:p>
          <a:p>
            <a:r>
              <a:rPr lang="ru-RU" sz="2000" dirty="0" smtClean="0"/>
              <a:t>В </a:t>
            </a:r>
            <a:r>
              <a:rPr lang="ru-RU" sz="2000" dirty="0"/>
              <a:t>физике под твердыми телами подразумевают вещества, у которых имеется кристаллическое строение, т.е. «дальний порядок», в расположении его частиц. </a:t>
            </a:r>
          </a:p>
        </p:txBody>
      </p:sp>
    </p:spTree>
    <p:extLst>
      <p:ext uri="{BB962C8B-B14F-4D97-AF65-F5344CB8AC3E}">
        <p14:creationId xmlns:p14="http://schemas.microsoft.com/office/powerpoint/2010/main" val="11242355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b="1" dirty="0" smtClean="0"/>
              <a:t>Кристаллические тела</a:t>
            </a:r>
            <a:endParaRPr lang="ru-RU" sz="4800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113808" y="1905000"/>
            <a:ext cx="4789268" cy="4006222"/>
          </a:xfrm>
        </p:spPr>
        <p:txBody>
          <a:bodyPr>
            <a:normAutofit fontScale="92500" lnSpcReduction="20000"/>
          </a:bodyPr>
          <a:lstStyle/>
          <a:p>
            <a:r>
              <a:rPr lang="ru-RU" sz="3200" b="1" dirty="0"/>
              <a:t>Твёр­дые тела</a:t>
            </a:r>
            <a:r>
              <a:rPr lang="ru-RU" sz="3200" dirty="0"/>
              <a:t> – тела, </a:t>
            </a:r>
            <a:r>
              <a:rPr lang="ru-RU" sz="3200" dirty="0" smtClean="0"/>
              <a:t>ко­то­рые </a:t>
            </a:r>
            <a:r>
              <a:rPr lang="ru-RU" sz="3200" dirty="0"/>
              <a:t>со вре­ме­нем не ме­ня­ют своей формы и объ­ё­ма. Твёр­дые тела де­лят­ся на…</a:t>
            </a:r>
          </a:p>
          <a:p>
            <a:pPr lvl="0"/>
            <a:r>
              <a:rPr lang="ru-RU" sz="3200" dirty="0"/>
              <a:t>Кри­стал­лы (кри­стал­ли­че­ские тела).</a:t>
            </a:r>
          </a:p>
          <a:p>
            <a:pPr lvl="0"/>
            <a:r>
              <a:rPr lang="ru-RU" sz="3200" dirty="0"/>
              <a:t>Аморф­ные тела.</a:t>
            </a:r>
          </a:p>
          <a:p>
            <a:endParaRPr lang="ru-RU" sz="24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9036" y="2125663"/>
            <a:ext cx="3637915" cy="3778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458077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b="1" dirty="0" smtClean="0"/>
              <a:t>Кристаллы</a:t>
            </a:r>
            <a:endParaRPr lang="ru-RU" sz="4400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ru-RU" sz="3200" dirty="0"/>
              <a:t>твёр­дые тела, у ко­то­рых </a:t>
            </a:r>
          </a:p>
          <a:p>
            <a:r>
              <a:rPr lang="ru-RU" sz="3200" dirty="0" smtClean="0"/>
              <a:t>на­блю­да­ет­ся </a:t>
            </a:r>
            <a:r>
              <a:rPr lang="ru-RU" sz="3200" dirty="0"/>
              <a:t>упо­ря­до­чен­ное рас­по­ло­же­ние ато­мов </a:t>
            </a:r>
            <a:r>
              <a:rPr lang="ru-RU" sz="3200" dirty="0" smtClean="0"/>
              <a:t>или</a:t>
            </a:r>
          </a:p>
          <a:p>
            <a:r>
              <a:rPr lang="ru-RU" sz="3200" dirty="0" smtClean="0"/>
              <a:t> </a:t>
            </a:r>
            <a:r>
              <a:rPr lang="ru-RU" sz="3200" dirty="0"/>
              <a:t>мо­ле­кул 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96447" y="1598613"/>
            <a:ext cx="4180114" cy="32108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087771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7564" y="225631"/>
            <a:ext cx="3766847" cy="1196769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/>
              <a:t>Классы кристаллов</a:t>
            </a:r>
            <a:endParaRPr lang="ru-RU" sz="4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62057" y="1598613"/>
            <a:ext cx="5201391" cy="3009013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30682" y="1598613"/>
            <a:ext cx="3752602" cy="4262436"/>
          </a:xfrm>
        </p:spPr>
        <p:txBody>
          <a:bodyPr>
            <a:normAutofit/>
          </a:bodyPr>
          <a:lstStyle/>
          <a:p>
            <a:r>
              <a:rPr lang="ru-RU" sz="2800" u="sng" dirty="0"/>
              <a:t>Мо­но­кри­стал­лы</a:t>
            </a:r>
            <a:r>
              <a:rPr lang="ru-RU" sz="2800" dirty="0"/>
              <a:t>, то есть вся </a:t>
            </a:r>
            <a:r>
              <a:rPr lang="ru-RU" sz="2800" dirty="0" smtClean="0"/>
              <a:t>струк­ту­ра </a:t>
            </a:r>
            <a:r>
              <a:rPr lang="ru-RU" sz="2800" dirty="0"/>
              <a:t>тела пред­став­ле­на еди­ным </a:t>
            </a:r>
            <a:r>
              <a:rPr lang="ru-RU" sz="2800" dirty="0" smtClean="0"/>
              <a:t>кри­стал­лом</a:t>
            </a:r>
            <a:r>
              <a:rPr lang="ru-RU" sz="2800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90529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Классы кристаллов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592924" y="2126222"/>
            <a:ext cx="4237087" cy="2926334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2400" u="sng" dirty="0"/>
              <a:t>По­ли­кри­стал­лы</a:t>
            </a:r>
            <a:r>
              <a:rPr lang="ru-RU" sz="2400" dirty="0"/>
              <a:t>, то есть струк­ту­ра тела пред­став­ля­ет собой </a:t>
            </a:r>
            <a:r>
              <a:rPr lang="ru-RU" sz="2400" dirty="0" smtClean="0"/>
              <a:t>объ­е­ди­не­ние </a:t>
            </a:r>
            <a:r>
              <a:rPr lang="ru-RU" sz="2400" dirty="0"/>
              <a:t>боль­шо­го ко­ли­че­ства малых кри­стал­лов 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6178829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/>
              <a:t>Классы кристаллов</a:t>
            </a:r>
            <a:endParaRPr lang="ru-RU" sz="4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69423" y="2386940"/>
            <a:ext cx="5085807" cy="2719450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190747" y="1745673"/>
            <a:ext cx="4313864" cy="4476997"/>
          </a:xfrm>
        </p:spPr>
        <p:txBody>
          <a:bodyPr>
            <a:noAutofit/>
          </a:bodyPr>
          <a:lstStyle/>
          <a:p>
            <a:r>
              <a:rPr lang="ru-RU" sz="2400" dirty="0"/>
              <a:t>По­ли­кри­стал­лы, то есть струк­ту­ра тела пред­став­ля­ет собой </a:t>
            </a:r>
            <a:r>
              <a:rPr lang="ru-RU" sz="2400" dirty="0" err="1"/>
              <a:t>объ­ё­ди­не­ние</a:t>
            </a:r>
            <a:r>
              <a:rPr lang="ru-RU" sz="2400" dirty="0"/>
              <a:t> боль­шо­го ко­ли­че­ства малых </a:t>
            </a:r>
            <a:r>
              <a:rPr lang="ru-RU" sz="2400" dirty="0" smtClean="0"/>
              <a:t>кри­стал­лов.</a:t>
            </a:r>
          </a:p>
          <a:p>
            <a:r>
              <a:rPr lang="ru-RU" sz="2400" dirty="0" smtClean="0"/>
              <a:t>В </a:t>
            </a:r>
            <a:r>
              <a:rPr lang="ru-RU" sz="2400" dirty="0"/>
              <a:t>природе наиболее распространены поликристаллы. </a:t>
            </a:r>
            <a:endParaRPr lang="ru-RU" sz="2400" dirty="0" smtClean="0"/>
          </a:p>
          <a:p>
            <a:r>
              <a:rPr lang="ru-RU" sz="2400" dirty="0" smtClean="0"/>
              <a:t>Почти </a:t>
            </a:r>
            <a:r>
              <a:rPr lang="ru-RU" sz="2400" dirty="0"/>
              <a:t>все металлы являются поликристаллами </a:t>
            </a:r>
          </a:p>
        </p:txBody>
      </p:sp>
    </p:spTree>
    <p:extLst>
      <p:ext uri="{BB962C8B-B14F-4D97-AF65-F5344CB8AC3E}">
        <p14:creationId xmlns:p14="http://schemas.microsoft.com/office/powerpoint/2010/main" val="25829021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/>
              <a:t>Свойства кристаллов</a:t>
            </a:r>
            <a:endParaRPr lang="ru-RU" sz="4800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101932" y="2133600"/>
            <a:ext cx="4801144" cy="3922816"/>
          </a:xfrm>
        </p:spPr>
        <p:txBody>
          <a:bodyPr>
            <a:noAutofit/>
          </a:bodyPr>
          <a:lstStyle/>
          <a:p>
            <a:r>
              <a:rPr lang="ru-RU" sz="2000" b="1" dirty="0"/>
              <a:t>Ани­зо­тро­пия </a:t>
            </a:r>
            <a:r>
              <a:rPr lang="ru-RU" sz="2000" dirty="0"/>
              <a:t>– за­ви­си­мость фи­зи­че­ских свойств кри­стал­ла от на­прав­ле­ния. То есть кри­стал­ли­че­ская струк­ту­ра не сим­мет­рич­на, и су­ще­ству­ет несколь­ко осей, вдоль ко­то­рых у кри­стал­ла про­яв­ля­ют­ся раз­лич­ные </a:t>
            </a:r>
            <a:r>
              <a:rPr lang="ru-RU" sz="2000" dirty="0" smtClean="0"/>
              <a:t>свой­ства. Ани­зо­тро­пия </a:t>
            </a:r>
            <a:r>
              <a:rPr lang="ru-RU" sz="2000" dirty="0"/>
              <a:t>свой­ствен­на мо­но­кри­стал­лам. </a:t>
            </a:r>
            <a:r>
              <a:rPr lang="ru-RU" sz="2000" dirty="0" smtClean="0"/>
              <a:t>Например -графит</a:t>
            </a:r>
            <a:r>
              <a:rPr lang="ru-RU" sz="2000" dirty="0"/>
              <a:t>.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b="1" dirty="0"/>
              <a:t> </a:t>
            </a:r>
            <a:r>
              <a:rPr lang="ru-RU" sz="2000" b="1" dirty="0"/>
              <a:t>Изо­тро­пия</a:t>
            </a:r>
            <a:r>
              <a:rPr lang="ru-RU" sz="2000" dirty="0"/>
              <a:t> – это свойство кристаллов, согласно которому их физические свойства не зависят от направления в пространстве. </a:t>
            </a:r>
            <a:r>
              <a:rPr lang="ru-RU" sz="2000" dirty="0" smtClean="0"/>
              <a:t>Например: кварц, корунд.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725179554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119</TotalTime>
  <Words>578</Words>
  <Application>Microsoft Office PowerPoint</Application>
  <PresentationFormat>Широкоэкранный</PresentationFormat>
  <Paragraphs>89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Arial</vt:lpstr>
      <vt:lpstr>Century Gothic</vt:lpstr>
      <vt:lpstr>Wingdings 3</vt:lpstr>
      <vt:lpstr>Легкий дым</vt:lpstr>
      <vt:lpstr>Кристаллические и аморфные тела</vt:lpstr>
      <vt:lpstr>Цель:</vt:lpstr>
      <vt:lpstr>Твердые тела</vt:lpstr>
      <vt:lpstr>Кристаллические тела</vt:lpstr>
      <vt:lpstr>Кристаллы</vt:lpstr>
      <vt:lpstr>Классы кристаллов</vt:lpstr>
      <vt:lpstr>Классы кристаллов</vt:lpstr>
      <vt:lpstr>Классы кристаллов</vt:lpstr>
      <vt:lpstr>Свойства кристаллов</vt:lpstr>
      <vt:lpstr>Клас­си­фи­кация кри­стал­лов </vt:lpstr>
      <vt:lpstr>Молекулярные кристаллы </vt:lpstr>
      <vt:lpstr>Ковалентные кристаллы </vt:lpstr>
      <vt:lpstr>Ионные кристаллы </vt:lpstr>
      <vt:lpstr>Металлические кристаллы </vt:lpstr>
      <vt:lpstr>Применение кристаллов</vt:lpstr>
      <vt:lpstr>Аморф­ные тела </vt:lpstr>
      <vt:lpstr>Аморф­ные тела </vt:lpstr>
      <vt:lpstr>Применение аморфных тел</vt:lpstr>
      <vt:lpstr>Применение аморфных тел</vt:lpstr>
      <vt:lpstr>Закрепление</vt:lpstr>
      <vt:lpstr>2.Какое из перечисленных свойств характерно только для аморфных тел? </vt:lpstr>
      <vt:lpstr>3.Что называется анизотропией  кристаллов? </vt:lpstr>
      <vt:lpstr>4. Что можно сказать об изменении температуры в процессе плавления кристаллического тела?  </vt:lpstr>
      <vt:lpstr>5.Что такое монокристалл?</vt:lpstr>
      <vt:lpstr>Источники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Кристаллические и аморфные тела</dc:title>
  <dc:creator>10 кабинет</dc:creator>
  <cp:lastModifiedBy>10 кабинет</cp:lastModifiedBy>
  <cp:revision>14</cp:revision>
  <dcterms:created xsi:type="dcterms:W3CDTF">2023-10-02T07:42:13Z</dcterms:created>
  <dcterms:modified xsi:type="dcterms:W3CDTF">2023-10-02T11:53:51Z</dcterms:modified>
</cp:coreProperties>
</file>