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60" r:id="rId7"/>
    <p:sldId id="262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7" r:id="rId18"/>
    <p:sldId id="278" r:id="rId19"/>
    <p:sldId id="279" r:id="rId20"/>
    <p:sldId id="280" r:id="rId21"/>
    <p:sldId id="281" r:id="rId22"/>
    <p:sldId id="273" r:id="rId23"/>
    <p:sldId id="275" r:id="rId24"/>
    <p:sldId id="25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0000"/>
    <a:srgbClr val="002B82"/>
    <a:srgbClr val="FBFBF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E3989F-5420-4C81-9704-0243A2E7D2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4052DB6-DC86-4DAD-9F0C-DE4CEE240E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CCB317-BDAF-4360-BEBB-B257CC89E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B770-623A-4282-9714-ED880C1BB4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4863E2-EAEC-40C6-8834-7A540C8A0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1E8EF3-2B3D-4E85-B06E-FD3BFD34E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BEEA-5E1E-4B29-8C41-C269ED355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017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52EA75-D8B5-4C23-A6E7-0A157A4C1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10F5980-FAB4-4309-AAEA-8851CF9D4D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DC2A8F-A1F9-45DE-9F64-8912CC7B0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B770-623A-4282-9714-ED880C1BB4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64BE2D-622E-4573-8BC9-57A7DCD39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8A8B92-CED5-4235-B454-FC2B65C09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BEEA-5E1E-4B29-8C41-C269ED355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6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4514CDB-3268-4718-A254-E47DDEC4B5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25785C-7EE3-4954-8CE6-C494FD2E2A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348AB4-BFCC-4CFD-8ECC-DBCE4EA48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B770-623A-4282-9714-ED880C1BB4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F4B792-1336-498A-A14C-C25121B9F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03DE44-FF7A-4D80-8DA5-F3FA551D4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BEEA-5E1E-4B29-8C41-C269ED355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44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AC6A7-0E8B-42D7-9A93-AC64A9CC2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74BA6F-082A-4BDF-9998-27BA08CF8F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0F6AF6-AA48-4210-A5BB-FF21281B9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B770-623A-4282-9714-ED880C1BB4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CC9CAB-ACE8-43E0-80F7-AA4B105F0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FC0EF3-A1DF-4917-83BD-3592A9058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BEEA-5E1E-4B29-8C41-C269ED355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09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2AB3E4-9F79-4408-99A0-228060168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476D17B-6A60-4487-9AF4-C1192DE2EA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96C7F2-FFB3-476A-9CBF-BD692610A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B770-623A-4282-9714-ED880C1BB4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D1DD15-7627-4945-B40E-90030F437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092E70-9B52-4690-8946-23604FC98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BEEA-5E1E-4B29-8C41-C269ED355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080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5EEEEC-BC14-491F-86D7-F845E5B0A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C2126D-3298-43B2-930E-33EADCC73B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6F54E3B-848E-4F41-929E-C9C66F6F3C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B946A74-78E4-4019-BDB8-EFB6361B1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B770-623A-4282-9714-ED880C1BB4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17CE468-818E-427D-8A57-31527F0CC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7D14EBB-979B-4132-A639-6507C886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BEEA-5E1E-4B29-8C41-C269ED355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305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0CC040-5C5A-492F-A400-456D003EE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7C5F86-E314-4F97-98AD-841E58D47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0BFCA54-0F8B-4151-83E6-A595435A16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471664-BFA6-4178-B6C5-9B2A123AB0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83FE40C-B89F-455B-BEF9-3348F880AB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37A85AC-E013-42E0-9042-5DCDE75D7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B770-623A-4282-9714-ED880C1BB4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BA4EAC6-969B-41F0-A313-FA44E3B7C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9D045A3-E22A-4E81-B60A-518A42C0B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BEEA-5E1E-4B29-8C41-C269ED355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849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B4EA66-81D4-4A49-B342-39887A9E8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87F7B08-E798-4233-8260-D5092C3FF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B770-623A-4282-9714-ED880C1BB4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449682D-1BBA-4EC7-9BA3-A329DC1AE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FFDB9E2-B62F-484B-8EF3-74F4A9A7E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BEEA-5E1E-4B29-8C41-C269ED355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49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5CF985D-8B06-47DF-93CA-76B5B6C0E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B770-623A-4282-9714-ED880C1BB4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C6BB63D-E5F5-46AA-BF5C-00ACC2498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DEDCF62-669E-4E45-A544-9E0FC9B60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BEEA-5E1E-4B29-8C41-C269ED355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953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FB233C-FB5A-4824-AAFE-C129684FE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5BC8F1-BF88-4160-AFBB-9F05DE62CA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EBF1A8-50CC-4420-BB87-705F30C825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B8B7B1-1B41-414F-A325-1B4D76BB1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B770-623A-4282-9714-ED880C1BB4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4D72D6F-B3E1-4C39-8DB2-542C2E0B6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12E9F0-1E9A-4F4A-A527-B79D7904F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BEEA-5E1E-4B29-8C41-C269ED355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324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FFED4E-5B71-4A95-85FA-49B5426BD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85B7751-804B-49EC-87F4-17ED06DF84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F2BAD9B-A944-4C7A-84CB-659F7D0516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B46A67E-981B-46DC-973E-A01FD5689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B770-623A-4282-9714-ED880C1BB4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CBD2A5A-7A41-4A29-A536-CC00D58FB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9DFC98-C9B1-4430-8A2F-5B9DD6B5A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BEEA-5E1E-4B29-8C41-C269ED355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78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C70E4F-A894-4268-93B3-364954474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183947-ED96-4913-A81F-1C8784B98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FC643A-4B0F-4742-9ED6-98DD13993B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BB770-623A-4282-9714-ED880C1BB42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7AC13A-8E00-4697-BB7B-44A192F04B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21823C-88B1-40E6-BD23-2CF3B08188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FBEEA-5E1E-4B29-8C41-C269ED355A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113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863C2C4-E9EA-43A5-96C5-1F5728F88542}"/>
              </a:ext>
            </a:extLst>
          </p:cNvPr>
          <p:cNvSpPr/>
          <p:nvPr/>
        </p:nvSpPr>
        <p:spPr>
          <a:xfrm>
            <a:off x="2971362" y="943896"/>
            <a:ext cx="6249275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ЖАНРЫ </a:t>
            </a:r>
          </a:p>
          <a:p>
            <a:pPr algn="ctr"/>
            <a:r>
              <a:rPr lang="ru-RU" sz="4400" b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ДЕЛОВОГО СТИЛЯ.</a:t>
            </a:r>
          </a:p>
          <a:p>
            <a:pPr algn="ctr"/>
            <a:r>
              <a:rPr lang="ru-RU" sz="4400" b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ИНСТРУКЦИЯ.</a:t>
            </a:r>
          </a:p>
        </p:txBody>
      </p:sp>
    </p:spTree>
    <p:extLst>
      <p:ext uri="{BB962C8B-B14F-4D97-AF65-F5344CB8AC3E}">
        <p14:creationId xmlns:p14="http://schemas.microsoft.com/office/powerpoint/2010/main" val="883056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75.img.avito.st/image/1/7hHB6raBQvi3T7D-kdXGQSVJRv5jS0L-BCpG_rdPsP53TU78d0tCvA">
            <a:extLst>
              <a:ext uri="{FF2B5EF4-FFF2-40B4-BE49-F238E27FC236}">
                <a16:creationId xmlns:a16="http://schemas.microsoft.com/office/drawing/2014/main" id="{CB40F6B0-AE1B-446F-B5B6-0F9491B22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92" y="3174736"/>
            <a:ext cx="4937760" cy="370332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45DBA0-92CF-4FB3-85C1-5C67CE0525A8}"/>
              </a:ext>
            </a:extLst>
          </p:cNvPr>
          <p:cNvSpPr/>
          <p:nvPr/>
        </p:nvSpPr>
        <p:spPr>
          <a:xfrm>
            <a:off x="1197864" y="632472"/>
            <a:ext cx="103875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2400" b="1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Управленческий </a:t>
            </a:r>
            <a:r>
              <a:rPr lang="ru-RU" sz="2400" b="1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подстиль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язык внутриведомственных договоров, приказов и распоряжений, а также применяемый при написании справок, характеристик, доверенностей и расписок административного характера. У этого 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подстиля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существует много устных форм. К ним относятся: доклады, лекции, выступления, служебные разговоры по телефону, а также устные распоряжения. Наряду с употреблением нейтральной и других видов книжной лексики, применяются устойчивые словесные обороты</a:t>
            </a:r>
            <a:endParaRPr lang="ru-RU" sz="2400" b="0" i="0" dirty="0">
              <a:ln>
                <a:solidFill>
                  <a:srgbClr val="002060"/>
                </a:solidFill>
              </a:ln>
              <a:solidFill>
                <a:srgbClr val="002B8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514597D-5293-4D27-BC61-C4D926CEB8EF}"/>
              </a:ext>
            </a:extLst>
          </p:cNvPr>
          <p:cNvSpPr/>
          <p:nvPr/>
        </p:nvSpPr>
        <p:spPr>
          <a:xfrm>
            <a:off x="5876544" y="3174736"/>
            <a:ext cx="55351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административно-управленческого характера, а также старославянизмы и архаизмы, издавна считающиеся образцом для создания разнообразных языковых клише. Здесь мало применяются антонимы, зато очень много используется аббревиатур и различных цифровых кодификаций. 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002B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756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ource.gif">
            <a:extLst>
              <a:ext uri="{FF2B5EF4-FFF2-40B4-BE49-F238E27FC236}">
                <a16:creationId xmlns:a16="http://schemas.microsoft.com/office/drawing/2014/main" id="{E4789ED5-0585-464F-BD53-80D916DE5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4598" y="3796761"/>
            <a:ext cx="2857520" cy="285752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2C9D8F1-7B92-4026-B3D2-CDD902284052}"/>
              </a:ext>
            </a:extLst>
          </p:cNvPr>
          <p:cNvSpPr/>
          <p:nvPr/>
        </p:nvSpPr>
        <p:spPr>
          <a:xfrm>
            <a:off x="2864975" y="634594"/>
            <a:ext cx="6260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8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 </a:t>
            </a:r>
            <a:r>
              <a:rPr lang="ru-RU" sz="28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ТИПУ РЕЧИ</a:t>
            </a:r>
            <a:r>
              <a:rPr lang="ru-RU" sz="280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4F930CFF-F065-49F7-9761-FA3B690CA688}"/>
              </a:ext>
            </a:extLst>
          </p:cNvPr>
          <p:cNvGrpSpPr/>
          <p:nvPr/>
        </p:nvGrpSpPr>
        <p:grpSpPr>
          <a:xfrm>
            <a:off x="1420934" y="1415600"/>
            <a:ext cx="4965192" cy="1280272"/>
            <a:chOff x="1490472" y="1298448"/>
            <a:chExt cx="4965192" cy="1280272"/>
          </a:xfrm>
        </p:grpSpPr>
        <p:sp>
          <p:nvSpPr>
            <p:cNvPr id="6" name="Прямоугольник: скругленные противолежащие углы 5">
              <a:extLst>
                <a:ext uri="{FF2B5EF4-FFF2-40B4-BE49-F238E27FC236}">
                  <a16:creationId xmlns:a16="http://schemas.microsoft.com/office/drawing/2014/main" id="{98637D03-4902-4CB5-BF54-1C3583F60193}"/>
                </a:ext>
              </a:extLst>
            </p:cNvPr>
            <p:cNvSpPr/>
            <p:nvPr/>
          </p:nvSpPr>
          <p:spPr>
            <a:xfrm>
              <a:off x="1490472" y="1298448"/>
              <a:ext cx="4965192" cy="1280272"/>
            </a:xfrm>
            <a:prstGeom prst="round2Diag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EE7139ED-8C00-49CD-BC11-2317EA8D25FA}"/>
                </a:ext>
              </a:extLst>
            </p:cNvPr>
            <p:cNvSpPr/>
            <p:nvPr/>
          </p:nvSpPr>
          <p:spPr>
            <a:xfrm>
              <a:off x="1592580" y="1511597"/>
              <a:ext cx="475888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Char char="•"/>
              </a:pPr>
              <a:r>
                <a:rPr lang="ru-RU" sz="24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ПОВЕСТВОВАНИЕ: </a:t>
              </a:r>
            </a:p>
            <a:p>
              <a:r>
                <a:rPr lang="ru-RU" sz="24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инструкция, отчет, биография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FA8C1D54-A771-45A1-9121-CBCBE29BE4D9}"/>
              </a:ext>
            </a:extLst>
          </p:cNvPr>
          <p:cNvGrpSpPr/>
          <p:nvPr/>
        </p:nvGrpSpPr>
        <p:grpSpPr>
          <a:xfrm>
            <a:off x="2740153" y="3156418"/>
            <a:ext cx="5510784" cy="1280272"/>
            <a:chOff x="1490472" y="1298448"/>
            <a:chExt cx="5510784" cy="1280272"/>
          </a:xfrm>
        </p:grpSpPr>
        <p:sp>
          <p:nvSpPr>
            <p:cNvPr id="9" name="Прямоугольник: скругленные противолежащие углы 8">
              <a:extLst>
                <a:ext uri="{FF2B5EF4-FFF2-40B4-BE49-F238E27FC236}">
                  <a16:creationId xmlns:a16="http://schemas.microsoft.com/office/drawing/2014/main" id="{D00B5A91-3459-4535-9FCB-8627739635D2}"/>
                </a:ext>
              </a:extLst>
            </p:cNvPr>
            <p:cNvSpPr/>
            <p:nvPr/>
          </p:nvSpPr>
          <p:spPr>
            <a:xfrm>
              <a:off x="1490472" y="1298448"/>
              <a:ext cx="4965192" cy="1280272"/>
            </a:xfrm>
            <a:prstGeom prst="round2Diag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C0124664-F763-4EEB-8A25-EF316275DBFD}"/>
                </a:ext>
              </a:extLst>
            </p:cNvPr>
            <p:cNvSpPr/>
            <p:nvPr/>
          </p:nvSpPr>
          <p:spPr>
            <a:xfrm>
              <a:off x="2542032" y="1513213"/>
              <a:ext cx="44592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Char char="•"/>
              </a:pPr>
              <a:r>
                <a:rPr lang="ru-RU" sz="24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ОПИСАНИЕ: </a:t>
              </a:r>
            </a:p>
            <a:p>
              <a:r>
                <a:rPr lang="ru-RU" sz="24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характеристика</a:t>
              </a: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B1D3C431-1084-46C2-B5CE-83BAF0D476DC}"/>
              </a:ext>
            </a:extLst>
          </p:cNvPr>
          <p:cNvGrpSpPr/>
          <p:nvPr/>
        </p:nvGrpSpPr>
        <p:grpSpPr>
          <a:xfrm>
            <a:off x="4070996" y="4992599"/>
            <a:ext cx="4965192" cy="1280272"/>
            <a:chOff x="1490472" y="1298448"/>
            <a:chExt cx="4965192" cy="1280272"/>
          </a:xfrm>
        </p:grpSpPr>
        <p:sp>
          <p:nvSpPr>
            <p:cNvPr id="12" name="Прямоугольник: скругленные противолежащие углы 11">
              <a:extLst>
                <a:ext uri="{FF2B5EF4-FFF2-40B4-BE49-F238E27FC236}">
                  <a16:creationId xmlns:a16="http://schemas.microsoft.com/office/drawing/2014/main" id="{CAE4AB4E-0481-4183-9027-E22417F36752}"/>
                </a:ext>
              </a:extLst>
            </p:cNvPr>
            <p:cNvSpPr/>
            <p:nvPr/>
          </p:nvSpPr>
          <p:spPr>
            <a:xfrm>
              <a:off x="1490472" y="1298448"/>
              <a:ext cx="4965192" cy="1280272"/>
            </a:xfrm>
            <a:prstGeom prst="round2Diag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4B9CC455-2E47-452A-8A18-A50A303D5621}"/>
                </a:ext>
              </a:extLst>
            </p:cNvPr>
            <p:cNvSpPr/>
            <p:nvPr/>
          </p:nvSpPr>
          <p:spPr>
            <a:xfrm>
              <a:off x="1792224" y="1378391"/>
              <a:ext cx="445922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Char char="•"/>
              </a:pPr>
              <a:r>
                <a:rPr lang="ru-RU" sz="24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РАССУЖДЕНИЕ: </a:t>
              </a:r>
            </a:p>
            <a:p>
              <a:r>
                <a:rPr lang="ru-RU" sz="24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объяснительная записка, речь в суде, ходатайство.</a:t>
              </a:r>
            </a:p>
          </p:txBody>
        </p:sp>
      </p:grpSp>
      <p:pic>
        <p:nvPicPr>
          <p:cNvPr id="14" name="Picture 2" descr="https://i.ytimg.com/vi/u2E2QnvRT4s/hqdefault.jpg">
            <a:extLst>
              <a:ext uri="{FF2B5EF4-FFF2-40B4-BE49-F238E27FC236}">
                <a16:creationId xmlns:a16="http://schemas.microsoft.com/office/drawing/2014/main" id="{24B39157-86B8-477A-8982-6153D7AE39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1" t="10622" r="18101" b="6044"/>
          <a:stretch/>
        </p:blipFill>
        <p:spPr bwMode="auto">
          <a:xfrm>
            <a:off x="8923412" y="835749"/>
            <a:ext cx="2756916" cy="28575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492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www.pngjoy.com/pngl/172/14794736_piece-of-paper-pen-writing-on-a-piece.png">
            <a:extLst>
              <a:ext uri="{FF2B5EF4-FFF2-40B4-BE49-F238E27FC236}">
                <a16:creationId xmlns:a16="http://schemas.microsoft.com/office/drawing/2014/main" id="{D84C4112-37C5-47CB-9CEB-476840E0C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929" y="5248655"/>
            <a:ext cx="1396142" cy="154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15E43F6-E0D1-4ACE-A084-48848D216319}"/>
              </a:ext>
            </a:extLst>
          </p:cNvPr>
          <p:cNvSpPr/>
          <p:nvPr/>
        </p:nvSpPr>
        <p:spPr>
          <a:xfrm>
            <a:off x="1136904" y="484632"/>
            <a:ext cx="51435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Автобиография</a:t>
            </a:r>
            <a:r>
              <a:rPr lang="ru-RU" sz="2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может быть написана как служебный документ и как литературное произведение.</a:t>
            </a:r>
          </a:p>
          <a:p>
            <a:pPr algn="ctr">
              <a:buNone/>
            </a:pPr>
            <a:r>
              <a:rPr lang="ru-RU" sz="2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первом случае она представляет собой деловое сочинение повествовательного характера (сообщается о событиях, фактах в той хронологической последовательности, в которой они происходили). </a:t>
            </a:r>
          </a:p>
          <a:p>
            <a:pPr algn="ctr">
              <a:buNone/>
            </a:pPr>
            <a:r>
              <a:rPr lang="ru-RU" sz="240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Задача составителя деловой бумаги – выделить наиболее важные, существенные, значимые факты и события и изложить их однозначно, понятно и по возможности кратко.</a:t>
            </a:r>
          </a:p>
        </p:txBody>
      </p:sp>
      <p:pic>
        <p:nvPicPr>
          <p:cNvPr id="5122" name="Picture 2" descr="https://litmap.ru/wp-content/uploads/b/5/9/b59bfbbdd68a64e664dc061ccab0f852.jpeg">
            <a:extLst>
              <a:ext uri="{FF2B5EF4-FFF2-40B4-BE49-F238E27FC236}">
                <a16:creationId xmlns:a16="http://schemas.microsoft.com/office/drawing/2014/main" id="{10FDF743-F686-46E4-BE1F-B7B80B7861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" b="11067"/>
          <a:stretch/>
        </p:blipFill>
        <p:spPr bwMode="auto">
          <a:xfrm>
            <a:off x="6724650" y="484632"/>
            <a:ext cx="5143500" cy="603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907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31A746-F6EB-4282-AA24-FBF2454F7314}"/>
              </a:ext>
            </a:extLst>
          </p:cNvPr>
          <p:cNvSpPr/>
          <p:nvPr/>
        </p:nvSpPr>
        <p:spPr>
          <a:xfrm>
            <a:off x="932688" y="797510"/>
            <a:ext cx="57607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r>
              <a:rPr lang="ru-RU" sz="24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это не анкета и не автобиография.</a:t>
            </a:r>
          </a:p>
          <a:p>
            <a:pPr algn="ctr">
              <a:buNone/>
            </a:pPr>
            <a:r>
              <a:rPr lang="ru-RU" sz="24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резюме указывается только то, что характеризует человека с наилучшей стороны. </a:t>
            </a:r>
          </a:p>
          <a:p>
            <a:pPr algn="ctr">
              <a:buNone/>
            </a:pPr>
            <a:r>
              <a:rPr lang="ru-RU" sz="24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Стиль резюме более свободный, чем в служебной автобиографии, но при написании резюме нужно стремиться в лаконичной форме отразить конкретные факты, которые заинтересуют работодателя,</a:t>
            </a:r>
          </a:p>
          <a:p>
            <a:pPr algn="ctr">
              <a:buNone/>
            </a:pPr>
            <a:r>
              <a:rPr lang="ru-RU" sz="24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т.е. резюме – в какой то мере реклама самого себя с целью получить определенное место работы.</a:t>
            </a:r>
          </a:p>
        </p:txBody>
      </p:sp>
      <p:pic>
        <p:nvPicPr>
          <p:cNvPr id="7170" name="Picture 2" descr="https://blognovichok.ru/wp-content/uploads/2019/05/54163806-768x1024.jpg">
            <a:extLst>
              <a:ext uri="{FF2B5EF4-FFF2-40B4-BE49-F238E27FC236}">
                <a16:creationId xmlns:a16="http://schemas.microsoft.com/office/drawing/2014/main" id="{08F44F4A-1F4A-470D-B636-6DA4C41E90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" t="933" r="3363" b="7600"/>
          <a:stretch/>
        </p:blipFill>
        <p:spPr bwMode="auto">
          <a:xfrm>
            <a:off x="7141464" y="292608"/>
            <a:ext cx="4809744" cy="627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www.pngjoy.com/pngl/172/14794736_piece-of-paper-pen-writing-on-a-piece.png">
            <a:extLst>
              <a:ext uri="{FF2B5EF4-FFF2-40B4-BE49-F238E27FC236}">
                <a16:creationId xmlns:a16="http://schemas.microsoft.com/office/drawing/2014/main" id="{08C99BC3-753E-442B-B59D-A362D1E7D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961" y="5166359"/>
            <a:ext cx="1396142" cy="154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2213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00A6F74-CA7D-4339-BDEC-148E37E17C85}"/>
              </a:ext>
            </a:extLst>
          </p:cNvPr>
          <p:cNvSpPr/>
          <p:nvPr/>
        </p:nvSpPr>
        <p:spPr>
          <a:xfrm>
            <a:off x="1475232" y="674066"/>
            <a:ext cx="511561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Заявление</a:t>
            </a:r>
            <a:r>
              <a:rPr lang="ru-RU" sz="24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по форме и по содержанию могут быть самыми разнообразными, но имеет постоянные реквизиты:</a:t>
            </a:r>
          </a:p>
          <a:p>
            <a:pPr>
              <a:buFont typeface="+mj-lt"/>
              <a:buAutoNum type="arabicPeriod"/>
            </a:pPr>
            <a:r>
              <a:rPr lang="ru-RU" sz="24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Наименование адресата-получателя (в форме дательного падежа);</a:t>
            </a:r>
          </a:p>
          <a:p>
            <a:pPr>
              <a:buFont typeface="+mj-lt"/>
              <a:buAutoNum type="arabicPeriod"/>
            </a:pPr>
            <a:r>
              <a:rPr lang="ru-RU" sz="24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Указание на лицо, от которого исходит заявление(в форме родительного падежа);</a:t>
            </a:r>
          </a:p>
          <a:p>
            <a:pPr>
              <a:buFont typeface="+mj-lt"/>
              <a:buAutoNum type="arabicPeriod"/>
            </a:pPr>
            <a:r>
              <a:rPr lang="ru-RU" sz="24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Наименование документа;</a:t>
            </a:r>
          </a:p>
          <a:p>
            <a:pPr>
              <a:buFont typeface="+mj-lt"/>
              <a:buAutoNum type="arabicPeriod"/>
            </a:pPr>
            <a:r>
              <a:rPr lang="ru-RU" sz="24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Текст заявления;</a:t>
            </a:r>
          </a:p>
          <a:p>
            <a:pPr>
              <a:buFont typeface="+mj-lt"/>
              <a:buAutoNum type="arabicPeriod"/>
            </a:pPr>
            <a:r>
              <a:rPr lang="ru-RU" sz="24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Перечень приложений;</a:t>
            </a:r>
          </a:p>
          <a:p>
            <a:pPr>
              <a:buFont typeface="+mj-lt"/>
              <a:buAutoNum type="arabicPeriod"/>
            </a:pPr>
            <a:r>
              <a:rPr lang="ru-RU" sz="24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Дата и подпись лица, подающего заявление.</a:t>
            </a:r>
            <a:endParaRPr lang="ru-RU" sz="2400" dirty="0">
              <a:ln>
                <a:solidFill>
                  <a:srgbClr val="002B82"/>
                </a:solidFill>
              </a:ln>
              <a:solidFill>
                <a:srgbClr val="002060"/>
              </a:solidFill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D199DEB4-DB0B-49FE-B770-ABF731EA849F}"/>
              </a:ext>
            </a:extLst>
          </p:cNvPr>
          <p:cNvGrpSpPr/>
          <p:nvPr/>
        </p:nvGrpSpPr>
        <p:grpSpPr>
          <a:xfrm>
            <a:off x="6664908" y="548640"/>
            <a:ext cx="5115611" cy="5513832"/>
            <a:chOff x="6664908" y="548640"/>
            <a:chExt cx="5115611" cy="5513832"/>
          </a:xfrm>
        </p:grpSpPr>
        <p:pic>
          <p:nvPicPr>
            <p:cNvPr id="8194" name="Picture 2" descr="https://ru-static.z-dn.net/files/dfc/e2bf4ea0e9ef2c62bc3dea0346567092.jpg">
              <a:extLst>
                <a:ext uri="{FF2B5EF4-FFF2-40B4-BE49-F238E27FC236}">
                  <a16:creationId xmlns:a16="http://schemas.microsoft.com/office/drawing/2014/main" id="{C8F31172-836C-45B7-8FDF-9C5EF42C20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4908" y="548640"/>
              <a:ext cx="5115611" cy="5513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F8A07C7B-0A60-4EEC-9247-700DEABAE2E0}"/>
                </a:ext>
              </a:extLst>
            </p:cNvPr>
            <p:cNvSpPr/>
            <p:nvPr/>
          </p:nvSpPr>
          <p:spPr>
            <a:xfrm>
              <a:off x="8422613" y="960120"/>
              <a:ext cx="1600200" cy="32448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" name="Picture 6" descr="https://www.pngjoy.com/pngl/172/14794736_piece-of-paper-pen-writing-on-a-piece.png">
            <a:extLst>
              <a:ext uri="{FF2B5EF4-FFF2-40B4-BE49-F238E27FC236}">
                <a16:creationId xmlns:a16="http://schemas.microsoft.com/office/drawing/2014/main" id="{8200C78E-9155-42B7-B415-BC9EFA212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537" y="5148071"/>
            <a:ext cx="1396142" cy="154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678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yakapitalist.ru/wp-content/uploads/2020/02/Skrin-dolgovoy-raspiski.jpg">
            <a:extLst>
              <a:ext uri="{FF2B5EF4-FFF2-40B4-BE49-F238E27FC236}">
                <a16:creationId xmlns:a16="http://schemas.microsoft.com/office/drawing/2014/main" id="{37C530DC-EAAC-4E23-BAE6-1B30A3218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5850"/>
            <a:ext cx="5909612" cy="403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BBCA3E5-E3D8-43AC-9325-B623AD77B6B2}"/>
              </a:ext>
            </a:extLst>
          </p:cNvPr>
          <p:cNvSpPr/>
          <p:nvPr/>
        </p:nvSpPr>
        <p:spPr>
          <a:xfrm>
            <a:off x="1243584" y="635927"/>
            <a:ext cx="505663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100" b="1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Расписка</a:t>
            </a:r>
            <a:r>
              <a:rPr lang="ru-RU" sz="21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официальный документ, удостоверяющий получение чего- либо (денег, документов, ценных вещей и т.п.)</a:t>
            </a:r>
          </a:p>
          <a:p>
            <a:pPr>
              <a:buNone/>
            </a:pPr>
            <a:r>
              <a:rPr lang="ru-RU" sz="21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Расписка состоит из следующих элементов: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документа;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Фамилия, имя, отчество, должность лица, дающего расписку;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учреждения, предприятия или имени лица, от которого получено что-либо;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полученного с указанием количества и суммы, которые пишется сначала цифрами, потом в скобках прописью;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Подпись получателя;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составления.</a:t>
            </a:r>
          </a:p>
        </p:txBody>
      </p:sp>
      <p:pic>
        <p:nvPicPr>
          <p:cNvPr id="4" name="Picture 6" descr="https://www.pngjoy.com/pngl/172/14794736_piece-of-paper-pen-writing-on-a-piece.png">
            <a:extLst>
              <a:ext uri="{FF2B5EF4-FFF2-40B4-BE49-F238E27FC236}">
                <a16:creationId xmlns:a16="http://schemas.microsoft.com/office/drawing/2014/main" id="{91EA1FD0-D13C-4D00-B65B-C78D0324F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287" y="3877735"/>
            <a:ext cx="2400033" cy="265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859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tudfile.net/html/2706/416/html_Atz3keArfX.xtEM/img-AfTYlR.jpg">
            <a:extLst>
              <a:ext uri="{FF2B5EF4-FFF2-40B4-BE49-F238E27FC236}">
                <a16:creationId xmlns:a16="http://schemas.microsoft.com/office/drawing/2014/main" id="{C1BC36FB-20B5-424B-8D74-FA70DF2CB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252" y="718518"/>
            <a:ext cx="5786057" cy="527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66F889C-A00F-4A9A-A96B-9F731580BA5E}"/>
              </a:ext>
            </a:extLst>
          </p:cNvPr>
          <p:cNvSpPr/>
          <p:nvPr/>
        </p:nvSpPr>
        <p:spPr>
          <a:xfrm>
            <a:off x="1363980" y="2600052"/>
            <a:ext cx="49072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  <a:r>
              <a:rPr lang="ru-RU" sz="3200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3200" i="1" dirty="0">
                <a:ln>
                  <a:solidFill>
                    <a:srgbClr val="002B82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жанр официально-делового стиля, представляющий собой свод правил, устанавливающих порядок и способ выполнения какого-либо действия.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4DEDD2D-A6C3-4012-A769-28D491693B52}"/>
              </a:ext>
            </a:extLst>
          </p:cNvPr>
          <p:cNvSpPr/>
          <p:nvPr/>
        </p:nvSpPr>
        <p:spPr>
          <a:xfrm>
            <a:off x="1207770" y="483941"/>
            <a:ext cx="4907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ОДИН ИЗ ЖАНРОВ ДЕЛОВОГО</a:t>
            </a:r>
            <a:br>
              <a:rPr lang="ru-RU" sz="2400" b="1" i="1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СТИЛЯ – ИНСТРУКЦИЮ. КТО МОЖЕТ СКАЗАТЬ, ЧТО ТАКОЕ ИНСТРУКЦИЯ?</a:t>
            </a:r>
            <a:endParaRPr lang="ru-RU" sz="2400" dirty="0">
              <a:ln>
                <a:solidFill>
                  <a:srgbClr val="000099"/>
                </a:solidFill>
              </a:ln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6302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0F1BAC3-EC83-4C4C-B299-96C98ACBEE87}"/>
              </a:ext>
            </a:extLst>
          </p:cNvPr>
          <p:cNvSpPr/>
          <p:nvPr/>
        </p:nvSpPr>
        <p:spPr>
          <a:xfrm>
            <a:off x="1264920" y="689788"/>
            <a:ext cx="6096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500" b="1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составленный в официально-деловом стиле. Следовательно, язык инструкций строгий и конкретный по своему содержанию.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относится к побудительному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жанру, поэтому основной в ее тексте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конструкция повелительного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наклонения. Обычно инструкция исходит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вышестоящих чинов к нижестоящим. Она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пунктов, где в каждом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указываются правила по технике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на данном предприятии.</a:t>
            </a:r>
          </a:p>
        </p:txBody>
      </p:sp>
      <p:pic>
        <p:nvPicPr>
          <p:cNvPr id="9" name="Picture 12" descr="https://interesnoewmire.ru/wp-content/uploads/215-chelovechkov-dlja-prezentacii-53d96cd.png">
            <a:extLst>
              <a:ext uri="{FF2B5EF4-FFF2-40B4-BE49-F238E27FC236}">
                <a16:creationId xmlns:a16="http://schemas.microsoft.com/office/drawing/2014/main" id="{8C4CF499-8923-4B89-B239-ECB46DEE6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91" y="1336792"/>
            <a:ext cx="4521464" cy="452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072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9557093-9C48-47B4-97CB-641A47B23D9B}"/>
              </a:ext>
            </a:extLst>
          </p:cNvPr>
          <p:cNvSpPr/>
          <p:nvPr/>
        </p:nvSpPr>
        <p:spPr>
          <a:xfrm>
            <a:off x="1236726" y="982176"/>
            <a:ext cx="74615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относится к деловым документам,</a:t>
            </a:r>
            <a:b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условия этого жанра соответствуют стилю всех деловых документов, т. е. язык нормированный. Лексика в таких документах замкнутая. И тут вступает в действие деловой этикет, влияющий на весь язык в официально-деловом стиле. </a:t>
            </a:r>
          </a:p>
          <a:p>
            <a:pPr algn="ctr"/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Присутствие эмоционального аспекта в таких текстах считается плохим тоном. В инструкции отсутствует авторское начало, а составляются они по определенной</a:t>
            </a:r>
            <a:b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схеме, хотя на каждом предприятии свои условия, существуют определенные стандарты этих документов. Они все составляются по определенному образцу,</a:t>
            </a:r>
            <a:b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отступать от которого не следует.</a:t>
            </a:r>
          </a:p>
        </p:txBody>
      </p:sp>
      <p:pic>
        <p:nvPicPr>
          <p:cNvPr id="3" name="Picture 2" descr="https://i.ytimg.com/vi/u2E2QnvRT4s/hqdefault.jpg">
            <a:extLst>
              <a:ext uri="{FF2B5EF4-FFF2-40B4-BE49-F238E27FC236}">
                <a16:creationId xmlns:a16="http://schemas.microsoft.com/office/drawing/2014/main" id="{8743C2E7-7A5A-4FC4-A248-8A19780A89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1" t="10622" r="18101" b="6044"/>
          <a:stretch/>
        </p:blipFill>
        <p:spPr bwMode="auto">
          <a:xfrm>
            <a:off x="8698230" y="214884"/>
            <a:ext cx="2756916" cy="28575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1405803767_profesor2.gif">
            <a:extLst>
              <a:ext uri="{FF2B5EF4-FFF2-40B4-BE49-F238E27FC236}">
                <a16:creationId xmlns:a16="http://schemas.microsoft.com/office/drawing/2014/main" id="{7493533E-76A5-47EA-BB75-61931491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7040" y="2895161"/>
            <a:ext cx="2935140" cy="3610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2908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B7D6E9F-AB41-4D4C-9D1D-54325ACFC940}"/>
              </a:ext>
            </a:extLst>
          </p:cNvPr>
          <p:cNvSpPr/>
          <p:nvPr/>
        </p:nvSpPr>
        <p:spPr>
          <a:xfrm>
            <a:off x="1296924" y="509015"/>
            <a:ext cx="6629400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Главное отличие документов в официально-деловом стиле – это стандартизация. Это понятие объединяет все документы. В инструкциях можно встретить конструкции следующего типа – </a:t>
            </a:r>
            <a:r>
              <a:rPr lang="ru-RU" sz="2500" i="1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следует применять., Не рекомендуется., </a:t>
            </a: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т. д.</a:t>
            </a:r>
          </a:p>
          <a:p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Но инструкции могут быть не только общими, но и целенаправленными, исходящими, например, от директора предприятия. Тогда, как и во всех юридических документах, каждый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 будет начинаться глаголами первого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 единственного числа в повелительном наклонении. Например, </a:t>
            </a:r>
            <a:r>
              <a:rPr lang="ru-RU" sz="2500" i="1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рекомендую., Не советую…</a:t>
            </a:r>
            <a:endParaRPr lang="ru-RU" sz="2500" b="0" i="0" dirty="0">
              <a:ln>
                <a:solidFill>
                  <a:srgbClr val="000099"/>
                </a:solidFill>
              </a:ln>
              <a:solidFill>
                <a:srgbClr val="002B8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fiverr-res.cloudinary.com/images/t_main1,q_auto,f_auto,q_auto,f_auto/gigs/120345766/original/d4503fc79cc54f7a1afee282a9bf98af87e01ca0/proofread-and-format-your-scientific-text.png">
            <a:extLst>
              <a:ext uri="{FF2B5EF4-FFF2-40B4-BE49-F238E27FC236}">
                <a16:creationId xmlns:a16="http://schemas.microsoft.com/office/drawing/2014/main" id="{2328E809-C39B-4923-931B-3AED64EFA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344" y="332232"/>
            <a:ext cx="2493264" cy="249326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kreditnyibroker.ru/media/rassrochka-zajm-kredit/zajm-5000-rublej-onlajn_2.jpg">
            <a:extLst>
              <a:ext uri="{FF2B5EF4-FFF2-40B4-BE49-F238E27FC236}">
                <a16:creationId xmlns:a16="http://schemas.microsoft.com/office/drawing/2014/main" id="{EB780EEE-72C2-404B-BA7D-B5AEDF28F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377" y="2999965"/>
            <a:ext cx="4203790" cy="334902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252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F11EF53-9713-485A-B9B2-B93F0BC0CF95}"/>
              </a:ext>
            </a:extLst>
          </p:cNvPr>
          <p:cNvSpPr/>
          <p:nvPr/>
        </p:nvSpPr>
        <p:spPr>
          <a:xfrm>
            <a:off x="1681213" y="613122"/>
            <a:ext cx="818468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i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представляет собой официально-деловой стиль? </a:t>
            </a:r>
            <a:endParaRPr lang="ru-RU" sz="2600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68AC2E6-28D5-4737-8444-905803E75D05}"/>
              </a:ext>
            </a:extLst>
          </p:cNvPr>
          <p:cNvSpPr/>
          <p:nvPr/>
        </p:nvSpPr>
        <p:spPr>
          <a:xfrm>
            <a:off x="1957138" y="1174675"/>
            <a:ext cx="928837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Официально-деловой стиль</a:t>
            </a:r>
            <a:r>
              <a:rPr lang="ru-RU" sz="2600" b="0" i="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стиль документов: международных договоров, государственных актов, юридических законов, постановлений, уставов, инструкций, служебной переписки, деловых бумаг и т.д.</a:t>
            </a:r>
            <a:endParaRPr lang="ru-RU" sz="2600" dirty="0">
              <a:ln>
                <a:solidFill>
                  <a:srgbClr val="000099"/>
                </a:solidFill>
              </a:ln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468C4FC-214D-4590-BF08-3370765FC8E6}"/>
              </a:ext>
            </a:extLst>
          </p:cNvPr>
          <p:cNvSpPr/>
          <p:nvPr/>
        </p:nvSpPr>
        <p:spPr>
          <a:xfrm>
            <a:off x="1681213" y="2936557"/>
            <a:ext cx="437837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его основные черты?</a:t>
            </a:r>
            <a:endParaRPr lang="ru-RU" sz="2600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46BF621-94B9-4BCD-963C-7EE77B2BDCA8}"/>
              </a:ext>
            </a:extLst>
          </p:cNvPr>
          <p:cNvSpPr/>
          <p:nvPr/>
        </p:nvSpPr>
        <p:spPr>
          <a:xfrm>
            <a:off x="1681213" y="3556717"/>
            <a:ext cx="984022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600" b="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точность, однозначность, сжатость, компактность изложения, экономное использование языковых средств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b="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личного начала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b="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стандартное расположение материала, обязательность формы, логичность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600" b="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конкретность, бесстрастность и официальность высказывания.</a:t>
            </a:r>
          </a:p>
        </p:txBody>
      </p:sp>
      <p:pic>
        <p:nvPicPr>
          <p:cNvPr id="7" name="Picture 8" descr="https://www.ustronie-morskie.pl/upload/art/970_img1_a90ae9a08883326c8e389fae5eae71be.jpg">
            <a:extLst>
              <a:ext uri="{FF2B5EF4-FFF2-40B4-BE49-F238E27FC236}">
                <a16:creationId xmlns:a16="http://schemas.microsoft.com/office/drawing/2014/main" id="{795FE374-9508-4FCB-903F-24299055A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496" y="2333175"/>
            <a:ext cx="1428750" cy="132397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9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28F17B-FAD7-43F8-AF8A-D39611D37399}"/>
              </a:ext>
            </a:extLst>
          </p:cNvPr>
          <p:cNvSpPr/>
          <p:nvPr/>
        </p:nvSpPr>
        <p:spPr>
          <a:xfrm>
            <a:off x="1499616" y="589431"/>
            <a:ext cx="6766560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 В рекомендации, как во всех деловых документах, не допускаются абстракции и общие понятия. Также не применяются слова с несколькими значениями, особенно если по смыслу подходят все значения.</a:t>
            </a:r>
          </a:p>
          <a:p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В художественных текстах повелительное наклонение отмечается восклицательными предложениями. В инструкциях ситуация другая. Там в большинстве повествовательные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предложения, а восклицательные знаки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используются для подчеркивания особо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важных моментов. Так, восклицательными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быть предложения, предостерегающие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каких-либо действий, обозначающие</a:t>
            </a:r>
            <a:b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угрозу опасности.</a:t>
            </a:r>
            <a:endParaRPr lang="ru-RU" sz="2500" b="0" i="0" dirty="0">
              <a:ln>
                <a:solidFill>
                  <a:srgbClr val="000099"/>
                </a:solidFill>
              </a:ln>
              <a:solidFill>
                <a:srgbClr val="002B8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https://sun9-17.userapi.com/c841239/u473226450/video/l_ef1c3913.jpg">
            <a:extLst>
              <a:ext uri="{FF2B5EF4-FFF2-40B4-BE49-F238E27FC236}">
                <a16:creationId xmlns:a16="http://schemas.microsoft.com/office/drawing/2014/main" id="{4F239165-6A8E-43D3-8277-4B88757EA3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" r="6399"/>
          <a:stretch/>
        </p:blipFill>
        <p:spPr bwMode="auto">
          <a:xfrm>
            <a:off x="8549640" y="694944"/>
            <a:ext cx="2642616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.ytimg.com/vi/u2E2QnvRT4s/hqdefault.jpg">
            <a:extLst>
              <a:ext uri="{FF2B5EF4-FFF2-40B4-BE49-F238E27FC236}">
                <a16:creationId xmlns:a16="http://schemas.microsoft.com/office/drawing/2014/main" id="{A3C98BF3-3D24-4F1B-99CC-218DFC1F6A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1" t="10622" r="18101" b="6044"/>
          <a:stretch/>
        </p:blipFill>
        <p:spPr bwMode="auto">
          <a:xfrm>
            <a:off x="8435340" y="3246120"/>
            <a:ext cx="2756916" cy="28575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2400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7A4362C-D2F7-4382-A762-961CAC9611C9}"/>
              </a:ext>
            </a:extLst>
          </p:cNvPr>
          <p:cNvSpPr/>
          <p:nvPr/>
        </p:nvSpPr>
        <p:spPr>
          <a:xfrm>
            <a:off x="1456944" y="652332"/>
            <a:ext cx="84185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   Языковые формы официально-делового стиля также стандартизированы и регламентированы. Они не отличаются</a:t>
            </a:r>
            <a:b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разнообразием и используются в рамках существующих правил. Инструкция, точнее, ее текст, относится к письменной речи, а следовательно, в полной мере обладает свойствами этого жанра. Обязательным условием для него являются логика изложения, четкость формулировок, простота языка.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D168214-5B56-44BA-A564-9B17975208C4}"/>
              </a:ext>
            </a:extLst>
          </p:cNvPr>
          <p:cNvSpPr/>
          <p:nvPr/>
        </p:nvSpPr>
        <p:spPr>
          <a:xfrm>
            <a:off x="3913632" y="3343346"/>
            <a:ext cx="78729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Язык документов достаточно сухой, но это необходимое условие их существования, так как юридическая сторона дела не допускает разночтений.</a:t>
            </a:r>
          </a:p>
          <a:p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Когда инструкция подписана инженером или директором, то она приобретает юридическую силу. Таким</a:t>
            </a:r>
            <a:b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инструкция становится официальным</a:t>
            </a:r>
            <a:b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документом наряду с приказом, распоряжением,</a:t>
            </a:r>
            <a:b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служебными письмами.</a:t>
            </a:r>
            <a:endParaRPr lang="ru-RU" sz="2400" b="0" i="0" dirty="0">
              <a:ln>
                <a:solidFill>
                  <a:srgbClr val="000099"/>
                </a:solidFill>
              </a:ln>
              <a:solidFill>
                <a:srgbClr val="002B8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fiverr-res.cloudinary.com/images/t_main1,q_auto,f_auto,q_auto,f_auto/gigs/120345766/original/d4503fc79cc54f7a1afee282a9bf98af87e01ca0/proofread-and-format-your-scientific-text.png">
            <a:extLst>
              <a:ext uri="{FF2B5EF4-FFF2-40B4-BE49-F238E27FC236}">
                <a16:creationId xmlns:a16="http://schemas.microsoft.com/office/drawing/2014/main" id="{0E812E68-4F03-44D6-AC3D-CA5157339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736" y="222504"/>
            <a:ext cx="2493264" cy="249326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kreditnyibroker.ru/media/rassrochka-zajm-kredit/zajm-5000-rublej-onlajn_2.jpg">
            <a:extLst>
              <a:ext uri="{FF2B5EF4-FFF2-40B4-BE49-F238E27FC236}">
                <a16:creationId xmlns:a16="http://schemas.microsoft.com/office/drawing/2014/main" id="{F412FA76-A9D5-49F9-8A80-CF672A5AD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075" y="3759816"/>
            <a:ext cx="2857500" cy="2276475"/>
          </a:xfrm>
          <a:prstGeom prst="ellipse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623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A2A95A7-3DA4-4F75-9DC2-A55A7E5FD6C8}"/>
              </a:ext>
            </a:extLst>
          </p:cNvPr>
          <p:cNvSpPr/>
          <p:nvPr/>
        </p:nvSpPr>
        <p:spPr>
          <a:xfrm>
            <a:off x="1365504" y="1749612"/>
            <a:ext cx="72664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 технике безопасности;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должностная инструкция;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 охране труда;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 медицинскому применению лекарственного препарата;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 правилам использования бытовых приборов.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83366B3-446E-4885-A14D-0DC6BB4436C5}"/>
              </a:ext>
            </a:extLst>
          </p:cNvPr>
          <p:cNvSpPr/>
          <p:nvPr/>
        </p:nvSpPr>
        <p:spPr>
          <a:xfrm>
            <a:off x="3577875" y="656582"/>
            <a:ext cx="5272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n>
                  <a:solidFill>
                    <a:srgbClr val="000099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ИНСТРУКЦИЙ:</a:t>
            </a:r>
          </a:p>
        </p:txBody>
      </p:sp>
      <p:pic>
        <p:nvPicPr>
          <p:cNvPr id="4" name="Picture 12" descr="https://interesnoewmire.ru/wp-content/uploads/215-chelovechkov-dlja-prezentacii-53d96cd.png">
            <a:extLst>
              <a:ext uri="{FF2B5EF4-FFF2-40B4-BE49-F238E27FC236}">
                <a16:creationId xmlns:a16="http://schemas.microsoft.com/office/drawing/2014/main" id="{87C74AD6-2064-45E1-A68F-376AE48F1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395" y="2523744"/>
            <a:ext cx="3425952" cy="342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6853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D4A3BEB-CC0C-4779-A435-8F4FB3EA62F5}"/>
              </a:ext>
            </a:extLst>
          </p:cNvPr>
          <p:cNvSpPr/>
          <p:nvPr/>
        </p:nvSpPr>
        <p:spPr>
          <a:xfrm>
            <a:off x="1261872" y="952786"/>
            <a:ext cx="78028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УМЕЙТЕ КУПАТЬСЯ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жаркий летний день часто возникает желание искупаться, поплавать в чистой прохладной воде.</a:t>
            </a:r>
            <a:b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– одна из тех стихий, которые давно известны человеку. Несмотря на это, люди продолжают тонуть в реках.</a:t>
            </a:r>
          </a:p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Купайтесь, но помните некоторые правила поведения на воде.</a:t>
            </a:r>
          </a:p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купание нужно начинать в безветренную солнечную погоду, когда вода достаточно</a:t>
            </a:r>
            <a:b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прогрелась. Купаться можно утром и вечером и только в безопасных, специально отведенных для этого местах. </a:t>
            </a:r>
          </a:p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купаться одному, так как в случае беды</a:t>
            </a:r>
            <a:b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никто не сможет вам помочь. Чтобы не случилось</a:t>
            </a:r>
          </a:p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несчастья, знайте и соблюдайте эти простые правила. </a:t>
            </a:r>
          </a:p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осторожны на воде!</a:t>
            </a:r>
            <a:endParaRPr lang="ru-RU" sz="2200" b="0" i="0" dirty="0">
              <a:ln>
                <a:solidFill>
                  <a:srgbClr val="002060"/>
                </a:solidFill>
              </a:ln>
              <a:solidFill>
                <a:srgbClr val="002B8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8D70B1-9469-4FC0-A5EE-2D9AAC1D67FD}"/>
              </a:ext>
            </a:extLst>
          </p:cNvPr>
          <p:cNvSpPr/>
          <p:nvPr/>
        </p:nvSpPr>
        <p:spPr>
          <a:xfrm>
            <a:off x="1965960" y="461593"/>
            <a:ext cx="98023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n>
                  <a:solidFill>
                    <a:srgbClr val="CC0000"/>
                  </a:solidFill>
                </a:ln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ИНСТРУКЦИЮ НА ОСНОВЕ ПРЕДЛОЖЕННОГО ТЕКСТА </a:t>
            </a:r>
            <a:endParaRPr lang="ru-RU" sz="2000" dirty="0">
              <a:ln>
                <a:solidFill>
                  <a:srgbClr val="CC0000"/>
                </a:solidFill>
              </a:ln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izgotovlu.ru/wp-content/uploads/2022/04/0001_s-128-1-kupanie-zapreshheno_6383.jpg">
            <a:extLst>
              <a:ext uri="{FF2B5EF4-FFF2-40B4-BE49-F238E27FC236}">
                <a16:creationId xmlns:a16="http://schemas.microsoft.com/office/drawing/2014/main" id="{A2147DCF-385C-4027-9542-D9C528C03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064" y="1062901"/>
            <a:ext cx="1993392" cy="249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kcson-kotelnich.ru/sites/default/files/styles/large/public/1660725307_9-klubmama-ru-p-podelka-bezopasnost-na-vode-letom-dlya-det-9.jpg?itok=iCM1aw8F">
            <a:extLst>
              <a:ext uri="{FF2B5EF4-FFF2-40B4-BE49-F238E27FC236}">
                <a16:creationId xmlns:a16="http://schemas.microsoft.com/office/drawing/2014/main" id="{C23146DE-FB3B-402F-BD6A-5BA78EBBE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096" y="3554641"/>
            <a:ext cx="3980688" cy="2985516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9568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ABD50DE-7911-45E3-A2BD-B61731132C34}"/>
              </a:ext>
            </a:extLst>
          </p:cNvPr>
          <p:cNvSpPr/>
          <p:nvPr/>
        </p:nvSpPr>
        <p:spPr>
          <a:xfrm>
            <a:off x="966216" y="921960"/>
            <a:ext cx="109484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НА ЛЬДУ</a:t>
            </a:r>
            <a:endParaRPr lang="ru-RU" sz="24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все с удовольствием встречаем зиму. Нам не терпится надеть коньки и покататься на льду в легкий морозец. Приятно на саночках скатиться с ледяной горы. Много радости несет зимняя пора. Но эти удовольствия не должны приносить вред вашему здоровью.</a:t>
            </a:r>
            <a:b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избежать несчастных случаев, надо соблюдать осторожность на льду. Он лишь на первый взгляд кажется крепким. Но в первые дни зимы лед еще непрочный и не всегда выдержит вес человека. Поэтому кататься на неокрепшем льду опасно. Прозрачный лед с промоинами или пузырьками воздуха – ненадежная опора. И не стоит ловить рыбу у края полыньи. </a:t>
            </a:r>
          </a:p>
          <a:p>
            <a:pPr algn="ctr"/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осторожны на льду!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71E664B-286E-491D-B345-01F180487522}"/>
              </a:ext>
            </a:extLst>
          </p:cNvPr>
          <p:cNvSpPr/>
          <p:nvPr/>
        </p:nvSpPr>
        <p:spPr>
          <a:xfrm>
            <a:off x="5708904" y="46798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ln>
                  <a:solidFill>
                    <a:srgbClr val="CC0000"/>
                  </a:solidFill>
                </a:ln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ИНСТРУКЦИЮ НА ОСНОВЕ ПРЕДЛОЖЕННОГО ТЕКСТА </a:t>
            </a:r>
            <a:endParaRPr lang="ru-RU" dirty="0">
              <a:ln>
                <a:solidFill>
                  <a:srgbClr val="CC0000"/>
                </a:solidFill>
              </a:ln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D1B83E1-83C8-4458-BAB8-F834B05E6557}"/>
              </a:ext>
            </a:extLst>
          </p:cNvPr>
          <p:cNvSpPr/>
          <p:nvPr/>
        </p:nvSpPr>
        <p:spPr>
          <a:xfrm>
            <a:off x="1250980" y="398740"/>
            <a:ext cx="43011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2800" dirty="0">
              <a:ln>
                <a:solidFill>
                  <a:srgbClr val="002060"/>
                </a:solidFill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mbdoudsr9.ru/images/news/pbnvovzp2022.jpg">
            <a:extLst>
              <a:ext uri="{FF2B5EF4-FFF2-40B4-BE49-F238E27FC236}">
                <a16:creationId xmlns:a16="http://schemas.microsoft.com/office/drawing/2014/main" id="{F8ADABA1-47CE-4039-8C10-C7EEDC995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732" y="5090968"/>
            <a:ext cx="6162536" cy="136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318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7E99DEE-09F7-4794-AD80-E1F37D0A3C90}"/>
              </a:ext>
            </a:extLst>
          </p:cNvPr>
          <p:cNvSpPr/>
          <p:nvPr/>
        </p:nvSpPr>
        <p:spPr>
          <a:xfrm>
            <a:off x="1212783" y="861095"/>
            <a:ext cx="1058779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0" i="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 сжатость, компактность изложения; </a:t>
            </a:r>
          </a:p>
          <a:p>
            <a:r>
              <a:rPr lang="ru-RU" sz="2200" b="0" i="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 стандартное расположение материала, употребление присущих этому стилю клише; </a:t>
            </a:r>
          </a:p>
          <a:p>
            <a:r>
              <a:rPr lang="ru-RU" sz="2200" b="0" i="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широкое использование терминологии, наличие официальной, канцелярской лексики и фразеологии, включение в текст сложносокращенных слов, в частности аббревиатур; </a:t>
            </a:r>
          </a:p>
          <a:p>
            <a:r>
              <a:rPr lang="ru-RU" sz="2200" b="0" i="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4) частое употребление отглагольных существительных, отыменных предлогов (на основании, в отношении, в соответствии с, в деле, в силу, в целях, за счёт, по линии и др.), сложных союзов (вследствие того что, ввиду того что, в связи с тем что, в силу того что и др.), а также устойчивых словосочетаний, служащих для связи частей сложного предложения (на случай, если...; на том основании, что...; по той причине, что...; с тем условием, что...; таким образом, что...; то обстоятельство, что...; тот факт, что... и т.п.); </a:t>
            </a:r>
          </a:p>
          <a:p>
            <a:r>
              <a:rPr lang="ru-RU" sz="2200" b="0" i="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5) повествовательный характер изложения, использование номинативных предложений с перечислением; </a:t>
            </a:r>
          </a:p>
          <a:p>
            <a:r>
              <a:rPr lang="ru-RU" sz="2200" b="0" i="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6) почти полное отсутствие эмоционально-экспрессивных речевых средств; </a:t>
            </a:r>
          </a:p>
          <a:p>
            <a:r>
              <a:rPr lang="ru-RU" sz="2200" b="0" i="0" dirty="0">
                <a:ln>
                  <a:solidFill>
                    <a:srgbClr val="002060"/>
                  </a:solidFill>
                </a:ln>
                <a:solidFill>
                  <a:srgbClr val="002B8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7) слабая индивидуализация стиля.</a:t>
            </a:r>
            <a:endParaRPr lang="ru-RU" sz="2200" dirty="0">
              <a:ln>
                <a:solidFill>
                  <a:srgbClr val="002060"/>
                </a:solidFill>
              </a:ln>
              <a:solidFill>
                <a:srgbClr val="002B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BA8CD8B-C55E-4F48-BFA0-7DD705854AC4}"/>
              </a:ext>
            </a:extLst>
          </p:cNvPr>
          <p:cNvSpPr/>
          <p:nvPr/>
        </p:nvSpPr>
        <p:spPr>
          <a:xfrm>
            <a:off x="4452301" y="461832"/>
            <a:ext cx="354943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ЧЕРТЫ</a:t>
            </a:r>
            <a:endParaRPr lang="ru-RU" b="1" dirty="0">
              <a:ln>
                <a:solidFill>
                  <a:srgbClr val="000099"/>
                </a:solidFill>
              </a:ln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762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A54E124-8D86-4394-B745-E5B67EE957CC}"/>
              </a:ext>
            </a:extLst>
          </p:cNvPr>
          <p:cNvSpPr/>
          <p:nvPr/>
        </p:nvSpPr>
        <p:spPr>
          <a:xfrm>
            <a:off x="1506810" y="1463590"/>
            <a:ext cx="101681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термины</a:t>
            </a: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Клише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выражение, механически воспроизводимое в типичных речевых контекстах; шаблонная фраза, выражение (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исполнение решения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Номенклатурные наименования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наименования, принятые в определённой области науки (история).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Канцелярская лексика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(канцеляризмы) – слова и выражения, употребление которых в литературном языке закреплено за одним стилем (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 подписавшийся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Аббревиатура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слова, образованные слиянием элементов, входящих в сложное слово.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Отглагольные существительные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существительные, образованные от глаголов (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перечислить – перечисления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Отыменные предлоги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образованные от имени существительного (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союзы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союзы, содержащие более чем один компонент в своей структуре.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Устойчивые сочетания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сочетания слов, которые существуют в сознании в готовом виде.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017CC0D-68D1-4D95-960F-81CC0E87547D}"/>
              </a:ext>
            </a:extLst>
          </p:cNvPr>
          <p:cNvSpPr/>
          <p:nvPr/>
        </p:nvSpPr>
        <p:spPr>
          <a:xfrm>
            <a:off x="5216972" y="1010958"/>
            <a:ext cx="13739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86CABCE-9B2F-4020-973A-4D4999022B57}"/>
              </a:ext>
            </a:extLst>
          </p:cNvPr>
          <p:cNvSpPr/>
          <p:nvPr/>
        </p:nvSpPr>
        <p:spPr>
          <a:xfrm>
            <a:off x="1611409" y="496771"/>
            <a:ext cx="94978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ОФИЦИАЛЬНО-ДЕЛОВОЙ СТИЛЬ В СОВРЕМЕННОМ ЯЗЫКЕ</a:t>
            </a:r>
            <a:endParaRPr lang="ru-RU" sz="2400" dirty="0">
              <a:ln>
                <a:solidFill>
                  <a:srgbClr val="000099"/>
                </a:solidFill>
              </a:ln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02890321.gif">
            <a:extLst>
              <a:ext uri="{FF2B5EF4-FFF2-40B4-BE49-F238E27FC236}">
                <a16:creationId xmlns:a16="http://schemas.microsoft.com/office/drawing/2014/main" id="{81551F3E-DC2E-45AD-9866-00869D7EBB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70863"/>
            <a:ext cx="1814514" cy="218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156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BE52646-B082-43C5-8A0F-B41995D99FAB}"/>
              </a:ext>
            </a:extLst>
          </p:cNvPr>
          <p:cNvSpPr/>
          <p:nvPr/>
        </p:nvSpPr>
        <p:spPr>
          <a:xfrm>
            <a:off x="1658112" y="741319"/>
            <a:ext cx="85465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официально-делового стиля – 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форма реализации  – 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типичный вид речи  –</a:t>
            </a:r>
          </a:p>
          <a:p>
            <a:endParaRPr lang="ru-RU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жанры:</a:t>
            </a:r>
            <a:endParaRPr lang="ru-RU" sz="28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new-is.ucoz.ru/2022-2023/trud_prava.jpg">
            <a:extLst>
              <a:ext uri="{FF2B5EF4-FFF2-40B4-BE49-F238E27FC236}">
                <a16:creationId xmlns:a16="http://schemas.microsoft.com/office/drawing/2014/main" id="{4BF65F1F-9883-4730-9321-4905878767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62" r="18250"/>
          <a:stretch/>
        </p:blipFill>
        <p:spPr bwMode="auto">
          <a:xfrm>
            <a:off x="9390888" y="3694863"/>
            <a:ext cx="2468880" cy="2606717"/>
          </a:xfrm>
          <a:prstGeom prst="ellipse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EF760ED-38CD-4926-B1B5-F5951156D7A7}"/>
              </a:ext>
            </a:extLst>
          </p:cNvPr>
          <p:cNvSpPr/>
          <p:nvPr/>
        </p:nvSpPr>
        <p:spPr>
          <a:xfrm>
            <a:off x="2423160" y="1251163"/>
            <a:ext cx="9354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информативная (предписывающая, констатирующая);</a:t>
            </a:r>
            <a:endParaRPr lang="ru-RU" b="1" dirty="0">
              <a:ln>
                <a:solidFill>
                  <a:srgbClr val="000099"/>
                </a:solidFill>
              </a:ln>
              <a:solidFill>
                <a:srgbClr val="00009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DF96F3D-6CA5-4989-858C-3930A6DBCC4C}"/>
              </a:ext>
            </a:extLst>
          </p:cNvPr>
          <p:cNvSpPr/>
          <p:nvPr/>
        </p:nvSpPr>
        <p:spPr>
          <a:xfrm>
            <a:off x="6614716" y="2041435"/>
            <a:ext cx="24180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письменная;</a:t>
            </a:r>
            <a:endParaRPr lang="ru-RU" b="1" dirty="0">
              <a:ln>
                <a:solidFill>
                  <a:srgbClr val="000099"/>
                </a:solidFill>
              </a:ln>
              <a:solidFill>
                <a:srgbClr val="000099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F0400E1-3165-4C58-8428-BFF158A3813D}"/>
              </a:ext>
            </a:extLst>
          </p:cNvPr>
          <p:cNvSpPr/>
          <p:nvPr/>
        </p:nvSpPr>
        <p:spPr>
          <a:xfrm>
            <a:off x="5348967" y="2881865"/>
            <a:ext cx="17691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монолог;</a:t>
            </a:r>
            <a:endParaRPr lang="ru-RU" b="1" dirty="0">
              <a:ln>
                <a:solidFill>
                  <a:srgbClr val="000099"/>
                </a:solidFill>
              </a:ln>
              <a:solidFill>
                <a:srgbClr val="000099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EE952B-7359-4595-B709-A041A1B245A4}"/>
              </a:ext>
            </a:extLst>
          </p:cNvPr>
          <p:cNvSpPr/>
          <p:nvPr/>
        </p:nvSpPr>
        <p:spPr>
          <a:xfrm>
            <a:off x="3068713" y="3728566"/>
            <a:ext cx="653006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устав, закон, приказ, распоряжение, инструкция, заявление, докладная записка, объяснительная записка, автобиография, анкета…</a:t>
            </a:r>
            <a:endParaRPr lang="ru-RU" b="1" dirty="0">
              <a:ln>
                <a:solidFill>
                  <a:srgbClr val="000099"/>
                </a:solidFill>
              </a:ln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0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: скругленные противолежащие углы 14">
            <a:extLst>
              <a:ext uri="{FF2B5EF4-FFF2-40B4-BE49-F238E27FC236}">
                <a16:creationId xmlns:a16="http://schemas.microsoft.com/office/drawing/2014/main" id="{29994008-0D0F-46A4-A48C-18B2211D3B70}"/>
              </a:ext>
            </a:extLst>
          </p:cNvPr>
          <p:cNvSpPr/>
          <p:nvPr/>
        </p:nvSpPr>
        <p:spPr>
          <a:xfrm>
            <a:off x="7009163" y="1027020"/>
            <a:ext cx="3672274" cy="605224"/>
          </a:xfrm>
          <a:prstGeom prst="round2Diag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противолежащие углы 13">
            <a:extLst>
              <a:ext uri="{FF2B5EF4-FFF2-40B4-BE49-F238E27FC236}">
                <a16:creationId xmlns:a16="http://schemas.microsoft.com/office/drawing/2014/main" id="{CAC31725-ED83-4F54-83D4-C4B862509B32}"/>
              </a:ext>
            </a:extLst>
          </p:cNvPr>
          <p:cNvSpPr/>
          <p:nvPr/>
        </p:nvSpPr>
        <p:spPr>
          <a:xfrm>
            <a:off x="1605655" y="1017041"/>
            <a:ext cx="3672274" cy="605224"/>
          </a:xfrm>
          <a:prstGeom prst="round2Diag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DEBB89-1C77-43AD-8560-29015682FE3E}"/>
              </a:ext>
            </a:extLst>
          </p:cNvPr>
          <p:cNvSpPr/>
          <p:nvPr/>
        </p:nvSpPr>
        <p:spPr>
          <a:xfrm>
            <a:off x="3573226" y="478810"/>
            <a:ext cx="50455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0" dirty="0">
                <a:ln>
                  <a:solidFill>
                    <a:srgbClr val="CC0000"/>
                  </a:solidFill>
                </a:ln>
                <a:solidFill>
                  <a:srgbClr val="CC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 ДЕЛОВОГО СТИЛЯ</a:t>
            </a:r>
            <a:endParaRPr lang="ru-RU" sz="2000" b="1" dirty="0">
              <a:ln>
                <a:solidFill>
                  <a:srgbClr val="CC0000"/>
                </a:solidFill>
              </a:ln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D348B5C-5E53-41FF-AD86-EF4BCE393678}"/>
              </a:ext>
            </a:extLst>
          </p:cNvPr>
          <p:cNvSpPr/>
          <p:nvPr/>
        </p:nvSpPr>
        <p:spPr>
          <a:xfrm>
            <a:off x="1510563" y="980465"/>
            <a:ext cx="38624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официально-документальный </a:t>
            </a:r>
          </a:p>
          <a:p>
            <a:pPr algn="ctr"/>
            <a:r>
              <a:rPr lang="ru-RU" sz="2000" b="1" i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стиль</a:t>
            </a:r>
            <a:endParaRPr lang="ru-RU" sz="20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40ABC34-263B-4F74-9C7C-4ACDCE70C5CB}"/>
              </a:ext>
            </a:extLst>
          </p:cNvPr>
          <p:cNvSpPr/>
          <p:nvPr/>
        </p:nvSpPr>
        <p:spPr>
          <a:xfrm>
            <a:off x="7271894" y="1078303"/>
            <a:ext cx="31009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обиходно-деловой стиль.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FD3D7B5B-AB6D-44A6-8F96-B036FB0FAFA3}"/>
              </a:ext>
            </a:extLst>
          </p:cNvPr>
          <p:cNvGrpSpPr/>
          <p:nvPr/>
        </p:nvGrpSpPr>
        <p:grpSpPr>
          <a:xfrm>
            <a:off x="956244" y="1506722"/>
            <a:ext cx="2394838" cy="2032440"/>
            <a:chOff x="956244" y="1506722"/>
            <a:chExt cx="2394838" cy="2032440"/>
          </a:xfrm>
        </p:grpSpPr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B7D92C74-5799-41C1-92FD-74CFA73C9863}"/>
                </a:ext>
              </a:extLst>
            </p:cNvPr>
            <p:cNvGrpSpPr/>
            <p:nvPr/>
          </p:nvGrpSpPr>
          <p:grpSpPr>
            <a:xfrm>
              <a:off x="956244" y="1922346"/>
              <a:ext cx="2394838" cy="1616816"/>
              <a:chOff x="956244" y="1922346"/>
              <a:chExt cx="2394838" cy="1616816"/>
            </a:xfrm>
          </p:grpSpPr>
          <p:sp>
            <p:nvSpPr>
              <p:cNvPr id="8" name="Блок-схема: внутренняя память 7">
                <a:extLst>
                  <a:ext uri="{FF2B5EF4-FFF2-40B4-BE49-F238E27FC236}">
                    <a16:creationId xmlns:a16="http://schemas.microsoft.com/office/drawing/2014/main" id="{2B7A7836-F0E0-45B4-841D-6170D3DC9AA4}"/>
                  </a:ext>
                </a:extLst>
              </p:cNvPr>
              <p:cNvSpPr/>
              <p:nvPr/>
            </p:nvSpPr>
            <p:spPr>
              <a:xfrm>
                <a:off x="956244" y="1922346"/>
                <a:ext cx="2344739" cy="1616816"/>
              </a:xfrm>
              <a:prstGeom prst="flowChartInternalStorage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Прямоугольник 4">
                <a:extLst>
                  <a:ext uri="{FF2B5EF4-FFF2-40B4-BE49-F238E27FC236}">
                    <a16:creationId xmlns:a16="http://schemas.microsoft.com/office/drawing/2014/main" id="{90753797-0DE8-4F11-9A1D-9FBB0C9FCD4A}"/>
                  </a:ext>
                </a:extLst>
              </p:cNvPr>
              <p:cNvSpPr/>
              <p:nvPr/>
            </p:nvSpPr>
            <p:spPr>
              <a:xfrm>
                <a:off x="1129091" y="2052943"/>
                <a:ext cx="2221991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1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Законодательство</a:t>
                </a:r>
                <a:r>
                  <a:rPr lang="ru-RU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(деятельностью государственных органов)</a:t>
                </a:r>
              </a:p>
            </p:txBody>
          </p:sp>
        </p:grpSp>
        <p:sp>
          <p:nvSpPr>
            <p:cNvPr id="21" name="Стрелка: вниз 20">
              <a:extLst>
                <a:ext uri="{FF2B5EF4-FFF2-40B4-BE49-F238E27FC236}">
                  <a16:creationId xmlns:a16="http://schemas.microsoft.com/office/drawing/2014/main" id="{2CD2719A-3C48-4F5F-9256-6E74A58ABC08}"/>
                </a:ext>
              </a:extLst>
            </p:cNvPr>
            <p:cNvSpPr/>
            <p:nvPr/>
          </p:nvSpPr>
          <p:spPr>
            <a:xfrm>
              <a:off x="1971414" y="1506722"/>
              <a:ext cx="484632" cy="432660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71F1B604-2517-4CEB-8520-BECEA4EFD78C}"/>
              </a:ext>
            </a:extLst>
          </p:cNvPr>
          <p:cNvGrpSpPr/>
          <p:nvPr/>
        </p:nvGrpSpPr>
        <p:grpSpPr>
          <a:xfrm>
            <a:off x="3549158" y="1522933"/>
            <a:ext cx="2239320" cy="2016229"/>
            <a:chOff x="3549158" y="1522933"/>
            <a:chExt cx="2239320" cy="2016229"/>
          </a:xfrm>
        </p:grpSpPr>
        <p:sp>
          <p:nvSpPr>
            <p:cNvPr id="16" name="Блок-схема: внутренняя память 15">
              <a:extLst>
                <a:ext uri="{FF2B5EF4-FFF2-40B4-BE49-F238E27FC236}">
                  <a16:creationId xmlns:a16="http://schemas.microsoft.com/office/drawing/2014/main" id="{D850B28D-6FBF-419A-B901-36F48A070D64}"/>
                </a:ext>
              </a:extLst>
            </p:cNvPr>
            <p:cNvSpPr/>
            <p:nvPr/>
          </p:nvSpPr>
          <p:spPr>
            <a:xfrm>
              <a:off x="3549158" y="1909726"/>
              <a:ext cx="2208507" cy="1629436"/>
            </a:xfrm>
            <a:prstGeom prst="flowChartInternalStorage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EB3B994E-A387-440E-A6DA-03AAEBB519B9}"/>
                </a:ext>
              </a:extLst>
            </p:cNvPr>
            <p:cNvSpPr/>
            <p:nvPr/>
          </p:nvSpPr>
          <p:spPr>
            <a:xfrm>
              <a:off x="3671096" y="2016289"/>
              <a:ext cx="211738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i="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Дипломатия </a:t>
              </a:r>
              <a:r>
                <a:rPr lang="ru-RU" b="0" i="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(документы, связанные с международными отношениями.</a:t>
              </a:r>
              <a:endPara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Стрелка: вниз 21">
              <a:extLst>
                <a:ext uri="{FF2B5EF4-FFF2-40B4-BE49-F238E27FC236}">
                  <a16:creationId xmlns:a16="http://schemas.microsoft.com/office/drawing/2014/main" id="{5E5C41D5-0C7D-4AA3-B4A4-1DBC3B8249B1}"/>
                </a:ext>
              </a:extLst>
            </p:cNvPr>
            <p:cNvSpPr/>
            <p:nvPr/>
          </p:nvSpPr>
          <p:spPr>
            <a:xfrm>
              <a:off x="4316153" y="1522933"/>
              <a:ext cx="484632" cy="432660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827FE43B-8EF7-4702-8F77-0E6CBA658A05}"/>
              </a:ext>
            </a:extLst>
          </p:cNvPr>
          <p:cNvGrpSpPr/>
          <p:nvPr/>
        </p:nvGrpSpPr>
        <p:grpSpPr>
          <a:xfrm>
            <a:off x="828001" y="3413649"/>
            <a:ext cx="2686342" cy="3164362"/>
            <a:chOff x="828001" y="3413649"/>
            <a:chExt cx="2686342" cy="3164362"/>
          </a:xfrm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50A37E27-4025-48F8-9F77-E4852961A004}"/>
                </a:ext>
              </a:extLst>
            </p:cNvPr>
            <p:cNvSpPr/>
            <p:nvPr/>
          </p:nvSpPr>
          <p:spPr>
            <a:xfrm>
              <a:off x="828001" y="3773157"/>
              <a:ext cx="2601224" cy="280485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B4488925-CFC3-45C6-8451-D0C19F5C24B6}"/>
                </a:ext>
              </a:extLst>
            </p:cNvPr>
            <p:cNvSpPr/>
            <p:nvPr/>
          </p:nvSpPr>
          <p:spPr>
            <a:xfrm>
              <a:off x="913118" y="3846309"/>
              <a:ext cx="2601225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Char char="•"/>
              </a:pPr>
              <a:r>
                <a:rPr lang="ru-RU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Конституция Российской Федерации;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ru-RU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Уголовный, гражданский и трудовой кодексы;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ru-RU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законы;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ru-RU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указы;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ru-RU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акты государственного значения.</a:t>
              </a:r>
              <a:endParaRPr lang="ru-RU" b="0" i="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Стрелка: вниз 22">
              <a:extLst>
                <a:ext uri="{FF2B5EF4-FFF2-40B4-BE49-F238E27FC236}">
                  <a16:creationId xmlns:a16="http://schemas.microsoft.com/office/drawing/2014/main" id="{61E3B62D-6E98-419F-8365-5F8618D1D84C}"/>
                </a:ext>
              </a:extLst>
            </p:cNvPr>
            <p:cNvSpPr/>
            <p:nvPr/>
          </p:nvSpPr>
          <p:spPr>
            <a:xfrm>
              <a:off x="1767023" y="3413649"/>
              <a:ext cx="484632" cy="432660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AFF9985C-4C8A-4E11-B27D-43FCC34BD4F2}"/>
              </a:ext>
            </a:extLst>
          </p:cNvPr>
          <p:cNvGrpSpPr/>
          <p:nvPr/>
        </p:nvGrpSpPr>
        <p:grpSpPr>
          <a:xfrm>
            <a:off x="3658300" y="3462024"/>
            <a:ext cx="2828992" cy="3115987"/>
            <a:chOff x="3658300" y="3462024"/>
            <a:chExt cx="2828992" cy="3115987"/>
          </a:xfrm>
        </p:grpSpPr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0333690E-F3FF-40AC-A45C-D6CB39E736EB}"/>
                </a:ext>
              </a:extLst>
            </p:cNvPr>
            <p:cNvSpPr/>
            <p:nvPr/>
          </p:nvSpPr>
          <p:spPr>
            <a:xfrm>
              <a:off x="3694164" y="3773157"/>
              <a:ext cx="2793128" cy="280485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D90C6E5F-DC23-4535-8BDE-2F043B090CB5}"/>
                </a:ext>
              </a:extLst>
            </p:cNvPr>
            <p:cNvSpPr/>
            <p:nvPr/>
          </p:nvSpPr>
          <p:spPr>
            <a:xfrm>
              <a:off x="3658300" y="4004355"/>
              <a:ext cx="2828992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Char char="•"/>
              </a:pPr>
              <a:r>
                <a:rPr lang="ru-RU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дипломатическая нота;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ru-RU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коммюнике;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ru-RU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меморандум;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ru-RU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декларация о намерениях;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ru-RU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международный договор;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ru-RU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верительная грамота;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ru-RU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конвенция.</a:t>
              </a:r>
              <a:endParaRPr lang="ru-RU" b="0" i="0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Стрелка: вниз 23">
              <a:extLst>
                <a:ext uri="{FF2B5EF4-FFF2-40B4-BE49-F238E27FC236}">
                  <a16:creationId xmlns:a16="http://schemas.microsoft.com/office/drawing/2014/main" id="{73A45C94-64BE-4775-AC2C-6233F488D619}"/>
                </a:ext>
              </a:extLst>
            </p:cNvPr>
            <p:cNvSpPr/>
            <p:nvPr/>
          </p:nvSpPr>
          <p:spPr>
            <a:xfrm>
              <a:off x="4494131" y="3462024"/>
              <a:ext cx="484632" cy="432660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0E3A8833-14F6-45FA-A15B-ED0633B0619C}"/>
              </a:ext>
            </a:extLst>
          </p:cNvPr>
          <p:cNvGrpSpPr/>
          <p:nvPr/>
        </p:nvGrpSpPr>
        <p:grpSpPr>
          <a:xfrm>
            <a:off x="6510529" y="1508828"/>
            <a:ext cx="2710736" cy="1814800"/>
            <a:chOff x="6510529" y="1508828"/>
            <a:chExt cx="2710736" cy="1814800"/>
          </a:xfrm>
        </p:grpSpPr>
        <p:sp>
          <p:nvSpPr>
            <p:cNvPr id="9" name="Блок-схема: несколько документов 8">
              <a:extLst>
                <a:ext uri="{FF2B5EF4-FFF2-40B4-BE49-F238E27FC236}">
                  <a16:creationId xmlns:a16="http://schemas.microsoft.com/office/drawing/2014/main" id="{FE5542D9-CD43-41D6-AB57-7175F3DBC3A6}"/>
                </a:ext>
              </a:extLst>
            </p:cNvPr>
            <p:cNvSpPr/>
            <p:nvPr/>
          </p:nvSpPr>
          <p:spPr>
            <a:xfrm>
              <a:off x="6510529" y="1928486"/>
              <a:ext cx="2710736" cy="1395142"/>
            </a:xfrm>
            <a:prstGeom prst="flowChartMultidocumen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B25DCCC8-14CC-4919-82DE-383385688E4C}"/>
                </a:ext>
              </a:extLst>
            </p:cNvPr>
            <p:cNvSpPr/>
            <p:nvPr/>
          </p:nvSpPr>
          <p:spPr>
            <a:xfrm>
              <a:off x="6567496" y="2191442"/>
              <a:ext cx="234477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служебная переписка между учреждениями и организациями</a:t>
              </a:r>
            </a:p>
          </p:txBody>
        </p:sp>
        <p:sp>
          <p:nvSpPr>
            <p:cNvPr id="25" name="Стрелка: вниз 24">
              <a:extLst>
                <a:ext uri="{FF2B5EF4-FFF2-40B4-BE49-F238E27FC236}">
                  <a16:creationId xmlns:a16="http://schemas.microsoft.com/office/drawing/2014/main" id="{02ED68E6-D0DB-4D7C-9283-7F522E0C2763}"/>
                </a:ext>
              </a:extLst>
            </p:cNvPr>
            <p:cNvSpPr/>
            <p:nvPr/>
          </p:nvSpPr>
          <p:spPr>
            <a:xfrm>
              <a:off x="7497568" y="1508828"/>
              <a:ext cx="484632" cy="432660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3AA1F0BA-890D-4311-9642-0532FD99C07E}"/>
              </a:ext>
            </a:extLst>
          </p:cNvPr>
          <p:cNvGrpSpPr/>
          <p:nvPr/>
        </p:nvGrpSpPr>
        <p:grpSpPr>
          <a:xfrm>
            <a:off x="9419807" y="1546355"/>
            <a:ext cx="2479137" cy="1741913"/>
            <a:chOff x="9419807" y="1546355"/>
            <a:chExt cx="2479137" cy="1741913"/>
          </a:xfrm>
        </p:grpSpPr>
        <p:sp>
          <p:nvSpPr>
            <p:cNvPr id="17" name="Блок-схема: несколько документов 16">
              <a:extLst>
                <a:ext uri="{FF2B5EF4-FFF2-40B4-BE49-F238E27FC236}">
                  <a16:creationId xmlns:a16="http://schemas.microsoft.com/office/drawing/2014/main" id="{78C15764-42D5-4035-8B5D-A8939F79D7AE}"/>
                </a:ext>
              </a:extLst>
            </p:cNvPr>
            <p:cNvSpPr/>
            <p:nvPr/>
          </p:nvSpPr>
          <p:spPr>
            <a:xfrm>
              <a:off x="9419807" y="1893126"/>
              <a:ext cx="2479137" cy="1395142"/>
            </a:xfrm>
            <a:prstGeom prst="flowChartMultidocumen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5C00CB5D-CD54-4945-B950-105C31770166}"/>
                </a:ext>
              </a:extLst>
            </p:cNvPr>
            <p:cNvSpPr/>
            <p:nvPr/>
          </p:nvSpPr>
          <p:spPr>
            <a:xfrm>
              <a:off x="9572375" y="2302891"/>
              <a:ext cx="21739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частные деловые бумаги</a:t>
              </a:r>
            </a:p>
          </p:txBody>
        </p:sp>
        <p:sp>
          <p:nvSpPr>
            <p:cNvPr id="26" name="Стрелка: вниз 25">
              <a:extLst>
                <a:ext uri="{FF2B5EF4-FFF2-40B4-BE49-F238E27FC236}">
                  <a16:creationId xmlns:a16="http://schemas.microsoft.com/office/drawing/2014/main" id="{F14723A8-9B3A-4054-876C-4016246BEDA5}"/>
                </a:ext>
              </a:extLst>
            </p:cNvPr>
            <p:cNvSpPr/>
            <p:nvPr/>
          </p:nvSpPr>
          <p:spPr>
            <a:xfrm>
              <a:off x="10130841" y="1546355"/>
              <a:ext cx="484632" cy="432660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9EB26904-8AC1-482A-B17B-BD8FB9ABD939}"/>
              </a:ext>
            </a:extLst>
          </p:cNvPr>
          <p:cNvGrpSpPr/>
          <p:nvPr/>
        </p:nvGrpSpPr>
        <p:grpSpPr>
          <a:xfrm>
            <a:off x="7354029" y="3140922"/>
            <a:ext cx="4647098" cy="3424469"/>
            <a:chOff x="7354029" y="3140922"/>
            <a:chExt cx="4647098" cy="3424469"/>
          </a:xfrm>
        </p:grpSpPr>
        <p:sp>
          <p:nvSpPr>
            <p:cNvPr id="18" name="Блок-схема: документ 17">
              <a:extLst>
                <a:ext uri="{FF2B5EF4-FFF2-40B4-BE49-F238E27FC236}">
                  <a16:creationId xmlns:a16="http://schemas.microsoft.com/office/drawing/2014/main" id="{9F899E8A-D4E1-4C85-9D4B-C9D6587F6666}"/>
                </a:ext>
              </a:extLst>
            </p:cNvPr>
            <p:cNvSpPr/>
            <p:nvPr/>
          </p:nvSpPr>
          <p:spPr>
            <a:xfrm>
              <a:off x="7417949" y="3474646"/>
              <a:ext cx="4583178" cy="3090745"/>
            </a:xfrm>
            <a:prstGeom prst="flowChartDocumen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B0B6BB08-6FEB-4B79-AA5A-71EB135C5759}"/>
                </a:ext>
              </a:extLst>
            </p:cNvPr>
            <p:cNvSpPr/>
            <p:nvPr/>
          </p:nvSpPr>
          <p:spPr>
            <a:xfrm>
              <a:off x="7354029" y="3493617"/>
              <a:ext cx="4552366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0" i="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деловые письма, коммерческая корреспонденция, частные деловые бумаги, </a:t>
              </a:r>
              <a:r>
                <a:rPr lang="ru-RU" sz="20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объявление; справка; заявление; характеристика; резюме; протокол; договор; завещание; объяснительная; устав организации; инструкция; расписка; распоряжение; доклад; доверенность.</a:t>
              </a:r>
            </a:p>
          </p:txBody>
        </p:sp>
        <p:sp>
          <p:nvSpPr>
            <p:cNvPr id="27" name="Стрелка: вниз 26">
              <a:extLst>
                <a:ext uri="{FF2B5EF4-FFF2-40B4-BE49-F238E27FC236}">
                  <a16:creationId xmlns:a16="http://schemas.microsoft.com/office/drawing/2014/main" id="{908253E1-D016-41C3-AEAF-53952C88568C}"/>
                </a:ext>
              </a:extLst>
            </p:cNvPr>
            <p:cNvSpPr/>
            <p:nvPr/>
          </p:nvSpPr>
          <p:spPr>
            <a:xfrm>
              <a:off x="8828155" y="3140922"/>
              <a:ext cx="484632" cy="432660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23321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75.img.avito.st/image/1/7hHB6raBQvi3T7D-kdXGQSVJRv5jS0L-BCpG_rdPsP53TU78d0tCvA">
            <a:extLst>
              <a:ext uri="{FF2B5EF4-FFF2-40B4-BE49-F238E27FC236}">
                <a16:creationId xmlns:a16="http://schemas.microsoft.com/office/drawing/2014/main" id="{CB40F6B0-AE1B-446F-B5B6-0F9491B22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28" y="3611880"/>
            <a:ext cx="3962400" cy="2971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C8AA2DC4-31AA-4AE5-BC43-35736F40AEE7}"/>
              </a:ext>
            </a:extLst>
          </p:cNvPr>
          <p:cNvGrpSpPr/>
          <p:nvPr/>
        </p:nvGrpSpPr>
        <p:grpSpPr>
          <a:xfrm>
            <a:off x="1490472" y="1298448"/>
            <a:ext cx="4965192" cy="1280272"/>
            <a:chOff x="1490472" y="1298448"/>
            <a:chExt cx="4965192" cy="1280272"/>
          </a:xfrm>
        </p:grpSpPr>
        <p:sp>
          <p:nvSpPr>
            <p:cNvPr id="6" name="Прямоугольник: скругленные противолежащие углы 5">
              <a:extLst>
                <a:ext uri="{FF2B5EF4-FFF2-40B4-BE49-F238E27FC236}">
                  <a16:creationId xmlns:a16="http://schemas.microsoft.com/office/drawing/2014/main" id="{45427FAC-3FB3-415B-94F7-190D040D9E3F}"/>
                </a:ext>
              </a:extLst>
            </p:cNvPr>
            <p:cNvSpPr/>
            <p:nvPr/>
          </p:nvSpPr>
          <p:spPr>
            <a:xfrm>
              <a:off x="1490472" y="1298448"/>
              <a:ext cx="4965192" cy="1280272"/>
            </a:xfrm>
            <a:prstGeom prst="round2Diag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E345DBA0-92CF-4FB3-85C1-5C67CE0525A8}"/>
                </a:ext>
              </a:extLst>
            </p:cNvPr>
            <p:cNvSpPr/>
            <p:nvPr/>
          </p:nvSpPr>
          <p:spPr>
            <a:xfrm>
              <a:off x="1792224" y="1378391"/>
              <a:ext cx="445922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Char char="•"/>
              </a:pPr>
              <a:r>
                <a:rPr lang="ru-RU" sz="24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Дипломатический </a:t>
              </a:r>
              <a:r>
                <a:rPr lang="ru-RU" sz="2400" b="1" i="1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подстиль</a:t>
              </a:r>
              <a:r>
                <a:rPr lang="ru-RU" sz="2400" b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</a:p>
            <a:p>
              <a:r>
                <a:rPr lang="ru-RU" sz="24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Главная сфера обслуживания – политическая.</a:t>
              </a:r>
            </a:p>
          </p:txBody>
        </p: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FA93852-76B0-4C1F-BFA1-AD693ED150F9}"/>
              </a:ext>
            </a:extLst>
          </p:cNvPr>
          <p:cNvSpPr/>
          <p:nvPr/>
        </p:nvSpPr>
        <p:spPr>
          <a:xfrm>
            <a:off x="4728285" y="481354"/>
            <a:ext cx="2735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200" b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ПОДСТИЛИ: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F814948B-ABE3-4205-BED4-EA9EEE4B4594}"/>
              </a:ext>
            </a:extLst>
          </p:cNvPr>
          <p:cNvGrpSpPr/>
          <p:nvPr/>
        </p:nvGrpSpPr>
        <p:grpSpPr>
          <a:xfrm>
            <a:off x="5036820" y="3094226"/>
            <a:ext cx="4965192" cy="1280272"/>
            <a:chOff x="5036820" y="3094226"/>
            <a:chExt cx="4965192" cy="1280272"/>
          </a:xfrm>
        </p:grpSpPr>
        <p:sp>
          <p:nvSpPr>
            <p:cNvPr id="8" name="Прямоугольник: скругленные противолежащие углы 7">
              <a:extLst>
                <a:ext uri="{FF2B5EF4-FFF2-40B4-BE49-F238E27FC236}">
                  <a16:creationId xmlns:a16="http://schemas.microsoft.com/office/drawing/2014/main" id="{35346722-6790-494E-AFE8-80D884722CCB}"/>
                </a:ext>
              </a:extLst>
            </p:cNvPr>
            <p:cNvSpPr/>
            <p:nvPr/>
          </p:nvSpPr>
          <p:spPr>
            <a:xfrm>
              <a:off x="5036820" y="3094226"/>
              <a:ext cx="4965192" cy="1280272"/>
            </a:xfrm>
            <a:prstGeom prst="round2Diag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A06D7D9E-E752-4460-ACB2-CEDE35C6B2CA}"/>
                </a:ext>
              </a:extLst>
            </p:cNvPr>
            <p:cNvSpPr/>
            <p:nvPr/>
          </p:nvSpPr>
          <p:spPr>
            <a:xfrm>
              <a:off x="5381244" y="3113357"/>
              <a:ext cx="445922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buFont typeface="Arial" panose="020B0604020202020204" pitchFamily="34" charset="0"/>
                <a:buChar char="•"/>
              </a:pPr>
              <a:r>
                <a:rPr lang="ru-RU" sz="24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Законодательный </a:t>
              </a:r>
              <a:r>
                <a:rPr lang="ru-RU" sz="2400" b="1" i="1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подстиль</a:t>
              </a:r>
              <a:r>
                <a:rPr lang="ru-RU" sz="2400" b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</a:p>
            <a:p>
              <a:pPr lvl="0"/>
              <a:r>
                <a:rPr lang="ru-RU" sz="24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Главная сфера обслуживания – юридическая, судебная.</a:t>
              </a: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3B7DEF67-0EC9-49FC-AB7D-88FA5B427531}"/>
              </a:ext>
            </a:extLst>
          </p:cNvPr>
          <p:cNvGrpSpPr/>
          <p:nvPr/>
        </p:nvGrpSpPr>
        <p:grpSpPr>
          <a:xfrm>
            <a:off x="6659880" y="4899204"/>
            <a:ext cx="5120640" cy="1280272"/>
            <a:chOff x="6659880" y="4899204"/>
            <a:chExt cx="5120640" cy="1280272"/>
          </a:xfrm>
        </p:grpSpPr>
        <p:sp>
          <p:nvSpPr>
            <p:cNvPr id="9" name="Прямоугольник: скругленные противолежащие углы 8">
              <a:extLst>
                <a:ext uri="{FF2B5EF4-FFF2-40B4-BE49-F238E27FC236}">
                  <a16:creationId xmlns:a16="http://schemas.microsoft.com/office/drawing/2014/main" id="{5A92A9B5-C88F-44B0-9999-B4237AA529A2}"/>
                </a:ext>
              </a:extLst>
            </p:cNvPr>
            <p:cNvSpPr/>
            <p:nvPr/>
          </p:nvSpPr>
          <p:spPr>
            <a:xfrm>
              <a:off x="6659880" y="4899204"/>
              <a:ext cx="4965192" cy="1280272"/>
            </a:xfrm>
            <a:prstGeom prst="round2Diag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701E5E38-788E-4567-9BF6-0E8CF7F23EA3}"/>
                </a:ext>
              </a:extLst>
            </p:cNvPr>
            <p:cNvSpPr/>
            <p:nvPr/>
          </p:nvSpPr>
          <p:spPr>
            <a:xfrm>
              <a:off x="7046976" y="4939175"/>
              <a:ext cx="473354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buFont typeface="Arial" panose="020B0604020202020204" pitchFamily="34" charset="0"/>
                <a:buChar char="•"/>
              </a:pPr>
              <a:r>
                <a:rPr lang="ru-RU" sz="24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Управленческий </a:t>
              </a:r>
              <a:r>
                <a:rPr lang="ru-RU" sz="2400" b="1" i="1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подстиль</a:t>
              </a:r>
              <a:r>
                <a:rPr lang="ru-RU" sz="2400" b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</a:p>
            <a:p>
              <a:pPr lvl="0"/>
              <a:r>
                <a:rPr lang="ru-RU" sz="24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Главная сфера использования – административная.</a:t>
              </a:r>
            </a:p>
          </p:txBody>
        </p:sp>
      </p:grpSp>
      <p:pic>
        <p:nvPicPr>
          <p:cNvPr id="15" name="Picture 2" descr="https://i.ytimg.com/vi/u2E2QnvRT4s/hqdefault.jpg">
            <a:extLst>
              <a:ext uri="{FF2B5EF4-FFF2-40B4-BE49-F238E27FC236}">
                <a16:creationId xmlns:a16="http://schemas.microsoft.com/office/drawing/2014/main" id="{8E5E360E-B088-44D4-9A8E-7B696E4AB6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1" t="10622" r="18101" b="6044"/>
          <a:stretch/>
        </p:blipFill>
        <p:spPr bwMode="auto">
          <a:xfrm>
            <a:off x="9023604" y="255857"/>
            <a:ext cx="2756916" cy="28575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30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75.img.avito.st/image/1/7hHB6raBQvi3T7D-kdXGQSVJRv5jS0L-BCpG_rdPsP53TU78d0tCvA">
            <a:extLst>
              <a:ext uri="{FF2B5EF4-FFF2-40B4-BE49-F238E27FC236}">
                <a16:creationId xmlns:a16="http://schemas.microsoft.com/office/drawing/2014/main" id="{CB40F6B0-AE1B-446F-B5B6-0F9491B22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44" y="2798921"/>
            <a:ext cx="4718304" cy="353872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45DBA0-92CF-4FB3-85C1-5C67CE0525A8}"/>
              </a:ext>
            </a:extLst>
          </p:cNvPr>
          <p:cNvSpPr/>
          <p:nvPr/>
        </p:nvSpPr>
        <p:spPr>
          <a:xfrm>
            <a:off x="1399032" y="620935"/>
            <a:ext cx="1024128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2600" b="1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Дипломатический </a:t>
            </a:r>
            <a:r>
              <a:rPr lang="ru-RU" sz="2600" b="1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подстиль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600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употребляется в международных документах, когда оформляются договоры, соглашения, коммюнике, конвенции и т. д. Особенность этой группы лексики заключается в том, что языковые средства, используемые в устной речи, практически не применяются. </a:t>
            </a:r>
            <a:endParaRPr lang="ru-RU" sz="2600" b="0" i="0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rgbClr val="002B8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thumbor.forbes.com/thumbor/fit-in/1200x0/filters%3Aformat%28jpg%29/https%3A%2F%2Fblogs-images.forbes.com%2Fbradmcmillan%2Ffiles%2F2016%2F11%2FTrump_policies_640px.jpg">
            <a:extLst>
              <a:ext uri="{FF2B5EF4-FFF2-40B4-BE49-F238E27FC236}">
                <a16:creationId xmlns:a16="http://schemas.microsoft.com/office/drawing/2014/main" id="{F3ABD185-B670-48C1-BE2C-E726DB627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288" y="2313432"/>
            <a:ext cx="5605272" cy="4203954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477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75.img.avito.st/image/1/7hHB6raBQvi3T7D-kdXGQSVJRv5jS0L-BCpG_rdPsP53TU78d0tCvA">
            <a:extLst>
              <a:ext uri="{FF2B5EF4-FFF2-40B4-BE49-F238E27FC236}">
                <a16:creationId xmlns:a16="http://schemas.microsoft.com/office/drawing/2014/main" id="{CB40F6B0-AE1B-446F-B5B6-0F9491B22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08" y="2984275"/>
            <a:ext cx="4822194" cy="3616645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12D3CF3-1CA4-4F24-BA25-CDDB5CD53B21}"/>
              </a:ext>
            </a:extLst>
          </p:cNvPr>
          <p:cNvGrpSpPr/>
          <p:nvPr/>
        </p:nvGrpSpPr>
        <p:grpSpPr>
          <a:xfrm>
            <a:off x="1612394" y="675951"/>
            <a:ext cx="10210798" cy="4863777"/>
            <a:chOff x="1612394" y="675951"/>
            <a:chExt cx="10210798" cy="4863777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6F5B1304-B3B4-4074-AB1B-8D93D6C3E4C2}"/>
                </a:ext>
              </a:extLst>
            </p:cNvPr>
            <p:cNvSpPr/>
            <p:nvPr/>
          </p:nvSpPr>
          <p:spPr>
            <a:xfrm>
              <a:off x="1612394" y="675951"/>
              <a:ext cx="1021079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i="1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Законодательный </a:t>
              </a:r>
              <a:r>
                <a:rPr lang="ru-RU" sz="2400" b="1" i="1" dirty="0" err="1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подстиль</a:t>
              </a:r>
              <a:r>
                <a:rPr lang="ru-RU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r>
                <a:rPr lang="ru-RU" sz="2400" dirty="0">
                  <a:ln>
                    <a:solidFill>
                      <a:srgbClr val="000099"/>
                    </a:solidFill>
                  </a:ln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ru-RU" sz="2400" dirty="0">
                  <a:ln>
                    <a:solidFill>
                      <a:schemeClr val="accent1">
                        <a:lumMod val="50000"/>
                      </a:schemeClr>
                    </a:solidFill>
                  </a:ln>
                  <a:solidFill>
                    <a:srgbClr val="002B8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это лексика, употребляемая при написании законодательных актов, правительственных указов, гражданских и уголовно-процессуальных документов общегосударственного значения. В этом случае возможна устная форма речи – судебная. Документы этого </a:t>
              </a:r>
              <a:r>
                <a:rPr lang="ru-RU" sz="2400" dirty="0" err="1">
                  <a:ln>
                    <a:solidFill>
                      <a:schemeClr val="accent1">
                        <a:lumMod val="50000"/>
                      </a:schemeClr>
                    </a:solidFill>
                  </a:ln>
                  <a:solidFill>
                    <a:srgbClr val="002B8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подстиля</a:t>
              </a:r>
              <a:r>
                <a:rPr lang="ru-RU" sz="2400" dirty="0">
                  <a:ln>
                    <a:solidFill>
                      <a:schemeClr val="accent1">
                        <a:lumMod val="50000"/>
                      </a:schemeClr>
                    </a:solidFill>
                  </a:ln>
                  <a:solidFill>
                    <a:srgbClr val="002B8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однообразны и стилистически очень похожи друг на друга. В большом количестве применяется юридическая терминология, даже</a:t>
              </a: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627E1930-7EF1-42BB-B053-95232093F78B}"/>
                </a:ext>
              </a:extLst>
            </p:cNvPr>
            <p:cNvSpPr/>
            <p:nvPr/>
          </p:nvSpPr>
          <p:spPr>
            <a:xfrm>
              <a:off x="5245801" y="2862072"/>
              <a:ext cx="6522592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>
                  <a:ln>
                    <a:solidFill>
                      <a:schemeClr val="accent1">
                        <a:lumMod val="50000"/>
                      </a:schemeClr>
                    </a:solidFill>
                  </a:ln>
                  <a:solidFill>
                    <a:srgbClr val="002B8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эмоционально-экспрессивные слова приобретают характер термина. Используется много слов с противоположным значением, так как в документах часто </a:t>
              </a:r>
            </a:p>
            <a:p>
              <a:r>
                <a:rPr lang="ru-RU" sz="2400" dirty="0">
                  <a:ln>
                    <a:solidFill>
                      <a:schemeClr val="accent1">
                        <a:lumMod val="50000"/>
                      </a:schemeClr>
                    </a:solidFill>
                  </a:ln>
                  <a:solidFill>
                    <a:srgbClr val="002B8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происходит сопоставление </a:t>
              </a:r>
            </a:p>
            <a:p>
              <a:r>
                <a:rPr lang="ru-RU" sz="2400" dirty="0">
                  <a:ln>
                    <a:solidFill>
                      <a:schemeClr val="accent1">
                        <a:lumMod val="50000"/>
                      </a:schemeClr>
                    </a:solidFill>
                  </a:ln>
                  <a:solidFill>
                    <a:srgbClr val="002B8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 сравнение разнообразных </a:t>
              </a:r>
            </a:p>
            <a:p>
              <a:r>
                <a:rPr lang="ru-RU" sz="2400" dirty="0">
                  <a:ln>
                    <a:solidFill>
                      <a:schemeClr val="accent1">
                        <a:lumMod val="50000"/>
                      </a:schemeClr>
                    </a:solidFill>
                  </a:ln>
                  <a:solidFill>
                    <a:srgbClr val="002B8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понятий. </a:t>
              </a:r>
              <a:endParaRPr lang="ru-RU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2B82"/>
                </a:solidFill>
              </a:endParaRPr>
            </a:p>
          </p:txBody>
        </p:sp>
      </p:grpSp>
      <p:pic>
        <p:nvPicPr>
          <p:cNvPr id="4100" name="Picture 4" descr="https://avatars.dzeninfra.ru/get-zen_doc/1860621/pub_61e02bd0c68948034c4f584a_61ed9b4d827f142df7be374b/scale_1200">
            <a:extLst>
              <a:ext uri="{FF2B5EF4-FFF2-40B4-BE49-F238E27FC236}">
                <a16:creationId xmlns:a16="http://schemas.microsoft.com/office/drawing/2014/main" id="{7085C410-2563-44F7-A3AA-F974FB120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5712" y="3873726"/>
            <a:ext cx="2855977" cy="285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88819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852</Words>
  <Application>Microsoft Office PowerPoint</Application>
  <PresentationFormat>Широкоэкранный</PresentationFormat>
  <Paragraphs>137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Дёмина</dc:creator>
  <cp:lastModifiedBy>Марина Дёмина</cp:lastModifiedBy>
  <cp:revision>28</cp:revision>
  <dcterms:created xsi:type="dcterms:W3CDTF">2023-10-01T13:58:32Z</dcterms:created>
  <dcterms:modified xsi:type="dcterms:W3CDTF">2023-10-02T06:12:38Z</dcterms:modified>
</cp:coreProperties>
</file>