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2" r:id="rId6"/>
    <p:sldId id="264" r:id="rId7"/>
    <p:sldId id="265" r:id="rId8"/>
    <p:sldId id="270" r:id="rId9"/>
    <p:sldId id="268" r:id="rId10"/>
    <p:sldId id="266" r:id="rId11"/>
    <p:sldId id="269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000" autoAdjust="0"/>
    <p:restoredTop sz="94660"/>
  </p:normalViewPr>
  <p:slideViewPr>
    <p:cSldViewPr snapToGrid="0">
      <p:cViewPr varScale="1">
        <p:scale>
          <a:sx n="86" d="100"/>
          <a:sy n="86" d="100"/>
        </p:scale>
        <p:origin x="-102" y="-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01C70D-B086-4ED1-A84E-C49183ABAB43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961A9D-273D-40AD-A5A2-19032430846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3889542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01C70D-B086-4ED1-A84E-C49183ABAB43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961A9D-273D-40AD-A5A2-19032430846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0389274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01C70D-B086-4ED1-A84E-C49183ABAB43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961A9D-273D-40AD-A5A2-19032430846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5829990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01C70D-B086-4ED1-A84E-C49183ABAB43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961A9D-273D-40AD-A5A2-19032430846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2419667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01C70D-B086-4ED1-A84E-C49183ABAB43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961A9D-273D-40AD-A5A2-19032430846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6519540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01C70D-B086-4ED1-A84E-C49183ABAB43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961A9D-273D-40AD-A5A2-19032430846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1723662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01C70D-B086-4ED1-A84E-C49183ABAB43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961A9D-273D-40AD-A5A2-19032430846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3119160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01C70D-B086-4ED1-A84E-C49183ABAB43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961A9D-273D-40AD-A5A2-19032430846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5344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01C70D-B086-4ED1-A84E-C49183ABAB43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961A9D-273D-40AD-A5A2-19032430846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4162830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01C70D-B086-4ED1-A84E-C49183ABAB43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961A9D-273D-40AD-A5A2-19032430846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4203440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01C70D-B086-4ED1-A84E-C49183ABAB43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961A9D-273D-40AD-A5A2-19032430846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7935978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01C70D-B086-4ED1-A84E-C49183ABAB43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961A9D-273D-40AD-A5A2-19032430846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2797598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347"/>
            <a:ext cx="12192000" cy="6854653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91770" y="1380825"/>
            <a:ext cx="9408459" cy="3532801"/>
          </a:xfrm>
          <a:solidFill>
            <a:srgbClr val="FFFFFF">
              <a:alpha val="80000"/>
            </a:srgb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4900" dirty="0" smtClean="0">
                <a:latin typeface="Bookman Old Style" panose="02050604050505020204" pitchFamily="18" charset="0"/>
              </a:rPr>
              <a:t>Презентация для занятия по окружающему миру на тему:</a:t>
            </a:r>
            <a:r>
              <a:rPr lang="ru-RU" b="1" dirty="0" smtClean="0">
                <a:latin typeface="Bookman Old Style" panose="02050604050505020204" pitchFamily="18" charset="0"/>
              </a:rPr>
              <a:t/>
            </a:r>
            <a:br>
              <a:rPr lang="ru-RU" b="1" dirty="0" smtClean="0">
                <a:latin typeface="Bookman Old Style" panose="02050604050505020204" pitchFamily="18" charset="0"/>
              </a:rPr>
            </a:br>
            <a:r>
              <a:rPr lang="ru-RU" b="1" dirty="0" smtClean="0">
                <a:latin typeface="Bookman Old Style" panose="02050604050505020204" pitchFamily="18" charset="0"/>
              </a:rPr>
              <a:t>«Служебные собаки»</a:t>
            </a:r>
            <a:br>
              <a:rPr lang="ru-RU" b="1" dirty="0" smtClean="0">
                <a:latin typeface="Bookman Old Style" panose="02050604050505020204" pitchFamily="18" charset="0"/>
              </a:rPr>
            </a:br>
            <a:endParaRPr lang="ru-RU" b="1" dirty="0">
              <a:latin typeface="Bookman Old Style" panose="020506040505050202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243047" y="5862917"/>
            <a:ext cx="3675529" cy="806824"/>
          </a:xfrm>
        </p:spPr>
        <p:txBody>
          <a:bodyPr/>
          <a:lstStyle/>
          <a:p>
            <a:r>
              <a:rPr lang="ru-RU" dirty="0" smtClean="0"/>
              <a:t>Подготовила: </a:t>
            </a:r>
            <a:r>
              <a:rPr lang="ru-RU" dirty="0" err="1" smtClean="0"/>
              <a:t>Гейс</a:t>
            </a:r>
            <a:r>
              <a:rPr lang="ru-RU" dirty="0" smtClean="0"/>
              <a:t> Е.Ф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4217714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 descr="https://catherineasquithgallery.com/uploads/posts/2021-02/1613545965_20-p-fon-dlya-prezentatsii-belii-s-ramkoi-20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Bookman Old Style" panose="02050604050505020204" pitchFamily="18" charset="0"/>
              </a:rPr>
              <a:t>Собаки-поводыри</a:t>
            </a:r>
            <a:br>
              <a:rPr lang="ru-RU" b="1" dirty="0" smtClean="0">
                <a:latin typeface="Bookman Old Style" panose="02050604050505020204" pitchFamily="18" charset="0"/>
              </a:rPr>
            </a:br>
            <a:endParaRPr lang="ru-RU" dirty="0">
              <a:latin typeface="Bookman Old Style" panose="020506040505050202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29018" y="1143237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>
                <a:latin typeface="Bookman Old Style" panose="02050604050505020204" pitchFamily="18" charset="0"/>
              </a:rPr>
              <a:t>Помощники </a:t>
            </a:r>
            <a:r>
              <a:rPr lang="ru-RU" dirty="0">
                <a:latin typeface="Bookman Old Style" panose="02050604050505020204" pitchFamily="18" charset="0"/>
              </a:rPr>
              <a:t>для людей с ограниченными возможностями здоровья;</a:t>
            </a:r>
          </a:p>
          <a:p>
            <a:pPr marL="0" indent="0">
              <a:buNone/>
            </a:pPr>
            <a:r>
              <a:rPr lang="ru-RU" dirty="0" smtClean="0">
                <a:latin typeface="Bookman Old Style" panose="02050604050505020204" pitchFamily="18" charset="0"/>
              </a:rPr>
              <a:t>Поводыри </a:t>
            </a:r>
            <a:r>
              <a:rPr lang="ru-RU" dirty="0">
                <a:latin typeface="Bookman Old Style" panose="02050604050505020204" pitchFamily="18" charset="0"/>
              </a:rPr>
              <a:t>для незрячих или слабовидящих лиц</a:t>
            </a:r>
            <a:r>
              <a:rPr lang="ru-RU" dirty="0" smtClean="0">
                <a:latin typeface="Bookman Old Style" panose="02050604050505020204" pitchFamily="18" charset="0"/>
              </a:rPr>
              <a:t>;</a:t>
            </a:r>
            <a:br>
              <a:rPr lang="ru-RU" dirty="0" smtClean="0">
                <a:latin typeface="Bookman Old Style" panose="02050604050505020204" pitchFamily="18" charset="0"/>
              </a:rPr>
            </a:br>
            <a:endParaRPr lang="ru-RU" dirty="0">
              <a:latin typeface="Bookman Old Style" panose="02050604050505020204" pitchFamily="18" charset="0"/>
            </a:endParaRPr>
          </a:p>
        </p:txBody>
      </p:sp>
      <p:pic>
        <p:nvPicPr>
          <p:cNvPr id="10242" name="Picture 2" descr="https://s00.yaplakal.com/pics/pics_original/1/4/4/12025441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14102" y="2468800"/>
            <a:ext cx="5705829" cy="380388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6" name="Picture 6" descr="https://cdn.trinixy.ru/pics5/20120720/ultimate_dog_01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4382" y="2545214"/>
            <a:ext cx="4517651" cy="366682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926507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0904" y="542547"/>
            <a:ext cx="10515600" cy="1325563"/>
          </a:xfrm>
        </p:spPr>
        <p:txBody>
          <a:bodyPr>
            <a:normAutofit fontScale="90000"/>
          </a:bodyPr>
          <a:lstStyle/>
          <a:p>
            <a:r>
              <a:rPr lang="ru-RU" sz="4000" b="1" dirty="0" smtClean="0">
                <a:latin typeface="Bookman Old Style" panose="02050604050505020204" pitchFamily="18" charset="0"/>
              </a:rPr>
              <a:t>Поисково-спасательные</a:t>
            </a:r>
            <a:r>
              <a:rPr lang="ru-RU" sz="4000" dirty="0" smtClean="0">
                <a:latin typeface="Bookman Old Style" panose="02050604050505020204" pitchFamily="18" charset="0"/>
              </a:rPr>
              <a:t> </a:t>
            </a:r>
            <a:r>
              <a:rPr lang="ru-RU" sz="4000" dirty="0">
                <a:latin typeface="Bookman Old Style" panose="02050604050505020204" pitchFamily="18" charset="0"/>
              </a:rPr>
              <a:t>– те, что обладают определенными навыками для обнаружения в экстремальных условиях;</a:t>
            </a:r>
            <a:r>
              <a:rPr lang="ru-RU" dirty="0">
                <a:latin typeface="Bookman Old Style" panose="02050604050505020204" pitchFamily="18" charset="0"/>
              </a:rPr>
              <a:t/>
            </a:r>
            <a:br>
              <a:rPr lang="ru-RU" dirty="0">
                <a:latin typeface="Bookman Old Style" panose="02050604050505020204" pitchFamily="18" charset="0"/>
              </a:rPr>
            </a:br>
            <a:endParaRPr lang="ru-RU" dirty="0">
              <a:latin typeface="Bookman Old Style" panose="02050604050505020204" pitchFamily="18" charset="0"/>
            </a:endParaRPr>
          </a:p>
        </p:txBody>
      </p:sp>
      <p:pic>
        <p:nvPicPr>
          <p:cNvPr id="11266" name="Picture 2" descr="https://img-fotki.yandex.ru/get/5811/45320134.28/0_57650_cbb0c32a_XL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58613" y="2410657"/>
            <a:ext cx="4829191" cy="321744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https://ferret-pet.ru/wp-content/uploads/c/9/0/c90f5148edba36585a447624de6c3154.jpe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8604" y="2182350"/>
            <a:ext cx="6036912" cy="360771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6" descr="https://catherineasquithgallery.com/uploads/posts/2021-02/1613545965_20-p-fon-dlya-prezentatsii-belii-s-ramkoi-20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198891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putitallonreddotcom.files.wordpress.com/2016/03/question-mark.png?w=1200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71150" y="327546"/>
            <a:ext cx="4450976" cy="409089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894925" y="1553283"/>
            <a:ext cx="6096000" cy="483209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800" dirty="0" smtClean="0">
                <a:latin typeface="Bookman Old Style" panose="02050604050505020204" pitchFamily="18" charset="0"/>
              </a:rPr>
              <a:t>Я верный человека  друг.</a:t>
            </a:r>
            <a:br>
              <a:rPr lang="ru-RU" sz="2800" dirty="0" smtClean="0">
                <a:latin typeface="Bookman Old Style" panose="02050604050505020204" pitchFamily="18" charset="0"/>
              </a:rPr>
            </a:br>
            <a:r>
              <a:rPr lang="ru-RU" sz="2800" dirty="0" smtClean="0">
                <a:latin typeface="Bookman Old Style" panose="02050604050505020204" pitchFamily="18" charset="0"/>
              </a:rPr>
              <a:t>Имею множество заслуг.</a:t>
            </a:r>
            <a:br>
              <a:rPr lang="ru-RU" sz="2800" dirty="0" smtClean="0">
                <a:latin typeface="Bookman Old Style" panose="02050604050505020204" pitchFamily="18" charset="0"/>
              </a:rPr>
            </a:br>
            <a:r>
              <a:rPr lang="ru-RU" sz="2800" dirty="0" smtClean="0">
                <a:latin typeface="Bookman Old Style" panose="02050604050505020204" pitchFamily="18" charset="0"/>
              </a:rPr>
              <a:t>На цепь привязан во дворе.</a:t>
            </a:r>
            <a:br>
              <a:rPr lang="ru-RU" sz="2800" dirty="0" smtClean="0">
                <a:latin typeface="Bookman Old Style" panose="02050604050505020204" pitchFamily="18" charset="0"/>
              </a:rPr>
            </a:br>
            <a:r>
              <a:rPr lang="ru-RU" sz="2800" dirty="0" smtClean="0">
                <a:latin typeface="Bookman Old Style" panose="02050604050505020204" pitchFamily="18" charset="0"/>
              </a:rPr>
              <a:t>Зимою сплю я в конуре.</a:t>
            </a:r>
            <a:br>
              <a:rPr lang="ru-RU" sz="2800" dirty="0" smtClean="0">
                <a:latin typeface="Bookman Old Style" panose="02050604050505020204" pitchFamily="18" charset="0"/>
              </a:rPr>
            </a:br>
            <a:r>
              <a:rPr lang="ru-RU" sz="2800" dirty="0" smtClean="0">
                <a:latin typeface="Bookman Old Style" panose="02050604050505020204" pitchFamily="18" charset="0"/>
              </a:rPr>
              <a:t>Охочусь с другом на волков.</a:t>
            </a:r>
            <a:br>
              <a:rPr lang="ru-RU" sz="2800" dirty="0" smtClean="0">
                <a:latin typeface="Bookman Old Style" panose="02050604050505020204" pitchFamily="18" charset="0"/>
              </a:rPr>
            </a:br>
            <a:r>
              <a:rPr lang="ru-RU" sz="2800" dirty="0" smtClean="0">
                <a:latin typeface="Bookman Old Style" panose="02050604050505020204" pitchFamily="18" charset="0"/>
              </a:rPr>
              <a:t>Пасу на пастбище коров.</a:t>
            </a:r>
            <a:br>
              <a:rPr lang="ru-RU" sz="2800" dirty="0" smtClean="0">
                <a:latin typeface="Bookman Old Style" panose="02050604050505020204" pitchFamily="18" charset="0"/>
              </a:rPr>
            </a:br>
            <a:r>
              <a:rPr lang="ru-RU" sz="2800" dirty="0" smtClean="0">
                <a:latin typeface="Bookman Old Style" panose="02050604050505020204" pitchFamily="18" charset="0"/>
              </a:rPr>
              <a:t>Бегу по тундре вековой</a:t>
            </a:r>
            <a:br>
              <a:rPr lang="ru-RU" sz="2800" dirty="0" smtClean="0">
                <a:latin typeface="Bookman Old Style" panose="02050604050505020204" pitchFamily="18" charset="0"/>
              </a:rPr>
            </a:br>
            <a:r>
              <a:rPr lang="ru-RU" sz="2800" dirty="0" smtClean="0">
                <a:latin typeface="Bookman Old Style" panose="02050604050505020204" pitchFamily="18" charset="0"/>
              </a:rPr>
              <a:t>в упряжке, снежною зимой. </a:t>
            </a:r>
            <a:br>
              <a:rPr lang="ru-RU" sz="2800" dirty="0" smtClean="0">
                <a:latin typeface="Bookman Old Style" panose="02050604050505020204" pitchFamily="18" charset="0"/>
              </a:rPr>
            </a:br>
            <a:r>
              <a:rPr lang="ru-RU" sz="2800" dirty="0" smtClean="0">
                <a:latin typeface="Bookman Old Style" panose="02050604050505020204" pitchFamily="18" charset="0"/>
              </a:rPr>
              <a:t>Я в мире лучшая служака.</a:t>
            </a:r>
            <a:br>
              <a:rPr lang="ru-RU" sz="2800" dirty="0" smtClean="0">
                <a:latin typeface="Bookman Old Style" panose="02050604050505020204" pitchFamily="18" charset="0"/>
              </a:rPr>
            </a:br>
            <a:r>
              <a:rPr lang="ru-RU" sz="2800" dirty="0" smtClean="0">
                <a:latin typeface="Bookman Old Style" panose="02050604050505020204" pitchFamily="18" charset="0"/>
              </a:rPr>
              <a:t>Кто я? Ты угадал  -</a:t>
            </a:r>
          </a:p>
          <a:p>
            <a:r>
              <a:rPr lang="ru-RU" sz="2800" dirty="0">
                <a:latin typeface="Bookman Old Style" panose="02050604050505020204" pitchFamily="18" charset="0"/>
              </a:rPr>
              <a:t> </a:t>
            </a:r>
            <a:r>
              <a:rPr lang="ru-RU" sz="2800" dirty="0" smtClean="0">
                <a:latin typeface="Bookman Old Style" panose="02050604050505020204" pitchFamily="18" charset="0"/>
              </a:rPr>
              <a:t>                              (Собака)</a:t>
            </a:r>
            <a:endParaRPr lang="ru-RU" sz="2800" dirty="0">
              <a:latin typeface="Bookman Old Style" panose="02050604050505020204" pitchFamily="18" charset="0"/>
            </a:endParaRPr>
          </a:p>
        </p:txBody>
      </p:sp>
      <p:pic>
        <p:nvPicPr>
          <p:cNvPr id="2052" name="Picture 4" descr="https://www.pnglib.com/wp-content/uploads/2020/04/large-sitting-dog_5e943ba1dcbc7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14567" y="799875"/>
            <a:ext cx="3687586" cy="590013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894925" y="538265"/>
            <a:ext cx="423045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 smtClean="0">
                <a:latin typeface="Bookman Old Style" panose="02050604050505020204" pitchFamily="18" charset="0"/>
              </a:rPr>
              <a:t>Отгадайте загадку:</a:t>
            </a:r>
            <a:endParaRPr lang="ru-RU" sz="2800" b="1" i="1" dirty="0">
              <a:latin typeface="Bookman Old Style" panose="02050604050505020204" pitchFamily="18" charset="0"/>
            </a:endParaRPr>
          </a:p>
        </p:txBody>
      </p:sp>
      <p:pic>
        <p:nvPicPr>
          <p:cNvPr id="7" name="Picture 6" descr="https://catherineasquithgallery.com/uploads/posts/2021-02/1613545965_20-p-fon-dlya-prezentatsii-belii-s-ramkoi-20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008758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6775" y="0"/>
            <a:ext cx="10515600" cy="1325563"/>
          </a:xfrm>
        </p:spPr>
        <p:txBody>
          <a:bodyPr>
            <a:noAutofit/>
          </a:bodyPr>
          <a:lstStyle/>
          <a:p>
            <a:r>
              <a:rPr lang="ru-RU" sz="2400" b="1" dirty="0">
                <a:latin typeface="Bookman Old Style" panose="02050604050505020204" pitchFamily="18" charset="0"/>
              </a:rPr>
              <a:t>К</a:t>
            </a:r>
            <a:r>
              <a:rPr lang="ru-RU" sz="2400" b="1" dirty="0" smtClean="0">
                <a:latin typeface="Bookman Old Style" panose="02050604050505020204" pitchFamily="18" charset="0"/>
              </a:rPr>
              <a:t>то </a:t>
            </a:r>
            <a:r>
              <a:rPr lang="ru-RU" sz="2400" b="1" dirty="0">
                <a:latin typeface="Bookman Old Style" panose="02050604050505020204" pitchFamily="18" charset="0"/>
              </a:rPr>
              <a:t>был предком собаки? </a:t>
            </a:r>
            <a:br>
              <a:rPr lang="ru-RU" sz="2400" b="1" dirty="0">
                <a:latin typeface="Bookman Old Style" panose="02050604050505020204" pitchFamily="18" charset="0"/>
              </a:rPr>
            </a:br>
            <a:endParaRPr lang="ru-RU" sz="2400" b="1" dirty="0">
              <a:latin typeface="Bookman Old Style" panose="020506040505050202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3715" y="767519"/>
            <a:ext cx="6349855" cy="2138289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2400" dirty="0">
                <a:latin typeface="Bookman Old Style" panose="02050604050505020204" pitchFamily="18" charset="0"/>
              </a:rPr>
              <a:t>Собака — одно из первых домашних животных, прирученных человеком</a:t>
            </a:r>
            <a:r>
              <a:rPr lang="ru-RU" sz="2400" dirty="0" smtClean="0">
                <a:latin typeface="Bookman Old Style" panose="02050604050505020204" pitchFamily="18" charset="0"/>
              </a:rPr>
              <a:t>. В древние времена люди стали приручать волков. </a:t>
            </a:r>
          </a:p>
          <a:p>
            <a:pPr marL="0" indent="0">
              <a:buNone/>
            </a:pPr>
            <a:r>
              <a:rPr lang="ru-RU" sz="2400" dirty="0" smtClean="0">
                <a:latin typeface="Bookman Old Style" panose="02050604050505020204" pitchFamily="18" charset="0"/>
              </a:rPr>
              <a:t>Подумайте</a:t>
            </a:r>
            <a:r>
              <a:rPr lang="ru-RU" sz="2400" dirty="0">
                <a:latin typeface="Bookman Old Style" panose="02050604050505020204" pitchFamily="18" charset="0"/>
              </a:rPr>
              <a:t>, с какой целью человек стал приручать волков? </a:t>
            </a:r>
          </a:p>
        </p:txBody>
      </p:sp>
      <p:pic>
        <p:nvPicPr>
          <p:cNvPr id="3074" name="Picture 2" descr="https://cdn.profile.ru/wp-content/uploads/2022/01/Chehoslovackaya-volchya-sobaka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3862" y="2923442"/>
            <a:ext cx="5623736" cy="316335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s://avatars.mds.yandex.net/get-zen_doc/96748/pub_5c46a0db2222c300aee157c1_5c46a1603a08b800afe1e920/scale_1200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12580" y="1325563"/>
            <a:ext cx="4956570" cy="336511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6" descr="https://catherineasquithgallery.com/uploads/posts/2021-02/1613545965_20-p-fon-dlya-prezentatsii-belii-s-ramkoi-20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646703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8711" y="91226"/>
            <a:ext cx="10515600" cy="1325563"/>
          </a:xfrm>
        </p:spPr>
        <p:txBody>
          <a:bodyPr>
            <a:noAutofit/>
          </a:bodyPr>
          <a:lstStyle/>
          <a:p>
            <a:r>
              <a:rPr lang="ru-RU" sz="2400" dirty="0">
                <a:latin typeface="Bookman Old Style" panose="02050604050505020204" pitchFamily="18" charset="0"/>
              </a:rPr>
              <a:t>Существует большое количество разных пород – от небольших комнатных собачек до крупных служебных и бойцовых пород.</a:t>
            </a:r>
            <a:br>
              <a:rPr lang="ru-RU" sz="2400" dirty="0">
                <a:latin typeface="Bookman Old Style" panose="02050604050505020204" pitchFamily="18" charset="0"/>
              </a:rPr>
            </a:br>
            <a:r>
              <a:rPr lang="ru-RU" sz="2400" dirty="0">
                <a:latin typeface="Bookman Old Style" panose="02050604050505020204" pitchFamily="18" charset="0"/>
              </a:rPr>
              <a:t>Собаки – друзья человека, они ему помогают.</a:t>
            </a:r>
          </a:p>
        </p:txBody>
      </p:sp>
      <p:pic>
        <p:nvPicPr>
          <p:cNvPr id="4098" name="Picture 2" descr="https://klkfavorit.ru/wp-content/uploads/6/9/9/69967cc2c7de601d94a822de09d657bb.jpe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74483" y="4235784"/>
            <a:ext cx="3545058" cy="236337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s://fb.ru/media/i/4/0/6/4/1/5/i/406415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32150" y="1091698"/>
            <a:ext cx="4309642" cy="287178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s://s13.stc.all.kpcdn.net/share/i/12/9715280/wr-960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12199" y="1416789"/>
            <a:ext cx="4080803" cy="272053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s://cdnit1.img.sputniknews.com/img/07e5/04/02/10359652_0:494:3072:1846_1920x0_80_0_0_0d292edfacf0036364ea3b4b49261fad.jp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05528" y="4313296"/>
            <a:ext cx="4805226" cy="21148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29218" y="1567328"/>
            <a:ext cx="3405552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Bookman Old Style" panose="02050604050505020204" pitchFamily="18" charset="0"/>
              </a:rPr>
              <a:t>Служебных собак можно условно разделить на группы (по способу применения): розыскные, </a:t>
            </a:r>
          </a:p>
          <a:p>
            <a:r>
              <a:rPr lang="ru-RU" sz="2000" dirty="0" smtClean="0">
                <a:latin typeface="Bookman Old Style" panose="02050604050505020204" pitchFamily="18" charset="0"/>
              </a:rPr>
              <a:t>караульные, сторожевые,</a:t>
            </a:r>
          </a:p>
          <a:p>
            <a:r>
              <a:rPr lang="ru-RU" sz="2000" dirty="0" smtClean="0">
                <a:latin typeface="Bookman Old Style" panose="02050604050505020204" pitchFamily="18" charset="0"/>
              </a:rPr>
              <a:t> пастушьи, </a:t>
            </a:r>
          </a:p>
          <a:p>
            <a:r>
              <a:rPr lang="ru-RU" sz="2000" dirty="0" smtClean="0">
                <a:latin typeface="Bookman Old Style" panose="02050604050505020204" pitchFamily="18" charset="0"/>
              </a:rPr>
              <a:t>ездовые,</a:t>
            </a:r>
          </a:p>
          <a:p>
            <a:r>
              <a:rPr lang="ru-RU" sz="2000" dirty="0" smtClean="0">
                <a:latin typeface="Bookman Old Style" panose="02050604050505020204" pitchFamily="18" charset="0"/>
              </a:rPr>
              <a:t> связные, </a:t>
            </a:r>
          </a:p>
          <a:p>
            <a:r>
              <a:rPr lang="ru-RU" sz="2000" dirty="0" smtClean="0">
                <a:latin typeface="Bookman Old Style" panose="02050604050505020204" pitchFamily="18" charset="0"/>
              </a:rPr>
              <a:t>санитарные.</a:t>
            </a:r>
            <a:endParaRPr lang="ru-RU" sz="2000" dirty="0">
              <a:latin typeface="Bookman Old Style" panose="02050604050505020204" pitchFamily="18" charset="0"/>
            </a:endParaRPr>
          </a:p>
        </p:txBody>
      </p:sp>
      <p:pic>
        <p:nvPicPr>
          <p:cNvPr id="8" name="Picture 6" descr="https://catherineasquithgallery.com/uploads/posts/2021-02/1613545965_20-p-fon-dlya-prezentatsii-belii-s-ramkoi-20.pn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682611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Bookman Old Style" panose="02050604050505020204" pitchFamily="18" charset="0"/>
              </a:rPr>
              <a:t>Розыскные собаки</a:t>
            </a:r>
            <a:br>
              <a:rPr lang="ru-RU" b="1" dirty="0" smtClean="0">
                <a:latin typeface="Bookman Old Style" panose="02050604050505020204" pitchFamily="18" charset="0"/>
              </a:rPr>
            </a:br>
            <a:endParaRPr lang="ru-RU" dirty="0">
              <a:latin typeface="Bookman Old Style" panose="020506040505050202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20369" y="1027906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>
                <a:latin typeface="Bookman Old Style" panose="02050604050505020204" pitchFamily="18" charset="0"/>
              </a:rPr>
              <a:t>те</a:t>
            </a:r>
            <a:r>
              <a:rPr lang="ru-RU" dirty="0">
                <a:latin typeface="Bookman Old Style" panose="02050604050505020204" pitchFamily="18" charset="0"/>
              </a:rPr>
              <a:t>, что ведут поиск опасных веществ, наркотиков, запрещенных предметов, очагов опасности, пропавших людей, преследование преступников по следу, запаху;</a:t>
            </a:r>
          </a:p>
          <a:p>
            <a:endParaRPr lang="ru-RU" dirty="0"/>
          </a:p>
        </p:txBody>
      </p:sp>
      <p:pic>
        <p:nvPicPr>
          <p:cNvPr id="4" name="Рисунок 3" descr="https://sobaki.guru/wp-content/uploads/2018/01/sluzhebnye_sobaki_25_18084705.jpg"/>
          <p:cNvPicPr/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82468" y="2869857"/>
            <a:ext cx="5195633" cy="3420306"/>
          </a:xfrm>
          <a:prstGeom prst="rect">
            <a:avLst/>
          </a:prstGeom>
          <a:noFill/>
          <a:ln>
            <a:noFill/>
          </a:ln>
        </p:spPr>
      </p:pic>
      <p:pic>
        <p:nvPicPr>
          <p:cNvPr id="6146" name="Picture 2" descr="https://img5tv.cdnvideo.ru/shared/files/201901/1_869959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8062" y="2470456"/>
            <a:ext cx="5910507" cy="393669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6" descr="https://catherineasquithgallery.com/uploads/posts/2021-02/1613545965_20-p-fon-dlya-prezentatsii-belii-s-ramkoi-20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053224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ru-RU" b="1" dirty="0" smtClean="0">
                <a:latin typeface="Bookman Old Style" panose="02050604050505020204" pitchFamily="18" charset="0"/>
              </a:rPr>
              <a:t>Караульные собаки</a:t>
            </a:r>
            <a:endParaRPr lang="ru-RU" b="1" dirty="0">
              <a:latin typeface="Bookman Old Style" panose="020506040505050202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199" y="1115942"/>
            <a:ext cx="11130887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dirty="0">
                <a:latin typeface="Bookman Old Style" panose="02050604050505020204" pitchFamily="18" charset="0"/>
              </a:rPr>
              <a:t>М</a:t>
            </a:r>
            <a:r>
              <a:rPr lang="ru-RU" sz="2000" dirty="0" smtClean="0">
                <a:latin typeface="Bookman Old Style" panose="02050604050505020204" pitchFamily="18" charset="0"/>
              </a:rPr>
              <a:t>огут самостоятельно задерживать нарушителя до того, как придет хозяин или инструктор. Сторожевая собака обязательно должна обладать острым слухом и обонянием, быть физически развита и иметь недоверчивость к другим людям.</a:t>
            </a:r>
            <a:endParaRPr lang="ru-RU" sz="2000" dirty="0">
              <a:latin typeface="Bookman Old Style" panose="02050604050505020204" pitchFamily="18" charset="0"/>
            </a:endParaRPr>
          </a:p>
        </p:txBody>
      </p:sp>
      <p:pic>
        <p:nvPicPr>
          <p:cNvPr id="7170" name="Picture 2" descr="http://visualrian.ru/images/0000/6001/87/000060018747_RIAN-ID-3272275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33766" y="2016970"/>
            <a:ext cx="5504508" cy="366049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838198" y="2196092"/>
            <a:ext cx="468743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Bookman Old Style" panose="02050604050505020204" pitchFamily="18" charset="0"/>
              </a:rPr>
              <a:t>Собаки сторожевой службы используются людьми, несущими охрану какого-либо объекта. Например, охрана границы. </a:t>
            </a:r>
            <a:endParaRPr lang="ru-RU" dirty="0">
              <a:latin typeface="Bookman Old Style" panose="02050604050505020204" pitchFamily="18" charset="0"/>
            </a:endParaRPr>
          </a:p>
        </p:txBody>
      </p:sp>
      <p:pic>
        <p:nvPicPr>
          <p:cNvPr id="7172" name="Picture 4" descr="https://pp.userapi.com/c627629/v627629163/53c3/XutyjVsaV7s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0418" y="3322541"/>
            <a:ext cx="4892931" cy="326068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https://catherineasquithgallery.com/uploads/posts/2021-02/1613545965_20-p-fon-dlya-prezentatsii-belii-s-ramkoi-20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477940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Bookman Old Style" panose="02050604050505020204" pitchFamily="18" charset="0"/>
              </a:rPr>
              <a:t>Пастушьи собаки</a:t>
            </a:r>
            <a:br>
              <a:rPr lang="ru-RU" b="1" dirty="0" smtClean="0">
                <a:latin typeface="Bookman Old Style" panose="02050604050505020204" pitchFamily="18" charset="0"/>
              </a:rPr>
            </a:br>
            <a:endParaRPr lang="ru-RU" dirty="0">
              <a:latin typeface="Bookman Old Style" panose="020506040505050202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31430" y="1723512"/>
            <a:ext cx="5000788" cy="4861907"/>
          </a:xfrm>
        </p:spPr>
        <p:txBody>
          <a:bodyPr/>
          <a:lstStyle/>
          <a:p>
            <a:pPr marL="0" indent="0">
              <a:buNone/>
            </a:pPr>
            <a:r>
              <a:rPr lang="ru-RU" sz="2400" dirty="0" smtClean="0">
                <a:latin typeface="Bookman Old Style" panose="02050604050505020204" pitchFamily="18" charset="0"/>
              </a:rPr>
              <a:t>Человек с давних пор приучил собак к охране домашних животных: овец, свиней, крупного рогатого скота и т. п. В настоящее время пастушьи собаки широко применяются в качестве незаменимых помощников по управлению стадом, его охране, розыску отставших и затерявшихся животных.</a:t>
            </a:r>
          </a:p>
          <a:p>
            <a:endParaRPr lang="ru-RU" dirty="0"/>
          </a:p>
        </p:txBody>
      </p:sp>
      <p:pic>
        <p:nvPicPr>
          <p:cNvPr id="8198" name="Picture 6" descr="https://animalreader.ru/wp-content/uploads/2015/01/ovcharka-pastuh-animal-reader.ru-004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32218" y="1690688"/>
            <a:ext cx="6140682" cy="407843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6" descr="https://catherineasquithgallery.com/uploads/posts/2021-02/1613545965_20-p-fon-dlya-prezentatsii-belii-s-ramkoi-20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155209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ttps://catherineasquithgallery.com/uploads/posts/2021-02/1613545965_20-p-fon-dlya-prezentatsii-belii-s-ramkoi-20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1060"/>
            <a:ext cx="10515600" cy="1325563"/>
          </a:xfrm>
        </p:spPr>
        <p:txBody>
          <a:bodyPr/>
          <a:lstStyle/>
          <a:p>
            <a:r>
              <a:rPr lang="ru-RU" b="1" dirty="0" smtClean="0">
                <a:latin typeface="Bookman Old Style" panose="02050604050505020204" pitchFamily="18" charset="0"/>
              </a:rPr>
              <a:t>Ездовые собаки</a:t>
            </a:r>
            <a:endParaRPr lang="ru-RU" b="1" dirty="0">
              <a:latin typeface="Bookman Old Style" panose="020506040505050202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01723" y="993111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ru-RU" sz="2400" dirty="0" smtClean="0">
                <a:latin typeface="Bookman Old Style" panose="02050604050505020204" pitchFamily="18" charset="0"/>
              </a:rPr>
              <a:t>Ездовые собаки издавна служат средством транспортировки людей и грузов, особенно в районах Крайнего Севера, огромные пространства которого покрыты снегом и льдом.</a:t>
            </a:r>
          </a:p>
          <a:p>
            <a:endParaRPr lang="ru-RU" dirty="0"/>
          </a:p>
        </p:txBody>
      </p:sp>
      <p:pic>
        <p:nvPicPr>
          <p:cNvPr id="9218" name="Picture 2" descr="https://klkfavorit.ru/wp-content/uploads/2/7/b/27b19f9f113d53539c74461afdda64a4.jpe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5246" y="2352043"/>
            <a:ext cx="5623771" cy="374918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utoShape 4" descr="https://vtspb.ru/upload/iblock/a34/mir_khaski_iz_skazki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9222" name="Picture 6" descr="https://img0.liveinternet.ru/images/attach/b/3/41/255/41255284_1237484318_7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90740" y="2612743"/>
            <a:ext cx="4686862" cy="302378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090211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 descr="https://catherineasquithgallery.com/uploads/posts/2021-02/1613545965_20-p-fon-dlya-prezentatsii-belii-s-ramkoi-20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3079" y="88851"/>
            <a:ext cx="10515600" cy="1325563"/>
          </a:xfrm>
        </p:spPr>
        <p:txBody>
          <a:bodyPr/>
          <a:lstStyle/>
          <a:p>
            <a:r>
              <a:rPr lang="ru-RU" b="1" dirty="0" smtClean="0">
                <a:latin typeface="Bookman Old Style" panose="02050604050505020204" pitchFamily="18" charset="0"/>
              </a:rPr>
              <a:t>Охотничьи собаки</a:t>
            </a:r>
            <a:endParaRPr lang="ru-RU" b="1" dirty="0">
              <a:latin typeface="Bookman Old Style" panose="020506040505050202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23079" y="1102294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>
                <a:latin typeface="Bookman Old Style" panose="02050604050505020204" pitchFamily="18" charset="0"/>
              </a:rPr>
              <a:t>В их цели </a:t>
            </a:r>
            <a:r>
              <a:rPr lang="ru-RU" dirty="0">
                <a:latin typeface="Bookman Old Style" panose="02050604050505020204" pitchFamily="18" charset="0"/>
              </a:rPr>
              <a:t>входит охота, преследование, выслеживание по кровяному следу раненного зверя, поиск добычи;</a:t>
            </a:r>
          </a:p>
          <a:p>
            <a:endParaRPr lang="ru-RU" dirty="0"/>
          </a:p>
        </p:txBody>
      </p:sp>
      <p:pic>
        <p:nvPicPr>
          <p:cNvPr id="4" name="Picture 2" descr="https://img.aboutanimal.ru/images/2018/01/09/sobaka-s-utkoj-1515492670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55640" y="2208097"/>
            <a:ext cx="5027243" cy="334654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https://i.pinimg.com/originals/ac/ec/69/acec696fb51005e215df79c3357286c3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60123" y="2208097"/>
            <a:ext cx="5486400" cy="408265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402312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58</TotalTime>
  <Words>302</Words>
  <Application>Microsoft Office PowerPoint</Application>
  <PresentationFormat>Произвольный</PresentationFormat>
  <Paragraphs>30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Презентация для занятия по окружающему миру на тему: «Служебные собаки» </vt:lpstr>
      <vt:lpstr>Слайд 2</vt:lpstr>
      <vt:lpstr>Кто был предком собаки?  </vt:lpstr>
      <vt:lpstr>Существует большое количество разных пород – от небольших комнатных собачек до крупных служебных и бойцовых пород. Собаки – друзья человека, они ему помогают.</vt:lpstr>
      <vt:lpstr>Розыскные собаки </vt:lpstr>
      <vt:lpstr>Караульные собаки</vt:lpstr>
      <vt:lpstr>Пастушьи собаки </vt:lpstr>
      <vt:lpstr>Ездовые собаки</vt:lpstr>
      <vt:lpstr>Охотничьи собаки</vt:lpstr>
      <vt:lpstr>Собаки-поводыри </vt:lpstr>
      <vt:lpstr>Поисково-спасательные – те, что обладают определенными навыками для обнаружения в экстремальных условиях;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для занятия по окружающему миру на тему: «Служебные собаки»</dc:title>
  <dc:creator>Илья Эдуардович</dc:creator>
  <cp:lastModifiedBy>Гейс</cp:lastModifiedBy>
  <cp:revision>11</cp:revision>
  <dcterms:created xsi:type="dcterms:W3CDTF">2022-03-19T11:58:50Z</dcterms:created>
  <dcterms:modified xsi:type="dcterms:W3CDTF">2023-10-02T06:14:57Z</dcterms:modified>
</cp:coreProperties>
</file>