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5D3981-1362-4FDC-9D4F-515620228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03A417-074D-4487-99B1-F261B9B9A3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F5A169-AF6E-4ED2-8B7D-00DAFA35B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3F5DD8-D899-44E9-911D-1604DB7A8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FE5839-182F-4850-9354-00902C165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60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42E94F-8647-4D97-B5AB-C98BBB855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C71E0C7-1FC1-49AE-AA1B-1AB68706E2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07122F-A484-40AD-99E4-ADC2D6306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54560B-2E08-42CE-8E88-163646B45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DFF4C1-83C9-4844-8D73-E51F4633B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221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32508C4-77A0-4F11-8037-A90B2306FA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3F485E-20BB-4B6D-89DB-933BA9C3A1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AFBA08-BA4A-450F-BD8B-EFED4D339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627956-DCD2-40FA-A705-116E853B9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F096DF-FC5E-4A0A-9797-4C0BAFB5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21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EFD5FF-CE21-4527-9BEC-B0E428E1B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AF63F0-C71D-4A6E-BB78-0985DA33A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62410F-B141-4423-80C4-DAA4CB796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C45EE0-8D08-47B3-BEF2-AE437D8AE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8FFDB7-E7C3-4BAB-9C31-9173CA125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61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60F6F9-F331-4FDF-BD8F-C7CA04BF2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E1093F-810E-4005-84FB-DF9067B39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D75BD5-9636-451B-84F4-9EB2C3F33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AA4963-CB6D-4E2A-B44E-AB41139F5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8D8DD6-198C-42B5-9394-6F1830A2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431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CC62B6-7758-4FD2-BF59-A112516D7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3E2361-42E3-45F6-9DCF-4B8ABDE124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CB7FE3A-9478-4DAA-81AF-901FF7EEE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CB899A-29B7-43BF-9F35-AC85ACF4E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79C669-C43A-4BD5-BFB0-76F52C2FE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E8EAFF-6B09-42A2-B36B-802631DB9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856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35D34-0C62-49C5-8E8D-960DFF8BD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C02DFA9-9E69-4109-B917-B6C7AEE2E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78FF4D-0589-40EB-9103-C509EB696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A2B5B16-ADF5-4AD8-8FEA-D8E6A5CC8C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F74F0B1-5C60-48FD-A570-CDA9EEA9E4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455CB78-A5DF-424C-9F82-A29B1F58B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46A7C94-6A4F-4EE2-8241-6CB30A592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59C9850-BF5B-4526-8154-DFCB3C51A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380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913505-BB31-4A16-8BB8-2596537FF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5348D97-6C41-4AD5-83A3-E20030A4B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EC80656-CE4F-4752-863E-3C550D2A2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807330C-394E-428D-8BCF-8F9670DAC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12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0D4ADC-397E-48C3-949C-B11B69766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840B27-08F3-4265-A390-E13A748A9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FE716C-0759-4FDF-AB33-3606D26D0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81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88DF7-AAE6-43DA-B058-2D7D12145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D4D566-C783-456C-86E9-9F8039C26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28C7C2-80FD-43A3-9654-D1BEDA4D4F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5CA2F0-0F0A-4037-AB2C-BB4A885CD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C6013A-6411-4202-8F8B-085909A67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017270-DB64-4E92-ADBB-B0B298C66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19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8C9A85-5633-4242-BFC4-58863C958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5743945-3C21-48F2-8CD5-08B966F39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C0B7FE-694B-41FC-81B7-A92A326F9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2C3799-495F-4D8C-A644-0D043EB8E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461565-1FBE-468E-90D7-DCA2B7C4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D9438AF-08FC-438A-B13C-F4108755A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223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CF30A-F997-4D1E-9274-A2B8900EE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6445FC-E74F-497A-ACDD-7400F072D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51FB4A-B7B1-41B7-BD44-CB3A424367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50B06-12B2-46CB-A3C7-A44B67F1D312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5C8E7B-834A-4DB7-A2A3-11F96347A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62F561-5A2A-4204-BD59-5834052284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FC6E3-9B6D-4EF8-8A64-EDE7EA9CA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78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271DA6-F7D6-4113-99B2-CDC071504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ru-RU" b="1" i="0" dirty="0">
                <a:solidFill>
                  <a:srgbClr val="553010"/>
                </a:solidFill>
                <a:effectLst/>
                <a:latin typeface="times" panose="02020603050405020304" pitchFamily="18" charset="0"/>
              </a:rPr>
            </a:br>
            <a:r>
              <a:rPr lang="ru-RU" b="1" i="0" dirty="0">
                <a:solidFill>
                  <a:srgbClr val="553010"/>
                </a:solidFill>
                <a:effectLst/>
                <a:latin typeface="times" panose="02020603050405020304" pitchFamily="18" charset="0"/>
              </a:rPr>
              <a:t>Социальные технологии</a:t>
            </a:r>
            <a:br>
              <a:rPr lang="ru-RU" b="1" i="0" dirty="0">
                <a:solidFill>
                  <a:srgbClr val="553010"/>
                </a:solidFill>
                <a:effectLst/>
                <a:latin typeface="times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EEAE09-CE8C-40A3-AFC1-BB2B78C5BB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75860"/>
            <a:ext cx="9144000" cy="1981940"/>
          </a:xfrm>
        </p:spPr>
        <p:txBody>
          <a:bodyPr/>
          <a:lstStyle/>
          <a:p>
            <a:r>
              <a:rPr lang="ru-RU" sz="3600" b="1" i="0" dirty="0">
                <a:solidFill>
                  <a:srgbClr val="553010"/>
                </a:solidFill>
                <a:effectLst/>
                <a:latin typeface="times" panose="02020603050405020304" pitchFamily="18" charset="0"/>
              </a:rPr>
              <a:t>Социальная работа. Сфера услуг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87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A082E2-E446-4302-872A-9F727F2B7222}"/>
              </a:ext>
            </a:extLst>
          </p:cNvPr>
          <p:cNvSpPr txBox="1"/>
          <p:nvPr/>
        </p:nvSpPr>
        <p:spPr>
          <a:xfrm>
            <a:off x="514905" y="479393"/>
            <a:ext cx="526445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Запоминаем опорные понятия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работа,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принципы социальной работы; сфера услуг, 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сферы обслуживания; 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социальной сферы.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D2FCE7-554C-4F4E-BBD9-520EDAB4E305}"/>
              </a:ext>
            </a:extLst>
          </p:cNvPr>
          <p:cNvSpPr txBox="1"/>
          <p:nvPr/>
        </p:nvSpPr>
        <p:spPr>
          <a:xfrm>
            <a:off x="5459768" y="479393"/>
            <a:ext cx="6217328" cy="5204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553010"/>
                </a:solidFill>
                <a:effectLst/>
                <a:latin typeface="georgia" panose="02040502050405020303" pitchFamily="18" charset="0"/>
              </a:rPr>
              <a:t>Самостоятельная работа</a:t>
            </a:r>
          </a:p>
          <a:p>
            <a:pPr algn="just"/>
            <a:br>
              <a:rPr lang="ru-RU" dirty="0"/>
            </a:b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Социальная помощь.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Выясните, какие пожилые одинокие люди живут с вами по соседству. Предложите одному из них свою помощь в выполнении посильной для вас услуги: вынести мусор, сходить в магазин, принести из почтового ящика корреспонденцию, выполнить уборку и др. Подготовьте к следующему уроку небольшое сообщение о результатах вашей работы.</a:t>
            </a:r>
          </a:p>
          <a:p>
            <a:pPr algn="l"/>
            <a:br>
              <a:rPr lang="ru-RU" dirty="0"/>
            </a:br>
            <a:r>
              <a:rPr lang="ru-RU" b="1" i="0" dirty="0">
                <a:solidFill>
                  <a:srgbClr val="553010"/>
                </a:solidFill>
                <a:effectLst/>
                <a:latin typeface="georgia" panose="02040502050405020303" pitchFamily="18" charset="0"/>
              </a:rPr>
              <a:t>Проверяем свои знания</a:t>
            </a:r>
          </a:p>
          <a:p>
            <a:pPr algn="just"/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Что такое социальная работа?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2. Как вы понимаете принцип толерантности в социальной работе?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3. Что включают в себя услуги социальной сферы?</a:t>
            </a:r>
            <a:b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510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D9F1848-8358-48FD-9994-F2AC9A55CD1C}"/>
              </a:ext>
            </a:extLst>
          </p:cNvPr>
          <p:cNvSpPr txBox="1"/>
          <p:nvPr/>
        </p:nvSpPr>
        <p:spPr>
          <a:xfrm>
            <a:off x="381740" y="115410"/>
            <a:ext cx="1141668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Социальная работа — это профессиональная деятельность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функцией которой является содействие людям в преодолении личностных и социальных трудностей путём поддержки, защиты, коррекции и реабилитации. Социальная работа способствует взаимодействию людей с их окружением. Объектом социальной работы являются не только отдельные люди, но и социальные группы.</a:t>
            </a:r>
          </a:p>
          <a:p>
            <a:pPr algn="just"/>
            <a:endParaRPr lang="ru-R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/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Цель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социальной работы как профессиональной деятельности, с одной стороны, — удовлетворение интересов человека (клиента), а с другой — поддержание стабильности в обществе.</a:t>
            </a: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06D781B6-57B3-4198-A5B9-6101CD335F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287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D030A6-87DE-49E1-A1BA-3D096A68497C}"/>
              </a:ext>
            </a:extLst>
          </p:cNvPr>
          <p:cNvSpPr txBox="1"/>
          <p:nvPr/>
        </p:nvSpPr>
        <p:spPr>
          <a:xfrm>
            <a:off x="816746" y="204186"/>
            <a:ext cx="103158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Виды социальной работы с конкретными группами населения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работа с семьёй и детьми;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работа с инвалидами;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работа с пожилыми людьми;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психосоциальная работа;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консультирование и посредничество в социальной работе.</a:t>
            </a:r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4EEB6D13-D191-45E8-9025-C755CB212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17" y="2524957"/>
            <a:ext cx="497149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93CEB647-A690-4DDD-A841-47D6C6853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42167"/>
            <a:ext cx="5447929" cy="325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467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C5B081-4EB8-4E6A-9BE3-EAD967762578}"/>
              </a:ext>
            </a:extLst>
          </p:cNvPr>
          <p:cNvSpPr txBox="1"/>
          <p:nvPr/>
        </p:nvSpPr>
        <p:spPr>
          <a:xfrm>
            <a:off x="639193" y="417249"/>
            <a:ext cx="5069149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Виды работы в определённой области деятельности: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социальная работа в системе образования;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социальная работа в системе здравоохранения;</a:t>
            </a:r>
            <a:b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социальная работа в вооружённых силах.</a:t>
            </a:r>
          </a:p>
          <a:p>
            <a:r>
              <a:rPr lang="ru-RU" sz="2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Первоначально деятельность служб социального обслуживания заключалась в оказании помощи пожилым и инвалидам. В последнее время большое значение уделяют помощи семьям группы риска, безнадзорным детям, подросткам и т. п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D5200D-9C66-4DDF-A1D3-1FC3D0758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240" y="523783"/>
            <a:ext cx="6205491" cy="522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816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1877BC-16CB-47B4-8548-DBD0D34E6B04}"/>
              </a:ext>
            </a:extLst>
          </p:cNvPr>
          <p:cNvSpPr txBox="1"/>
          <p:nvPr/>
        </p:nvSpPr>
        <p:spPr>
          <a:xfrm>
            <a:off x="621437" y="399495"/>
            <a:ext cx="1115923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Принципы социальной работы, определяющие основные правила деятельности в сфере оказания социальных услуг населению, следующие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недопустимость дискриминации клиентов по каким-либо признакам;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оказание помощи клиенту не может быть обусловлено требованием к нему отказаться от своих социальных прав;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принцип быстрого социального реагирования;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принцип профилактической направленности (профилактика — система мер по предупреждению возникновения какого-либо обострения ситуации с клиентом);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принцип опоры на собственные силы;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принцип максимизации социальных ресурсов;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принцип конфиденциальности (конфиденциальность — доверительность отношений между социальным работником и клиентом);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принцип альтруизма (альтруизм — бескорыстное отношение к чему- либо);</a:t>
            </a:r>
            <a:br>
              <a:rPr lang="ru-RU" sz="2400" dirty="0"/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принцип толерантности (толерантность — терпимость к чужому мнению, верованию, поведению).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05681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76D72E-617D-46A9-A681-8695D72A0450}"/>
              </a:ext>
            </a:extLst>
          </p:cNvPr>
          <p:cNvSpPr txBox="1"/>
          <p:nvPr/>
        </p:nvSpPr>
        <p:spPr>
          <a:xfrm>
            <a:off x="452761" y="257452"/>
            <a:ext cx="1132790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настоящее время у нас в стране готовят специалистов с высшим образованием в области социальной работы. Особое внимание уделяется следующим специализациям: «Анализ, планирование и мониторинг социальной работы в организациях и учреждениях государственного и муниципального управления», «Менеджмент в социальной работе» и др.</a:t>
            </a:r>
          </a:p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 2000 г. 8 июня в России отмечается 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День социального работника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5C18FF-552B-4C91-93A8-A41B1A75B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187" y="2927410"/>
            <a:ext cx="6131511" cy="344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59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2E34DAB-B1D6-4C2D-9051-D88F1DB03D0F}"/>
              </a:ext>
            </a:extLst>
          </p:cNvPr>
          <p:cNvSpPr txBox="1"/>
          <p:nvPr/>
        </p:nvSpPr>
        <p:spPr>
          <a:xfrm>
            <a:off x="337351" y="221942"/>
            <a:ext cx="114166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553010"/>
                </a:solidFill>
                <a:effectLst/>
                <a:latin typeface="georgia" panose="02040502050405020303" pitchFamily="18" charset="0"/>
              </a:rPr>
              <a:t>Сфера услуг</a:t>
            </a:r>
          </a:p>
          <a:p>
            <a:pPr algn="just"/>
            <a:br>
              <a:rPr lang="ru-RU" dirty="0"/>
            </a:b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Сфера услуг — часть экономики страны, включающая в себя все виды услуг, которые оказывают гражданам предприятия, организации и частные лица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В развитых странах в сфере услуг занято более 60 % работающего населения.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сферу услуг входят сфера обслуживания и социальная сфера.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7201AB-ABFA-4B0E-AAB3-B9AC88E89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75" y="2343704"/>
            <a:ext cx="5362298" cy="37064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3F3156-F71A-419D-9FF2-7FC3F20E9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43704"/>
            <a:ext cx="5658034" cy="370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11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E18E81-8A0C-47D4-92CA-310DB463C151}"/>
              </a:ext>
            </a:extLst>
          </p:cNvPr>
          <p:cNvSpPr txBox="1"/>
          <p:nvPr/>
        </p:nvSpPr>
        <p:spPr>
          <a:xfrm>
            <a:off x="727970" y="266330"/>
            <a:ext cx="379964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Услуги сферы обслуживания:</a:t>
            </a:r>
          </a:p>
          <a:p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строительные услуги;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жилищно-коммунальные услуги: электроснабжение, газоснабжение, теплоснабжение, водоснабжение и канализация;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транспортные услуги и услуги технического обслуживания транспорта;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услуги связи, телекоммуникации и услуги ремонта цифровой и бытовой техники;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торговые услуги, услуги общественного питания;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бытовые услуги (парикмахерские, по ремонту обуви, ремонту и пошиву одежды, по уборке помещений и т. д.);</a:t>
            </a:r>
            <a:br>
              <a:rPr lang="ru-RU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страхование и т. д.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05745D-F076-435D-AC8F-8F3862595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042" y="470518"/>
            <a:ext cx="7235301" cy="585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86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A39A282-FBAF-4E2C-9E0A-D36C2E36A4B9}"/>
              </a:ext>
            </a:extLst>
          </p:cNvPr>
          <p:cNvSpPr txBox="1"/>
          <p:nvPr/>
        </p:nvSpPr>
        <p:spPr>
          <a:xfrm>
            <a:off x="313679" y="497150"/>
            <a:ext cx="441812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социальной сферы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медицинско-санаторные услуги;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образовательные услуги и просвещение;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информационные услуги;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юридические услуги;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финансовые услуги;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услуги аренды;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услуги переводчиков;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туристские и гостиничные услуги;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услуги развлечения и отдыха, охранные услуги и др.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0CB26C-FD0B-4F1F-91E9-9B8F024C8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329" y="497150"/>
            <a:ext cx="6960094" cy="543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416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690</Words>
  <Application>Microsoft Office PowerPoint</Application>
  <PresentationFormat>Широкоэкранный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Georgia</vt:lpstr>
      <vt:lpstr>times</vt:lpstr>
      <vt:lpstr>Times New Roman</vt:lpstr>
      <vt:lpstr>Тема Office</vt:lpstr>
      <vt:lpstr> Социальные технологии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Социальные технологии</dc:title>
  <dc:creator>Пользователь</dc:creator>
  <cp:lastModifiedBy>Пользователь</cp:lastModifiedBy>
  <cp:revision>5</cp:revision>
  <dcterms:created xsi:type="dcterms:W3CDTF">2023-09-19T22:44:03Z</dcterms:created>
  <dcterms:modified xsi:type="dcterms:W3CDTF">2023-09-19T23:19:25Z</dcterms:modified>
</cp:coreProperties>
</file>