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6" r:id="rId7"/>
    <p:sldId id="260" r:id="rId8"/>
    <p:sldId id="261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B1827A-95D2-4836-A665-3B01591D6C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F2DA15E-C2BA-4C77-BEAF-2181E11BD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B4F44E-AF10-4133-9588-B5D5B59CD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15D14-2BA8-43A6-B65E-B2E41D3563F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D6F587-9B8C-48C9-BB05-77AA9A7CE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0E035F-C055-4F3B-AF6D-9F0FC3EFB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03062-7A74-401F-96A0-0887DF641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344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C87CA5-8F3E-44C5-9ADD-877576BD1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74C4214-C561-45C8-9406-C01993C09F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9B46CC8-F71A-4094-AC46-F7BE0F3518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15D14-2BA8-43A6-B65E-B2E41D3563F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D19D3CE-E072-4142-80ED-404509F7D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183BF32-0EAF-4120-8727-B439099C2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03062-7A74-401F-96A0-0887DF641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682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F5BAD93-4D9C-4EBA-83FF-B35929D78D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B7154C3-C8B9-4E15-B63A-3676F6C887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4341BF-3FEC-4970-B0F5-CFD0CF647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15D14-2BA8-43A6-B65E-B2E41D3563F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5EC6C1-6DDE-44E8-A47D-EFC4C2A51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0A027F-7214-4C20-9410-7E663D43C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03062-7A74-401F-96A0-0887DF641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28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70B309-8D72-46B7-98FD-10619AFE0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56E383-4726-4FF2-8F71-FA0C7C39CA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0E91955-BEBA-4E98-A3AA-C27B1D5C4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15D14-2BA8-43A6-B65E-B2E41D3563F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8C2BBF5-0B74-4149-B5CF-47CEFDE29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1684BC-2270-4AF7-A0BC-16F8DB5B9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03062-7A74-401F-96A0-0887DF641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822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6DC5DA-201F-456B-973E-EAB412B3C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6E0807-68D4-4F07-95FC-B23E10A255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291744F-344A-411C-A3D8-47F3A1F24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15D14-2BA8-43A6-B65E-B2E41D3563F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5FCF58-65E9-48CF-8A38-AD32530FE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91FE5F5-2444-4677-806E-1F5E45910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03062-7A74-401F-96A0-0887DF641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910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C2616D-FE3A-48CC-BEF3-3521B7D36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42D99C-1D9F-41E5-AB80-2BF7D9600D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DE9D4C0-8692-4AE2-A38F-39B918BBEB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0293A35-EF2D-4A4D-AACB-FED567C50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15D14-2BA8-43A6-B65E-B2E41D3563F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5044D50-2728-48FD-BFA0-E09626CD9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E966E95-27A7-4D8D-AE4E-5D567F14D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03062-7A74-401F-96A0-0887DF641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550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AAE314-50BD-4271-931F-0487C9A96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9772DF7-999E-4278-8102-838EF5701E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B228EE0-CC2D-47F9-BD4B-0369B2DBCE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A27837A-2198-429F-9D77-7F41FED633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B6B9CD4-5A65-4782-8B06-D5CDB8D37A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1FA38F0-8352-4F87-9F7C-8928B86D7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15D14-2BA8-43A6-B65E-B2E41D3563F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6CCCD98-11AF-4F2B-921A-84EE5E956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2705FB7-C04B-47AD-BB3D-F3FBA9876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03062-7A74-401F-96A0-0887DF641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516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FCDD81-F1F8-431F-AF43-263AEDD5C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13D1691-138C-4589-B2C7-4AC41740D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15D14-2BA8-43A6-B65E-B2E41D3563F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1AEEC76-7963-4685-9D85-B84ECDB9F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9A5BE2B-DFAD-4E72-9BCD-3C58C3DA1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03062-7A74-401F-96A0-0887DF641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362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EA0CA81-E07E-403D-BDCC-D72F65077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15D14-2BA8-43A6-B65E-B2E41D3563F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0956365-7C91-4119-BFFD-40B220DF4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D215D41-FBAD-4D68-8E7E-09AC2080B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03062-7A74-401F-96A0-0887DF641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655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D740FB-9D67-44D5-8796-917B54BCC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77A68E-72AD-4AEB-95C7-3274F9D199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CE60D31-0283-44A8-8DCC-9B0DF06DCF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0D36346-6839-4370-92F2-D3EE5F8F1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15D14-2BA8-43A6-B65E-B2E41D3563F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65607A4-2075-45FA-8886-5EF287632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93E4E2D-5388-4BA8-87FA-4B45A9044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03062-7A74-401F-96A0-0887DF641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958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FA8FBF-B3CA-43B9-901F-9D86C70FD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74630FD-D159-4BC5-A081-365177ECC7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21FD598-D04F-469C-B82E-B06EC32C71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3889185-CEDE-4D09-969C-BCDAC2251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15D14-2BA8-43A6-B65E-B2E41D3563F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20DEC30-D959-4206-8452-153DDE0FA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3A6059B-0056-482D-A4C8-D810E57B3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03062-7A74-401F-96A0-0887DF641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242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731231-E757-46C3-A021-BEC44BFC3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395F6AB-F881-45C0-96C3-5935E3A5E6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CF6C47-5DE1-429B-B73D-D35EE75E07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15D14-2BA8-43A6-B65E-B2E41D3563F5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5FD2FD-54AE-4CCD-BB90-2645546EAC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05E488-EFCC-4870-BA16-13B7AFEA40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03062-7A74-401F-96A0-0887DF641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6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64517C-974D-4574-97E6-66C690BDD4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762880"/>
          </a:xfrm>
        </p:spPr>
        <p:txBody>
          <a:bodyPr>
            <a:normAutofit/>
          </a:bodyPr>
          <a:lstStyle/>
          <a:p>
            <a:r>
              <a:rPr lang="ru-RU" b="1" i="0" dirty="0">
                <a:solidFill>
                  <a:srgbClr val="553010"/>
                </a:solidFill>
                <a:effectLst/>
                <a:latin typeface="times" panose="02020603050405020304" pitchFamily="18" charset="0"/>
              </a:rPr>
              <a:t>Технологии работы с общественным мнением. 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0FBCAA-2C1E-4E25-8AD8-EB9BAAAEB3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4400" b="1" i="0" dirty="0">
                <a:solidFill>
                  <a:srgbClr val="553010"/>
                </a:solidFill>
                <a:effectLst/>
                <a:latin typeface="times" panose="02020603050405020304" pitchFamily="18" charset="0"/>
              </a:rPr>
              <a:t>Социальные сети как технология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49758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578A981-B64D-46E1-A03A-495A1080FE4B}"/>
              </a:ext>
            </a:extLst>
          </p:cNvPr>
          <p:cNvSpPr txBox="1"/>
          <p:nvPr/>
        </p:nvSpPr>
        <p:spPr>
          <a:xfrm>
            <a:off x="337351" y="426128"/>
            <a:ext cx="11434439" cy="58631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5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	Информация о событиях в мире, международном положении, социально-экономическом развитии страны и отраслей экономики, достижениях пауки и техники и другое создаёт в сознании людей образ окружающей действительности.</a:t>
            </a:r>
          </a:p>
          <a:p>
            <a:pPr algn="just"/>
            <a:r>
              <a:rPr lang="ru-RU" sz="25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	Рекламодатели, изучая добровольно опубликованную пользователями информацию о себе, своих взглядах, интересах, предпочтениях и т. д., применяют технологию рассылки целевой рекламы, ориентированной на конкретного человека.</a:t>
            </a:r>
          </a:p>
          <a:p>
            <a:pPr algn="just"/>
            <a:r>
              <a:rPr lang="ru-RU" sz="25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	</a:t>
            </a:r>
            <a:r>
              <a:rPr lang="ru-RU" sz="25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 сожалению, в социальной сети часто появляется непроверенная или заведомо ложная информация, которая вводит в заблуждение пользователя или формирует в его сознании негативное отношение к какому-либо событию</a:t>
            </a:r>
            <a:r>
              <a:rPr lang="ru-RU" sz="25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В связи с этим пользователь должен тщательно анализировать получаемую информацию и сравнивать её с информацией, содержащейся в других источниках.</a:t>
            </a:r>
          </a:p>
          <a:p>
            <a:pPr algn="just"/>
            <a:r>
              <a:rPr lang="ru-RU" sz="25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	Некоторые руководители организаций запрещают своим работникам пользоваться социальными сетями, чтобы воспрепятствовать утечке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2754726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E0EFDCE-05EB-4546-8224-C51466900019}"/>
              </a:ext>
            </a:extLst>
          </p:cNvPr>
          <p:cNvSpPr txBox="1"/>
          <p:nvPr/>
        </p:nvSpPr>
        <p:spPr>
          <a:xfrm>
            <a:off x="5681708" y="2530136"/>
            <a:ext cx="5832629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800" b="1" i="0" dirty="0">
                <a:solidFill>
                  <a:srgbClr val="553010"/>
                </a:solidFill>
                <a:effectLst/>
                <a:latin typeface="georgia" panose="02040502050405020303" pitchFamily="18" charset="0"/>
              </a:rPr>
              <a:t>Проверяем свои знания</a:t>
            </a:r>
          </a:p>
          <a:p>
            <a:pPr algn="just"/>
            <a:br>
              <a:rPr lang="ru-RU" sz="2800" dirty="0"/>
            </a:b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1. Что называют общественным мнением?</a:t>
            </a:r>
          </a:p>
          <a:p>
            <a:pPr algn="just"/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2. Как формируется общественное мнение?</a:t>
            </a:r>
          </a:p>
          <a:p>
            <a:pPr algn="just"/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3. Что представляет собой социальная сеть?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38EB5F-63BB-4EF1-A350-88412AB829D4}"/>
              </a:ext>
            </a:extLst>
          </p:cNvPr>
          <p:cNvSpPr txBox="1"/>
          <p:nvPr/>
        </p:nvSpPr>
        <p:spPr>
          <a:xfrm>
            <a:off x="772357" y="781236"/>
            <a:ext cx="783010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Запоминаем опорные понятия</a:t>
            </a:r>
            <a:endParaRPr lang="ru-RU" sz="2800" b="1" i="0" dirty="0">
              <a:solidFill>
                <a:srgbClr val="000000"/>
              </a:solidFill>
              <a:effectLst/>
              <a:latin typeface="georgia" panose="02040502050405020303" pitchFamily="18" charset="0"/>
            </a:endParaRPr>
          </a:p>
          <a:p>
            <a:pPr algn="just"/>
            <a:endParaRPr lang="ru-RU" sz="2800" b="1" i="1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just"/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Общественное мнение, социальная сеть.</a:t>
            </a:r>
          </a:p>
        </p:txBody>
      </p:sp>
    </p:spTree>
    <p:extLst>
      <p:ext uri="{BB962C8B-B14F-4D97-AF65-F5344CB8AC3E}">
        <p14:creationId xmlns:p14="http://schemas.microsoft.com/office/powerpoint/2010/main" val="812232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0DEB84E-EA70-478C-9310-5BEA74AA3AE0}"/>
              </a:ext>
            </a:extLst>
          </p:cNvPr>
          <p:cNvSpPr txBox="1"/>
          <p:nvPr/>
        </p:nvSpPr>
        <p:spPr>
          <a:xfrm>
            <a:off x="701335" y="479395"/>
            <a:ext cx="10813003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	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Общественное мнение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это оценочное суждение (скрытое или явное) различных групп людей о событиях и процессах действительной жизни, затрагивающих их интересы и потребности. Люди публично выражают общественное мнение, что оказывает влияние на функционирование человеческого общества. Понятие «общественное мнение» впервые появилось во Франции в конце XIX в.</a:t>
            </a:r>
          </a:p>
          <a:p>
            <a:pPr algn="just"/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	Общественное мнение складывается из широко распространённой информации в виде мнений, суждений, убеждений, идеологий, а также слухов, сплетен, заблуждений. Формируется общественное мнение с помощью социальных технологий и в значительной степени средствами массовой информации и сетью Интернет. </a:t>
            </a:r>
          </a:p>
          <a:p>
            <a:pPr algn="just"/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	Формами выражения общественного мнения являются выборы органов власти, участие населения в законодательной и исполнительной деятельности, собрания, митинги, манифестации, пикеты и </a:t>
            </a:r>
            <a:r>
              <a:rPr lang="ru-RU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др</a:t>
            </a:r>
            <a:endParaRPr lang="ru-RU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512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8F87642-DE6C-49FE-9CFF-966DBC0EEAAD}"/>
              </a:ext>
            </a:extLst>
          </p:cNvPr>
          <p:cNvSpPr txBox="1"/>
          <p:nvPr/>
        </p:nvSpPr>
        <p:spPr>
          <a:xfrm>
            <a:off x="763481" y="301841"/>
            <a:ext cx="1059993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	Руководство любой страны должно постоянно прислушиваться к общественному мнению.</a:t>
            </a:r>
          </a:p>
          <a:p>
            <a:pPr algn="just"/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	Для работы с общественным мнением применяют следующие технологии: проведение референдумов, массовые обсуждения важных для общества проблем, выборочные опросы населения и др. Инструментами воздействия на общественное мнение со стороны государства являются пропаганда и цензура.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EB73A2A-5FC2-49B6-B94C-253D986E30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36" y="3182645"/>
            <a:ext cx="4829453" cy="3373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EFF1678-2626-4D5D-AB55-EB82C1EF5F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2124" y="3182644"/>
            <a:ext cx="5131293" cy="337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972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64EA57F-F7B3-4FD4-8901-DB8BBDA9EC3A}"/>
              </a:ext>
            </a:extLst>
          </p:cNvPr>
          <p:cNvSpPr txBox="1"/>
          <p:nvPr/>
        </p:nvSpPr>
        <p:spPr>
          <a:xfrm>
            <a:off x="3047260" y="177553"/>
            <a:ext cx="69046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rgbClr val="553010"/>
                </a:solidFill>
                <a:effectLst/>
                <a:latin typeface="georgia" panose="02040502050405020303" pitchFamily="18" charset="0"/>
              </a:rPr>
              <a:t>Социальные сети как технология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56F352-0D12-439A-837C-2A0498E911CE}"/>
              </a:ext>
            </a:extLst>
          </p:cNvPr>
          <p:cNvSpPr txBox="1"/>
          <p:nvPr/>
        </p:nvSpPr>
        <p:spPr>
          <a:xfrm>
            <a:off x="532660" y="546885"/>
            <a:ext cx="1109708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	Понятие «социальная сеть» существовало задолго до появления средств телекоммуникации (телефона, Интернета, интерактивного телевидения и т. д.). Под социальной сетью понимались связи отдельных групп людей, имеющих одинаковые интересы, предпочтения, взгляды, идеи. Сети формировались также по потребностям, ресурсам и сферам влияния, социальным статусам и позициям. Участники такой социальной сети на основе доверия, взаимной поддержки, симпатий, участия в общих делах могли эффективно взаимодействовать для достижения общих целей.</a:t>
            </a:r>
            <a:endParaRPr lang="ru-RU" sz="2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F0D0C93-450C-4FD6-82AF-904F7698F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506" y="2623352"/>
            <a:ext cx="5189368" cy="405709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56C195C-D9ED-468F-9587-E1B1469DEC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5390" y="2623351"/>
            <a:ext cx="5344358" cy="4057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412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55E5C99-C145-490D-BF45-358F54974B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10" y="781234"/>
            <a:ext cx="5579614" cy="446334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D42F00-83C1-4C57-8825-FB9EA4C86C9E}"/>
              </a:ext>
            </a:extLst>
          </p:cNvPr>
          <p:cNvSpPr txBox="1"/>
          <p:nvPr/>
        </p:nvSpPr>
        <p:spPr>
          <a:xfrm>
            <a:off x="5695024" y="603682"/>
            <a:ext cx="5943600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000" b="1" i="1" dirty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Типы цифровых платформ</a:t>
            </a:r>
            <a:endParaRPr lang="ru-RU" sz="2000" b="1" i="0" dirty="0">
              <a:solidFill>
                <a:srgbClr val="242F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br>
              <a:rPr lang="ru-RU" sz="2000" b="0" i="0" dirty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цифровые платформы – основа как продвижения бизнеса, так и атак на него. Именно там происходит создание и разрушение репутации, продвижение брендов, политическая борьба. Для управления репутацией работа на платформах имеет решающее значение.</a:t>
            </a:r>
          </a:p>
          <a:p>
            <a:pPr algn="l"/>
            <a:br>
              <a:rPr lang="ru-RU" sz="2000" b="0" i="0" dirty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основные платформы для политической пропаганды, продвижения бизнеса и атак на него, развития или уничтожения репутации – социальные сети, видеохостинги и интернет-СМИ.</a:t>
            </a:r>
          </a:p>
          <a:p>
            <a:pPr algn="l"/>
            <a:r>
              <a:rPr lang="ru-RU" sz="2000" b="0" i="0" dirty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Сама платформа имеет широкие возможности для манипулирования информацией: может предоставить доступ тому, кому захочет, и не давать доступ другим. Плюс спамер или </a:t>
            </a:r>
            <a:r>
              <a:rPr lang="ru-RU" sz="2000" b="0" i="0" dirty="0" err="1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накрутчик</a:t>
            </a:r>
            <a:r>
              <a:rPr lang="ru-RU" sz="2000" b="0" i="0" dirty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может прорываться на платформу и манипулировать пользователями против ее желания.</a:t>
            </a:r>
          </a:p>
        </p:txBody>
      </p:sp>
    </p:spTree>
    <p:extLst>
      <p:ext uri="{BB962C8B-B14F-4D97-AF65-F5344CB8AC3E}">
        <p14:creationId xmlns:p14="http://schemas.microsoft.com/office/powerpoint/2010/main" val="1123045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8CE92B4-2CCB-46A9-94EF-D7BE7B64F08D}"/>
              </a:ext>
            </a:extLst>
          </p:cNvPr>
          <p:cNvSpPr txBox="1"/>
          <p:nvPr/>
        </p:nvSpPr>
        <p:spPr>
          <a:xfrm>
            <a:off x="559293" y="319595"/>
            <a:ext cx="1113259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000" b="1" i="0" dirty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медиа вызывают больше доверия</a:t>
            </a:r>
          </a:p>
          <a:p>
            <a:pPr algn="l"/>
            <a:r>
              <a:rPr lang="ru-RU" sz="2000" b="0" i="0" dirty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это потому, что для пользователей социальные сети и интернет-СМИ становятся главным занятием дня и источником информации: люди проводят там по 5-7 часов в день, и это время растет. Большинство пользователей ничего не пишет, только читает (или комментирует). Однако они несколько раз в день получают воздействие со стороны соцсетей и впитывают смыслы.</a:t>
            </a:r>
            <a:br>
              <a:rPr lang="ru-RU" sz="2000" b="0" i="0" dirty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0" i="0" dirty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 пользователи считают соцсети своим интимным пространством, поэтому информации от «френдов» доверяют больше, чем </a:t>
            </a:r>
            <a:r>
              <a:rPr lang="ru-RU" sz="2000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любым официальным СМИ. В силу этого люди здесь совершенно не защищены от манипуляции.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723639-9A7D-4D02-B8DF-B3421786B665}"/>
              </a:ext>
            </a:extLst>
          </p:cNvPr>
          <p:cNvSpPr txBox="1"/>
          <p:nvPr/>
        </p:nvSpPr>
        <p:spPr>
          <a:xfrm>
            <a:off x="710214" y="3429001"/>
            <a:ext cx="6454066" cy="3232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Чем характеризуются соцсети как цифровые платформы?</a:t>
            </a:r>
          </a:p>
          <a:p>
            <a:pPr algn="just"/>
            <a:r>
              <a:rPr lang="ru-RU" b="1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Тренировка на массовое поведение.</a:t>
            </a:r>
            <a:r>
              <a:rPr lang="ru-RU" b="0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 </a:t>
            </a:r>
            <a:r>
              <a:rPr lang="ru-RU" b="1" i="0" dirty="0">
                <a:solidFill>
                  <a:srgbClr val="242F33"/>
                </a:solidFill>
                <a:effectLst/>
                <a:latin typeface="PT Serif" panose="020A0603040505020204" pitchFamily="18" charset="-52"/>
              </a:rPr>
              <a:t>В соцсетях происходит постоянное натаскивание пользователей на определенный тип поведения, навязывание новых рефлексов. Так флешмобы вырабатывают привычку к массовой автоматической реакции. Участие в эстафетах, тестах, играх тренирует массово следовать призывам. В результате пользователи, сами того не замечая, становятся участниками пропаганды и информационных войн.</a:t>
            </a:r>
            <a:endParaRPr lang="ru-RU" b="0" i="0" dirty="0">
              <a:solidFill>
                <a:srgbClr val="242F33"/>
              </a:solidFill>
              <a:effectLst/>
              <a:latin typeface="PT Serif" panose="020A0603040505020204" pitchFamily="18" charset="-52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2EDE581-0168-473B-B770-8ACEB443E3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0813" y="3393596"/>
            <a:ext cx="4616388" cy="3144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767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2465BD3-3B33-4C84-B8B7-5B6271687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65" y="2645546"/>
            <a:ext cx="10180929" cy="403933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379416-AA2B-4FE6-A7FA-6C74E9D1EF88}"/>
              </a:ext>
            </a:extLst>
          </p:cNvPr>
          <p:cNvSpPr txBox="1"/>
          <p:nvPr/>
        </p:nvSpPr>
        <p:spPr>
          <a:xfrm>
            <a:off x="621436" y="173116"/>
            <a:ext cx="11327907" cy="23544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1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	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 появлением Интернета понятие социальной сети приобрело иное значение. </a:t>
            </a:r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Социальная сеть — компьютерная среда, содержащая различные веб-службы и сайты, предназначенные для построения, отражения и организации социальных взаимоотношений в Интернете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Веб-сайт (от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англ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website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— место в сети) — компьютерная программа частного лица или организации в сети, имеющая определённый адрес. Все сайты, входящие в Интернет, формируют Всемирную паутину, которая объединяет информацию мирового сообщества в единое целое — базу данных и коммуникации планетарного масштаба. Наличие большого числа пользователей сети и создаёт предпосылки для использования социальной сети как мощной всеохватывающей социальной технологии, формирующей мировоззрение людей.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6911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3AEA73F-07E5-48F6-AD01-CB5CCC4996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0912" y="949911"/>
            <a:ext cx="4243526" cy="237033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049673-4CE4-4354-9B8D-E2810D9D24FE}"/>
              </a:ext>
            </a:extLst>
          </p:cNvPr>
          <p:cNvSpPr txBox="1"/>
          <p:nvPr/>
        </p:nvSpPr>
        <p:spPr>
          <a:xfrm>
            <a:off x="1225118" y="292963"/>
            <a:ext cx="97417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Самые популярные соцсети в России: рейтинг 2023 года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DA35C1-10F7-4412-B25A-60BB6E5C7F59}"/>
              </a:ext>
            </a:extLst>
          </p:cNvPr>
          <p:cNvSpPr txBox="1"/>
          <p:nvPr/>
        </p:nvSpPr>
        <p:spPr>
          <a:xfrm>
            <a:off x="275208" y="949911"/>
            <a:ext cx="5820792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данным </a:t>
            </a:r>
            <a:r>
              <a:rPr lang="ru-RU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MediaScope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лидером по показателям охвата стала соцсеть «</a:t>
            </a:r>
            <a:r>
              <a:rPr lang="ru-RU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Вконтакте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»: 44% (прирост в 1,15 раза сравнительно с февралём 2021-го). При этом по времени нахождения в приложении или на сайте у VK лишь занял вырвался </a:t>
            </a:r>
            <a:r>
              <a:rPr lang="ru-RU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TikTok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пользователь тратит на него около 65 минут в день (снижение за год в 1,2 раза). По охвату же сервис оказался лишь на третьем месте с показателем в 27%.за отчётный период.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679C432-A2F3-4572-BD5D-DAEEFBCF4D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1316" y="3622089"/>
            <a:ext cx="4882719" cy="2875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199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3973891-E5B0-4E67-BFC9-CE4BC0A9F8F6}"/>
              </a:ext>
            </a:extLst>
          </p:cNvPr>
          <p:cNvSpPr txBox="1"/>
          <p:nvPr/>
        </p:nvSpPr>
        <p:spPr>
          <a:xfrm>
            <a:off x="514905" y="381741"/>
            <a:ext cx="11176986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 err="1">
                <a:solidFill>
                  <a:srgbClr val="000000"/>
                </a:solidFill>
                <a:effectLst/>
                <a:latin typeface="-apple-system"/>
              </a:rPr>
              <a:t>Telegram</a:t>
            </a:r>
            <a:r>
              <a:rPr lang="ru-RU" b="0" i="0" dirty="0">
                <a:solidFill>
                  <a:srgbClr val="000000"/>
                </a:solidFill>
                <a:effectLst/>
                <a:latin typeface="-apple-system"/>
              </a:rPr>
              <a:t>, в свою очередь, показал внушительный прирост охвата аудитории. В феврале 2023-го мессенджером с функциями социальной сети пользовались 41% россиян — в 1,8 раза больше, чем в том же месяце прошлого года (23%). При этом среднее время сеанса увеличилось с 28 минут до 39 минут в день (в 1,4 раза).</a:t>
            </a:r>
          </a:p>
          <a:p>
            <a:endParaRPr lang="ru-RU" dirty="0">
              <a:solidFill>
                <a:srgbClr val="000000"/>
              </a:solidFill>
              <a:latin typeface="-apple-system"/>
            </a:endParaRPr>
          </a:p>
          <a:p>
            <a:endParaRPr lang="ru-RU" dirty="0">
              <a:solidFill>
                <a:srgbClr val="000000"/>
              </a:solidFill>
              <a:latin typeface="-apple-system"/>
            </a:endParaRP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-apple-system"/>
              </a:rPr>
              <a:t>Охват «Одноклассников» сравнительно с февралём прошлого года вырос в 1,12 раза и составил 18%, а время, проводимое пользователями в соцсети, осталось на прежнем уровне (32 минуты) в день. Охваты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-apple-system"/>
              </a:rPr>
              <a:t>Instagram</a:t>
            </a:r>
            <a:r>
              <a:rPr lang="ru-RU" b="0" i="0" dirty="0">
                <a:solidFill>
                  <a:srgbClr val="000000"/>
                </a:solidFill>
                <a:effectLst/>
                <a:latin typeface="-apple-system"/>
              </a:rPr>
              <a:t>** упали с 31% до 6%, а время, проводимое в сервисе — с 41 до 17 минут. В Facebook** пользователи стали проводить по 5 минут в день (в три раза меньше, чем год назад), а охваты соцсети упали с 7 до 2%.</a:t>
            </a:r>
          </a:p>
          <a:p>
            <a:endParaRPr lang="ru-RU" dirty="0">
              <a:solidFill>
                <a:srgbClr val="000000"/>
              </a:solidFill>
              <a:latin typeface="-apple-system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C31320F-7A10-400F-AB7C-DCC23376DF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301" y="3403522"/>
            <a:ext cx="3405326" cy="313932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4963AE9-560F-4ABB-9867-8FA107A2C5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6174" y="4027710"/>
            <a:ext cx="3524435" cy="189094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4E1A580-5478-468B-A344-C6E1528FAB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5313" y="4027710"/>
            <a:ext cx="3328386" cy="195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9298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1060</Words>
  <Application>Microsoft Office PowerPoint</Application>
  <PresentationFormat>Широкоэкранный</PresentationFormat>
  <Paragraphs>35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-apple-system</vt:lpstr>
      <vt:lpstr>Arial</vt:lpstr>
      <vt:lpstr>Calibri</vt:lpstr>
      <vt:lpstr>Calibri Light</vt:lpstr>
      <vt:lpstr>georgia</vt:lpstr>
      <vt:lpstr>PT Serif</vt:lpstr>
      <vt:lpstr>times</vt:lpstr>
      <vt:lpstr>Times New Roman</vt:lpstr>
      <vt:lpstr>Тема Office</vt:lpstr>
      <vt:lpstr>Технологии работы с общественным мнением.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Технологии работы с общественным мнением.</dc:title>
  <dc:creator>Пользователь</dc:creator>
  <cp:lastModifiedBy>Пользователь</cp:lastModifiedBy>
  <cp:revision>8</cp:revision>
  <dcterms:created xsi:type="dcterms:W3CDTF">2023-09-26T18:28:55Z</dcterms:created>
  <dcterms:modified xsi:type="dcterms:W3CDTF">2023-09-26T19:26:43Z</dcterms:modified>
</cp:coreProperties>
</file>