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8"/>
  </p:notesMasterIdLst>
  <p:sldIdLst>
    <p:sldId id="256" r:id="rId2"/>
    <p:sldId id="257" r:id="rId3"/>
    <p:sldId id="275" r:id="rId4"/>
    <p:sldId id="276" r:id="rId5"/>
    <p:sldId id="277" r:id="rId6"/>
    <p:sldId id="278" r:id="rId7"/>
    <p:sldId id="263" r:id="rId8"/>
    <p:sldId id="264" r:id="rId9"/>
    <p:sldId id="265" r:id="rId10"/>
    <p:sldId id="266" r:id="rId11"/>
    <p:sldId id="267" r:id="rId12"/>
    <p:sldId id="26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69" r:id="rId21"/>
    <p:sldId id="270" r:id="rId22"/>
    <p:sldId id="271" r:id="rId23"/>
    <p:sldId id="272" r:id="rId24"/>
    <p:sldId id="273" r:id="rId25"/>
    <p:sldId id="274" r:id="rId26"/>
    <p:sldId id="28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65" autoAdjust="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7070E-8CC0-43C7-BB2D-AE756F038959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46BE9-314A-4BAC-A08F-2656E7167D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720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46BE9-314A-4BAC-A08F-2656E7167DA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1204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prut.msk.ru/otoplenie-chastnyh-domov-pod-klyuch/kak-obogret-dom/shemy-otopitelnyh-siste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628801"/>
            <a:ext cx="7776864" cy="4032447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Технология установки  радиаторов отопления 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7704856" cy="1152128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Департамент образования Ямало-Ненецкого автономного округа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Государственное профессиональное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образование  Ямало - Ненецкого автономного округа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80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Надымский</a:t>
            </a:r>
            <a:r>
              <a:rPr lang="ru-RU" sz="1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профессиональный колледж»</a:t>
            </a:r>
            <a:r>
              <a:rPr lang="ru-RU" sz="1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041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5544616" cy="6093296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Нижнее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подключение отопительных радиаторов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наименее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эффективно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теплоотдаче среди всех вариантов.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Тем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 менее, оно часто используется, особенно 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закрытых системах отопления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частных домов.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Причина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 −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при нижнем подключении трубы подводки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легко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скрыть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 особенно, если используется специальный радиатор с нижним подключением к сети. В этом случае трубы можно замаскировать плинтусом или упрятать в стяжку под пол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78098"/>
          </a:xfrm>
        </p:spPr>
        <p:txBody>
          <a:bodyPr/>
          <a:lstStyle/>
          <a:p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Нижнее подключение батарей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Нижнее подключение радиатора отопления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44824"/>
            <a:ext cx="3096344" cy="28895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0977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7864" y="1052736"/>
            <a:ext cx="4752528" cy="532859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используется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однотрубная схема обогрева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то для того, чтобы была возможность регулировки температуры в каждом помещении, между впускным и выпускным патрубком батареи устанавливается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перемычка, которую называют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байпасом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778098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Подключение с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байпасом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байпас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618" y="1988840"/>
            <a:ext cx="3003230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59818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1268760"/>
            <a:ext cx="4248472" cy="4320480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Значительно реже применяется схема, когда на месте стыка стояка и байпаса устанавливается </a:t>
            </a:r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трехходовый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кран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которым регулируется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температура радиаторов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Трехходовой вентиль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39898"/>
            <a:ext cx="3024336" cy="25692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9619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97152"/>
            <a:ext cx="8460432" cy="2060848"/>
          </a:xfrm>
        </p:spPr>
        <p:txBody>
          <a:bodyPr>
            <a:normAutofit fontScale="62500" lnSpcReduction="20000"/>
          </a:bodyPr>
          <a:lstStyle/>
          <a:p>
            <a:pPr marL="11430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2600" dirty="0">
                <a:latin typeface="Times New Roman"/>
                <a:ea typeface="Times New Roman"/>
                <a:cs typeface="Times New Roman"/>
              </a:rPr>
              <a:t>а - двухтрубная система - боковое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подключение;</a:t>
            </a:r>
            <a:r>
              <a:rPr lang="ru-RU" sz="2600" dirty="0" smtClean="0">
                <a:ea typeface="Times New Roman"/>
                <a:cs typeface="Times New Roman"/>
              </a:rPr>
              <a:t> 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б </a:t>
            </a:r>
            <a:r>
              <a:rPr lang="ru-RU" sz="2600" dirty="0">
                <a:latin typeface="Times New Roman"/>
                <a:ea typeface="Times New Roman"/>
                <a:cs typeface="Times New Roman"/>
              </a:rPr>
              <a:t>- двухтрубная система - нижнее подключение;</a:t>
            </a:r>
            <a:endParaRPr lang="ru-RU" sz="2600" dirty="0">
              <a:ea typeface="Calibri"/>
              <a:cs typeface="Times New Roman"/>
            </a:endParaRPr>
          </a:p>
          <a:p>
            <a:pPr marL="11430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2600" dirty="0">
                <a:latin typeface="Times New Roman"/>
                <a:ea typeface="Times New Roman"/>
                <a:cs typeface="Times New Roman"/>
              </a:rPr>
              <a:t>в - однотрубная система - боковое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подключение;</a:t>
            </a:r>
            <a:r>
              <a:rPr lang="ru-RU" sz="2600" dirty="0" smtClean="0">
                <a:ea typeface="Times New Roman"/>
                <a:cs typeface="Times New Roman"/>
              </a:rPr>
              <a:t>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г </a:t>
            </a:r>
            <a:r>
              <a:rPr lang="ru-RU" sz="2600" dirty="0">
                <a:latin typeface="Times New Roman"/>
                <a:ea typeface="Times New Roman"/>
                <a:cs typeface="Times New Roman"/>
              </a:rPr>
              <a:t>- однотрубная система - нижнее подключение.</a:t>
            </a:r>
            <a:endParaRPr lang="ru-RU" sz="2600" dirty="0">
              <a:ea typeface="Calibri"/>
              <a:cs typeface="Times New Roman"/>
            </a:endParaRPr>
          </a:p>
          <a:p>
            <a:pPr marL="11430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2600" dirty="0">
                <a:latin typeface="Times New Roman"/>
                <a:ea typeface="Times New Roman"/>
                <a:cs typeface="Times New Roman"/>
              </a:rPr>
              <a:t>1 - вентиль или терморегулирующий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клапан;</a:t>
            </a:r>
            <a:r>
              <a:rPr lang="ru-RU" sz="2600" dirty="0" smtClean="0">
                <a:ea typeface="Times New Roman"/>
                <a:cs typeface="Times New Roman"/>
              </a:rPr>
              <a:t>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2 </a:t>
            </a:r>
            <a:r>
              <a:rPr lang="ru-RU" sz="2600" dirty="0">
                <a:latin typeface="Times New Roman"/>
                <a:ea typeface="Times New Roman"/>
                <a:cs typeface="Times New Roman"/>
              </a:rPr>
              <a:t>- запорный клапан (</a:t>
            </a:r>
            <a:r>
              <a:rPr lang="ru-RU" sz="2600" dirty="0" err="1">
                <a:latin typeface="Times New Roman"/>
                <a:ea typeface="Times New Roman"/>
                <a:cs typeface="Times New Roman"/>
              </a:rPr>
              <a:t>детентор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);</a:t>
            </a:r>
            <a:endParaRPr lang="ru-RU" sz="2600" dirty="0" smtClean="0">
              <a:ea typeface="Times New Roman"/>
              <a:cs typeface="Times New Roman"/>
            </a:endParaRPr>
          </a:p>
          <a:p>
            <a:pPr marL="11430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3 </a:t>
            </a:r>
            <a:r>
              <a:rPr lang="ru-RU" sz="2600" dirty="0">
                <a:latin typeface="Times New Roman"/>
                <a:ea typeface="Times New Roman"/>
                <a:cs typeface="Times New Roman"/>
              </a:rPr>
              <a:t>- воздуховыпускной клапан (кран Маевского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);</a:t>
            </a:r>
            <a:r>
              <a:rPr lang="ru-RU" sz="2600" dirty="0" smtClean="0">
                <a:ea typeface="Times New Roman"/>
                <a:cs typeface="Times New Roman"/>
              </a:rPr>
              <a:t>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4 </a:t>
            </a:r>
            <a:r>
              <a:rPr lang="ru-RU" sz="2600" dirty="0">
                <a:latin typeface="Times New Roman"/>
                <a:ea typeface="Times New Roman"/>
                <a:cs typeface="Times New Roman"/>
              </a:rPr>
              <a:t>- заглушка;</a:t>
            </a:r>
            <a:endParaRPr lang="ru-RU" sz="2600" dirty="0">
              <a:ea typeface="Calibri"/>
              <a:cs typeface="Times New Roman"/>
            </a:endParaRPr>
          </a:p>
          <a:p>
            <a:pPr marL="11430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2600" dirty="0">
                <a:latin typeface="Times New Roman"/>
                <a:ea typeface="Times New Roman"/>
                <a:cs typeface="Times New Roman"/>
              </a:rPr>
              <a:t>5 - вентиль; 6 - байпас.</a:t>
            </a:r>
            <a:endParaRPr lang="ru-RU" sz="26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6570143" cy="4502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1119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86348"/>
            <a:ext cx="8124056" cy="5355020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современной практике проектирования отопительных систем для коттеджей накоплено огромное количество схем отопления. Существуют однотрубные и двухтрубные системы отопления; и те и другие подразделяются на вертикальные и горизонтальные; к двухтрубным относятся также коллекторные системы.</a:t>
            </a:r>
            <a:endParaRPr lang="ru-RU" sz="2000" dirty="0">
              <a:ea typeface="Calibri"/>
              <a:cs typeface="Times New Roman"/>
            </a:endParaRPr>
          </a:p>
          <a:p>
            <a:pPr algn="just"/>
            <a:r>
              <a:rPr lang="ru-RU" sz="2400" b="1" i="1" dirty="0">
                <a:latin typeface="Times New Roman"/>
                <a:ea typeface="Times New Roman"/>
              </a:rPr>
              <a:t>    Двухтрубные системы</a:t>
            </a:r>
            <a:r>
              <a:rPr lang="ru-RU" sz="2400" dirty="0">
                <a:latin typeface="Times New Roman"/>
                <a:ea typeface="Times New Roman"/>
              </a:rPr>
              <a:t> предполагают присоединение к отопительным приборам сразу двух трубопроводов - прямого и обратного. Вода, охлажденная в каждом из радиаторов, не поступает в другой отопительный прибор, а направляется непосредственно в котел по обратному трубопроводу. В результате температура воды на входе в каждый из радиаторов примерно одинакова, что позволяет использовать приборы одного размера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228600" algn="ctr">
              <a:lnSpc>
                <a:spcPct val="115000"/>
              </a:lnSpc>
              <a:spcBef>
                <a:spcPct val="20000"/>
              </a:spcBef>
            </a:pPr>
            <a:r>
              <a:rPr lang="ru-RU" sz="2800" b="1" spc="0" dirty="0">
                <a:solidFill>
                  <a:srgbClr val="2F2B20"/>
                </a:solidFill>
                <a:latin typeface="Times New Roman"/>
                <a:ea typeface="Times New Roman"/>
                <a:cs typeface="Times New Roman"/>
              </a:rPr>
              <a:t>Двухтрубные системы отопления: плюсы и </a:t>
            </a:r>
            <a:r>
              <a:rPr lang="ru-RU" sz="2800" b="1" spc="0" dirty="0" smtClean="0">
                <a:solidFill>
                  <a:srgbClr val="2F2B20"/>
                </a:solidFill>
                <a:latin typeface="Times New Roman"/>
                <a:ea typeface="Times New Roman"/>
                <a:cs typeface="Times New Roman"/>
              </a:rPr>
              <a:t>минусы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42057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7620000" cy="6408712"/>
          </a:xfrm>
        </p:spPr>
        <p:txBody>
          <a:bodyPr>
            <a:noAutofit/>
          </a:bodyPr>
          <a:lstStyle/>
          <a:p>
            <a:pPr algn="just"/>
            <a:r>
              <a:rPr lang="ru-RU" sz="2800" dirty="0">
                <a:latin typeface="Times New Roman"/>
                <a:ea typeface="Times New Roman"/>
              </a:rPr>
              <a:t>Двухтрубные системы лишены недостатков, свойственных однотрубной разводке. Диаметры подающей и обратной труб, а также типоразмеры соединений здесь меньше, чем в однотрубных системах. Поэтому двухтрубные системы лучше смотрятся при открытой прокладке и более удобны при выполнении скрытой, то есть в бетонной стяжке пола или в (специальной нише, которая выдалбливается в стене, а потом заштукатуривается). Двухтрубные системы дают возможность регулировать теплоотдачу в комнате, для него на каждом радиаторе устанавливается термостатический вентиль, который осуществляет этот процесс автоматически.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2453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208912" cy="6741368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latin typeface="Times New Roman"/>
                <a:ea typeface="Times New Roman"/>
                <a:cs typeface="Times New Roman"/>
              </a:rPr>
              <a:t>Горизонтальные двухтрубные системы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 бывают с верхней и нижней разводкой. Нижняя разводка дает еще одно преимущество: участки системы отопления можно вводить в строй поэтапно, по мере строительства этажей. Вертикальные двухтрубные системы могут использоваться в домах с переменной этажностью. Конечно, любая из разновидностей двухтрубных систем обойдется дороже, чем однотрубная горизонтальная разводка, но ради комфорта и современного дизайна интерьера стоит отдать предпочтение двухтрубной системе.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6919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7579402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4293096"/>
            <a:ext cx="8208912" cy="2109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Times New Roman"/>
                <a:cs typeface="Times New Roman"/>
              </a:rPr>
              <a:t>Рис. 1. Схема горизонтальной двухтрубной системы отопления.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1 -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стояк;</a:t>
            </a:r>
            <a:r>
              <a:rPr lang="ru-RU" sz="1600" dirty="0" smtClean="0">
                <a:ea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2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- нагревательные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приборы;</a:t>
            </a:r>
            <a:r>
              <a:rPr lang="ru-RU" sz="1600" dirty="0" smtClean="0">
                <a:ea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3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- регулирующий кран;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4 - выпуск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воздуха;</a:t>
            </a:r>
            <a:r>
              <a:rPr lang="ru-RU" sz="1600" dirty="0" smtClean="0">
                <a:ea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5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-регулирующая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арматура</a:t>
            </a:r>
            <a:r>
              <a:rPr lang="ru-RU" sz="1600" dirty="0" smtClean="0">
                <a:ea typeface="Times New Roman"/>
                <a:cs typeface="Times New Roman"/>
              </a:rPr>
              <a:t> ;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6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- магистраль обратной воды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latin typeface="Times New Roman"/>
                <a:ea typeface="Times New Roman"/>
              </a:rPr>
              <a:t>Горизонтальные магистрали прокладываются с уклоном 0,002. </a:t>
            </a:r>
            <a:r>
              <a:rPr lang="ru-RU" sz="2000" dirty="0">
                <a:latin typeface="Times New Roman"/>
                <a:ea typeface="Times New Roman"/>
              </a:rPr>
              <a:t>Уклоны горизонтальных труб должны обеспечить выход воздуха из системы к верхним точкам, где он будет удален через </a:t>
            </a:r>
            <a:r>
              <a:rPr lang="ru-RU" sz="2000" dirty="0" err="1">
                <a:latin typeface="Times New Roman"/>
                <a:ea typeface="Times New Roman"/>
              </a:rPr>
              <a:t>воздухоотводчики</a:t>
            </a:r>
            <a:r>
              <a:rPr lang="ru-RU" sz="2000" dirty="0">
                <a:latin typeface="Times New Roman"/>
                <a:ea typeface="Times New Roman"/>
              </a:rPr>
              <a:t>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050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517232"/>
            <a:ext cx="7620000" cy="883568"/>
          </a:xfrm>
        </p:spPr>
        <p:txBody>
          <a:bodyPr/>
          <a:lstStyle/>
          <a:p>
            <a:r>
              <a:rPr lang="ru-RU" sz="2400" b="1" i="1" dirty="0">
                <a:latin typeface="Times New Roman"/>
                <a:ea typeface="Times New Roman"/>
              </a:rPr>
              <a:t>Рис.2.  Двухтрубная вертикальная система водяного отопления с верхней разводкой.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022"/>
            <a:ext cx="7225670" cy="5063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2563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208912" cy="2232248"/>
          </a:xfrm>
        </p:spPr>
        <p:txBody>
          <a:bodyPr>
            <a:norm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По расположению труб, соединяющих нагревательные приборы, системы делятся на: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2000" dirty="0">
              <a:ea typeface="Calibri"/>
              <a:cs typeface="Times New Roman"/>
            </a:endParaRPr>
          </a:p>
          <a:p>
            <a:pPr lvl="0" indent="-342900" algn="just">
              <a:buFont typeface="Courier New"/>
              <a:buChar char="o"/>
            </a:pP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вертикальные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, когда приборы присоединяются к вертикальному стояку, </a:t>
            </a:r>
            <a:endParaRPr lang="ru-RU" sz="2000" dirty="0">
              <a:ea typeface="Calibri"/>
              <a:cs typeface="Times New Roman"/>
            </a:endParaRPr>
          </a:p>
          <a:p>
            <a:pPr lvl="0" indent="-342900" algn="just">
              <a:buFont typeface="Courier New"/>
              <a:buChar char="o"/>
            </a:pPr>
            <a:r>
              <a:rPr lang="ru-RU" sz="2000" b="1" i="1" dirty="0">
                <a:latin typeface="Times New Roman"/>
                <a:ea typeface="Times New Roman"/>
                <a:cs typeface="Times New Roman"/>
              </a:rPr>
              <a:t>горизонтальные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, когда приборы присоединяются к горизонтально расположенным трубопроводам.</a:t>
            </a:r>
            <a:endParaRPr lang="ru-RU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04864"/>
            <a:ext cx="5860061" cy="414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74478" y="2204864"/>
            <a:ext cx="280197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i="1" dirty="0">
                <a:latin typeface="Times New Roman"/>
                <a:ea typeface="Times New Roman"/>
                <a:cs typeface="Times New Roman"/>
              </a:rPr>
              <a:t>Рис. 3. Двухтрубная вертикальная система водяного отопления с нижней разводкой.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1 - магистраль горячей воды;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2 - стояки горячей воды;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3 - стояки обратной воды;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4 - краны у приборов;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5 - нагревательные приборы;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6 - выпуск воздуха;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7 - обратная магистраль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.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124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7992888" cy="547260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Радиатором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принято называть прибор, состоящий либо из отдельных колончатых элементов, либо из плоских блоков. </a:t>
            </a:r>
          </a:p>
          <a:p>
            <a:pPr algn="just"/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   Секции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радиаторов изготавливаются из серого чугуна, стали или алюминия и могут компоноваться в приборы различной площади путём их соединения на резьбовых ниппелях.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Несколько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секций в сборе называют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секционным радиатором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/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Плоские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блоки радиаторов свариваются из двух штампованных стальных листов, образуя приборы малой глубины и различной длины, называемые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стальными панельными радиаторами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Радиаторы. Виды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радиаторов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144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6672"/>
            <a:ext cx="5770984" cy="62646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Лучшая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теплоотдача будет иметь место, если: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расстояние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между низом подоконника и   секциями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составляет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100 мм (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                                                              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правильная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схема подключения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радиатора предполагает расстояние от пола в размере 120 мм (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);                   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рациональный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монтаж радиаторов отопления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осуществляется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расстоянии 20 мм от стены (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С)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                  </a:t>
            </a:r>
          </a:p>
        </p:txBody>
      </p:sp>
      <p:pic>
        <p:nvPicPr>
          <p:cNvPr id="4" name="Рисунок 3" descr="схема подключения радиаторов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801718"/>
            <a:ext cx="2376264" cy="43554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1927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1662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Выбор места установки и проведение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замеров: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Обычно его устанавливают в пространстве под окном.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Этим можно добиться оптимальной и естественной циркуляции теплого и холодного воздуха по всему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помещению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Сначала следует измерить оконный проем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для центровки отопительного прибора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Намечаем центральную вертикальную линию,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относительно которой мы будет размечать места для крепления держателей радиатора.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Горизонтальный размер устанавливается по уровню трубы от стояка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При монтаже радиатора парового отопления строго придерживайтесь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горизонтальной линии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иначе могут образоваться воздушные пробки в чугунных блоках.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Затем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измеряют сам радиатор для того чтобы удлинить или укоротить примыкающие трубы, подводящие к нему отопление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Установка радиатора отопления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129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260648"/>
            <a:ext cx="5544616" cy="63959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3800" b="1" i="1" dirty="0">
                <a:latin typeface="Times New Roman" pitchFamily="18" charset="0"/>
                <a:cs typeface="Times New Roman" pitchFamily="18" charset="0"/>
              </a:rPr>
              <a:t>разметки</a:t>
            </a:r>
            <a:endParaRPr lang="ru-RU" sz="3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Теперь можно сделать разметку для установки креплений радиатора. По вертикали эти места совпадают с местом, где соединяются чугунные или стальные блоки, из которых состоит радиатор.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 горизонтали места крепления следует выставлять на 2-3 мм выше того места, где проходит центр сечения входной трубы отопления.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После замеров мы имеем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4 места для установки крепления держателей радиатора. Еще раз проверяем разметку и ее совместимость с радиатором.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528" y="260648"/>
            <a:ext cx="2322107" cy="2505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105" y="3161028"/>
            <a:ext cx="2174951" cy="274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0528" y="2539106"/>
            <a:ext cx="2757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Разметка мест установки стояков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9631" y="5733256"/>
            <a:ext cx="2541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Разметка мест установки кронштейнов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629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476672"/>
            <a:ext cx="6264696" cy="61926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smtClean="0">
                <a:latin typeface="Times New Roman" pitchFamily="18" charset="0"/>
                <a:cs typeface="Times New Roman" pitchFamily="18" charset="0"/>
              </a:rPr>
              <a:t>Монтаж </a:t>
            </a:r>
            <a:r>
              <a:rPr lang="ru-RU" sz="4200" b="1" i="1" dirty="0">
                <a:latin typeface="Times New Roman" pitchFamily="18" charset="0"/>
                <a:cs typeface="Times New Roman" pitchFamily="18" charset="0"/>
              </a:rPr>
              <a:t>креплений</a:t>
            </a:r>
            <a:endParaRPr lang="ru-RU" sz="4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креплений зависит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 размеров самого радиатора отопления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Если радиатор имеет 12 секций и более, то для монтажа используют 6 креплений.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Проследите, чтобы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радиатор не опирался на трубы с горячей водой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Сверлим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отверстия и забиваем дюбеля по сделанной разметке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Стандартные крепления имеют диаметр 12 мм., поэтому используем сверло также диаметром 12 мм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Затем следует вкрутить крепления, проверить размер и навесить радиатор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Он должен обязательно стоять на всех опорах.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1484784"/>
            <a:ext cx="2016014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1362" y="4437112"/>
            <a:ext cx="20681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Установка кронштейнов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388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0" y="1481882"/>
            <a:ext cx="4608512" cy="316835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Монтаж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системы водяного отопления предполагает соединение отдельных участков трубопроводов и подключение излучающих элементов, или радиаторов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Рисунок 3" descr="http://modernlib.ru/books/korshever_natalya/raboti_po_metallu/i_113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3168352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51520" y="404664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Подключение приборов системы отопления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4077072"/>
            <a:ext cx="3024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Рис. Подключение чугунной батареи: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 1 – контргайка;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– соединительная шайба-втулка (показана по месту установки);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– уплотнитель;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– корпус батареи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776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4042792" cy="619268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Навешивание радиаторов</a:t>
            </a:r>
          </a:p>
          <a:p>
            <a:pPr marL="0" indent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Установка стояка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Сварка стыков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37844"/>
            <a:ext cx="1763265" cy="2183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472379"/>
            <a:ext cx="1831044" cy="210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7275" y="4601985"/>
            <a:ext cx="2019070" cy="1995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1124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620000" cy="230425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                        Спасибо за внимание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52355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После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того, как выбраны класс, вид и модель отопительных приборов необходимо определить, как эти приборы будут подключаться к отопительной сети вашего дома. Существуют две основные системы отопления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однотрубная и двухтрубная (рис.1). </a:t>
            </a:r>
            <a:endParaRPr lang="ru-RU" sz="2800" dirty="0" smtClean="0">
              <a:latin typeface="Times New Roman"/>
              <a:ea typeface="Times New Roman"/>
              <a:cs typeface="Times New Roman"/>
            </a:endParaRPr>
          </a:p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большинстве типовых многоквартирных домов России система - однотрубная.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4300" lvl="0" algn="ctr">
              <a:spcBef>
                <a:spcPct val="20000"/>
              </a:spcBef>
            </a:pPr>
            <a:r>
              <a:rPr lang="ru-RU" sz="3200" b="1" spc="0" dirty="0">
                <a:solidFill>
                  <a:srgbClr val="2F2B20"/>
                </a:solidFill>
                <a:latin typeface="Times New Roman"/>
                <a:ea typeface="Times New Roman"/>
                <a:cs typeface="Times New Roman"/>
              </a:rPr>
              <a:t>Возможные схемы установки </a:t>
            </a:r>
            <a:r>
              <a:rPr lang="ru-RU" sz="3200" b="1" spc="0" dirty="0" smtClean="0">
                <a:solidFill>
                  <a:srgbClr val="2F2B20"/>
                </a:solidFill>
                <a:latin typeface="Times New Roman"/>
                <a:ea typeface="Times New Roman"/>
                <a:cs typeface="Times New Roman"/>
              </a:rPr>
              <a:t>радиаторов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416195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8506886" cy="398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5497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763284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5373216"/>
            <a:ext cx="7344816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Times New Roman"/>
                <a:cs typeface="Times New Roman"/>
              </a:rPr>
              <a:t>а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— 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однотрубная система;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               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б 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— 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однотрубная система,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Times New Roman"/>
                <a:cs typeface="Times New Roman"/>
              </a:rPr>
              <a:t>стандартное подключение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               </a:t>
            </a: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подключение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 с перемычкой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300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7492891" cy="350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4077072"/>
            <a:ext cx="7776864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Times New Roman"/>
                <a:cs typeface="Times New Roman"/>
              </a:rPr>
              <a:t>в —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двухтрубная система;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                            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г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— 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двухтрубная система,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Times New Roman"/>
                <a:cs typeface="Times New Roman"/>
              </a:rPr>
              <a:t>стандартное подключение                            рекомендуемое подключение.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  <a:cs typeface="Times New Roman"/>
              </a:rPr>
              <a:t>1 — подающий стояк, 2 — радиатор, 3 — терморегулятор (ручной или автоматический), 4 — вентиль нижний, 5 — </a:t>
            </a:r>
            <a:r>
              <a:rPr lang="ru-RU" i="1" dirty="0" err="1">
                <a:latin typeface="Times New Roman"/>
                <a:ea typeface="Times New Roman"/>
                <a:cs typeface="Times New Roman"/>
              </a:rPr>
              <a:t>воздухоотводчик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 (ручной или автоматический) 6 — перемычка, 7 — обратный стояк, 8 — заглушка.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767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8520" y="1412776"/>
            <a:ext cx="8568952" cy="496855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 монтаже батарей используется несколько схем подключения радиаторов к магистральной отопительной сети. Принципиальных различий в них нет, они применяются в зависимости от используемой </a:t>
            </a:r>
            <a:r>
              <a:rPr lang="ru-RU" sz="3600" b="1" i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схемы отопительной сети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и особенности размещения данной конкретной батареи. </a:t>
            </a:r>
          </a:p>
          <a:p>
            <a:pPr marL="0" indent="0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Схемы подключения батарей отопления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710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768" y="1700808"/>
            <a:ext cx="5915000" cy="4925144"/>
          </a:xfrm>
        </p:spPr>
        <p:txBody>
          <a:bodyPr>
            <a:normAutofit fontScale="70000" lnSpcReduction="20000"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При таком подключении входной и выходной патрубок монтируются </a:t>
            </a: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на одной стороне батареи.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   Как правило, </a:t>
            </a: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горячая вода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вводится через верхний патрубок, а выходит через нижний. Это самая распространенная схема подключения. </a:t>
            </a:r>
          </a:p>
          <a:p>
            <a:pPr algn="just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   Она используется чаще всего при монтаже батарей в </a:t>
            </a: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квартирах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, в силу подходящего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расположения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 ней стояков отопления.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Боковое подключение </a:t>
            </a:r>
            <a:r>
              <a:rPr lang="ru-RU" sz="4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радиаторов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Схема бокового подключения радиатора отопления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52" y="2320634"/>
            <a:ext cx="2592288" cy="2404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Схема бокового подключения радиатора отопления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2592288" cy="2404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0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5544616" cy="5256584"/>
          </a:xfrm>
        </p:spPr>
        <p:txBody>
          <a:bodyPr>
            <a:norm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Входной патрубок находится наверху с одной стороны батареи, а выходной − снизу на другой стороне батареи. 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Считается что такая схема подключения радиатора отопления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более эффективна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 точки зрения теплоотдачи, поэтому она рекомендуется для больших батарей (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12 секций и более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7537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Диагональное подключение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Диагональное подключение радиатора отопления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005760"/>
            <a:ext cx="2880320" cy="2719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7310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450</TotalTime>
  <Words>1214</Words>
  <Application>Microsoft Office PowerPoint</Application>
  <PresentationFormat>Экран (4:3)</PresentationFormat>
  <Paragraphs>99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Волна</vt:lpstr>
      <vt:lpstr>“Технология установки  радиаторов отопления ”                                                                              </vt:lpstr>
      <vt:lpstr>Радиаторы. Виды радиаторов</vt:lpstr>
      <vt:lpstr>Возможные схемы установки радиаторов</vt:lpstr>
      <vt:lpstr>Слайд 4</vt:lpstr>
      <vt:lpstr>Слайд 5</vt:lpstr>
      <vt:lpstr>Слайд 6</vt:lpstr>
      <vt:lpstr> Схемы подключения батарей отопления </vt:lpstr>
      <vt:lpstr>Боковое подключение радиаторов</vt:lpstr>
      <vt:lpstr>Диагональное подключение</vt:lpstr>
      <vt:lpstr>Нижнее подключение батарей</vt:lpstr>
      <vt:lpstr>Подключение с байпасом</vt:lpstr>
      <vt:lpstr>Слайд 12</vt:lpstr>
      <vt:lpstr>Слайд 13</vt:lpstr>
      <vt:lpstr>Двухтрубные системы отопления: плюсы и минусы</vt:lpstr>
      <vt:lpstr>Слайд 15</vt:lpstr>
      <vt:lpstr>Слайд 16</vt:lpstr>
      <vt:lpstr>Слайд 17</vt:lpstr>
      <vt:lpstr>Слайд 18</vt:lpstr>
      <vt:lpstr>Слайд 19</vt:lpstr>
      <vt:lpstr>Слайд 20</vt:lpstr>
      <vt:lpstr>Установка радиатора отопления</vt:lpstr>
      <vt:lpstr>Слайд 22</vt:lpstr>
      <vt:lpstr>Слайд 23</vt:lpstr>
      <vt:lpstr>Слайд 24</vt:lpstr>
      <vt:lpstr>Слайд 25</vt:lpstr>
      <vt:lpstr>                         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Выпускная письменная экзаменационная работа на тему:  “Технология монтажа умывальников ”  Выполнил :                                                      Вэлло В.Ф.                                                                             группа №32                                                                                  «Мастер ЖКХ                                                                                      (слесарь-сантехник)»              Руководитель:                                                     Бондаренко Н.Д  Надым  2014г. </dc:title>
  <dc:creator>Пользователь</dc:creator>
  <cp:lastModifiedBy>Пользователь</cp:lastModifiedBy>
  <cp:revision>39</cp:revision>
  <dcterms:created xsi:type="dcterms:W3CDTF">2014-10-21T06:34:08Z</dcterms:created>
  <dcterms:modified xsi:type="dcterms:W3CDTF">2023-10-02T03:56:30Z</dcterms:modified>
</cp:coreProperties>
</file>