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74" r:id="rId8"/>
    <p:sldId id="266" r:id="rId9"/>
    <p:sldId id="263" r:id="rId10"/>
    <p:sldId id="259" r:id="rId11"/>
    <p:sldId id="285" r:id="rId12"/>
    <p:sldId id="275" r:id="rId13"/>
    <p:sldId id="284" r:id="rId14"/>
    <p:sldId id="276" r:id="rId15"/>
    <p:sldId id="277" r:id="rId16"/>
    <p:sldId id="278" r:id="rId17"/>
    <p:sldId id="279" r:id="rId18"/>
    <p:sldId id="280" r:id="rId19"/>
    <p:sldId id="282" r:id="rId20"/>
    <p:sldId id="281" r:id="rId21"/>
  </p:sldIdLst>
  <p:sldSz cx="9144000" cy="6858000" type="screen4x3"/>
  <p:notesSz cx="6889750" cy="10021888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291" autoAdjust="0"/>
  </p:normalViewPr>
  <p:slideViewPr>
    <p:cSldViewPr>
      <p:cViewPr varScale="1">
        <p:scale>
          <a:sx n="110" d="100"/>
          <a:sy n="110" d="100"/>
        </p:scale>
        <p:origin x="164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200" y="5410200"/>
            <a:ext cx="3352800" cy="8382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1600" dirty="0">
                <a:solidFill>
                  <a:schemeClr val="tx1"/>
                </a:solidFill>
              </a:rPr>
              <a:t>Подготовила:</a:t>
            </a:r>
          </a:p>
          <a:p>
            <a:pPr algn="r"/>
            <a:r>
              <a:rPr lang="ru-RU" sz="1600" dirty="0">
                <a:solidFill>
                  <a:schemeClr val="tx1"/>
                </a:solidFill>
              </a:rPr>
              <a:t>Пауль О.Ф</a:t>
            </a:r>
          </a:p>
          <a:p>
            <a:pPr algn="r"/>
            <a:r>
              <a:rPr lang="ru-RU" sz="1600" dirty="0">
                <a:solidFill>
                  <a:schemeClr val="tx1"/>
                </a:solidFill>
              </a:rPr>
              <a:t>Антоненко Т.Л</a:t>
            </a:r>
          </a:p>
          <a:p>
            <a:pPr algn="r"/>
            <a:endParaRPr lang="ru-RU" sz="1600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1752600" y="533400"/>
            <a:ext cx="579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МУНИЦИПАЛЬНОЕ КАЗЕННОЕ ДОШКОЛЬНОЕ ОБРАЗОВАТЕЛЬНОЕ УЧРЕЖДЕНИЕ ГОРОДА НОВОСИБИРСКА «ДЕТСКИЙ САД №331 «Радуга»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33800" y="59436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2023 г.</a:t>
            </a:r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5BBAF0B8-AD13-484D-9FE3-F512BF67FC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3462" y="1549062"/>
            <a:ext cx="7772400" cy="3796605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Познавательно- исследовательский проект</a:t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«Огород на подоконнике»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533400"/>
            <a:ext cx="6553200" cy="990600"/>
          </a:xfrm>
        </p:spPr>
        <p:txBody>
          <a:bodyPr>
            <a:normAutofit fontScale="90000"/>
          </a:bodyPr>
          <a:lstStyle/>
          <a:p>
            <a:br>
              <a:rPr lang="ru-RU" sz="4000" dirty="0"/>
            </a:br>
            <a:endParaRPr lang="ru-RU" sz="40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47D5BC5-9490-4E85-974C-0CF2C08174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533400"/>
            <a:ext cx="6553200" cy="4191000"/>
          </a:xfr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51728B6-81C5-45E1-9D6A-535C44EA069D}"/>
              </a:ext>
            </a:extLst>
          </p:cNvPr>
          <p:cNvSpPr/>
          <p:nvPr/>
        </p:nvSpPr>
        <p:spPr>
          <a:xfrm>
            <a:off x="2362200" y="4648200"/>
            <a:ext cx="6553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chemeClr val="accent2">
                    <a:lumMod val="50000"/>
                  </a:schemeClr>
                </a:solidFill>
              </a:rPr>
              <a:t>Посадка семян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396B0F-B81D-403B-A63B-9E4434094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Посадка лука!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281FC08-DFAA-4038-9DFA-40FA15564D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62201" y="1295401"/>
            <a:ext cx="4571998" cy="5638800"/>
          </a:xfrm>
        </p:spPr>
      </p:pic>
    </p:spTree>
    <p:extLst>
      <p:ext uri="{BB962C8B-B14F-4D97-AF65-F5344CB8AC3E}">
        <p14:creationId xmlns:p14="http://schemas.microsoft.com/office/powerpoint/2010/main" val="452089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EE36BF-4492-4B97-AEB7-A29EBE92F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sz="3100" dirty="0">
                <a:solidFill>
                  <a:schemeClr val="accent2">
                    <a:lumMod val="50000"/>
                  </a:schemeClr>
                </a:solidFill>
              </a:rPr>
              <a:t>Уход </a:t>
            </a:r>
            <a:br>
              <a:rPr lang="ru-RU" sz="31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accent2">
                    <a:lumMod val="50000"/>
                  </a:schemeClr>
                </a:solidFill>
              </a:rPr>
              <a:t>за </a:t>
            </a:r>
            <a:br>
              <a:rPr lang="ru-RU" sz="31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accent2">
                    <a:lumMod val="50000"/>
                  </a:schemeClr>
                </a:solidFill>
              </a:rPr>
              <a:t>растениями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9A885AB-5C17-494A-95C1-90C338CB7F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64235" y="1369382"/>
            <a:ext cx="3352799" cy="386207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572F82-D24F-46FE-876B-0E4058635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93649" y="1345566"/>
            <a:ext cx="3352802" cy="386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589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B3C7BE-6958-45C6-BA44-0816909BA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Работа с родителями 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97CE1E2-2216-4061-9840-E7DBF77EB2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62597" y="1600599"/>
            <a:ext cx="4723606" cy="4724400"/>
          </a:xfrm>
        </p:spPr>
      </p:pic>
    </p:spTree>
    <p:extLst>
      <p:ext uri="{BB962C8B-B14F-4D97-AF65-F5344CB8AC3E}">
        <p14:creationId xmlns:p14="http://schemas.microsoft.com/office/powerpoint/2010/main" val="951359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04E761-D760-4CF6-8B70-AFB8D44A5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Художественно - творческая деятельность: </a:t>
            </a:r>
            <a:br>
              <a:rPr lang="ru-RU" sz="32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200" dirty="0">
                <a:solidFill>
                  <a:srgbClr val="FF0000"/>
                </a:solidFill>
              </a:rPr>
              <a:t>«Мы рисуем огород»</a:t>
            </a:r>
            <a:br>
              <a:rPr lang="ru-RU" sz="3200" dirty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5BB3413-2A0B-46E3-8709-BF429CFE81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" y="2743202"/>
            <a:ext cx="3657601" cy="24384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9ECFE6-8318-4264-80D6-10679F7875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81297" y="2781310"/>
            <a:ext cx="3657605" cy="23622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066E60C-1B0D-4638-9AA6-46BC04C22EA1}"/>
              </a:ext>
            </a:extLst>
          </p:cNvPr>
          <p:cNvSpPr/>
          <p:nvPr/>
        </p:nvSpPr>
        <p:spPr>
          <a:xfrm rot="10800000" flipH="1">
            <a:off x="-1219200" y="3059668"/>
            <a:ext cx="106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56EEF5B-453F-4796-88E5-51A4A181B1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86398" y="2752725"/>
            <a:ext cx="3657601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389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17703E-7283-4BF6-BC88-5311E5794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>
                <a:solidFill>
                  <a:schemeClr val="accent2">
                    <a:lumMod val="50000"/>
                  </a:schemeClr>
                </a:solidFill>
              </a:rPr>
              <a:t>Отгадывание загадок</a:t>
            </a:r>
            <a:br>
              <a:rPr lang="ru-RU" sz="48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98F2D1-7548-4067-A499-AFE263BF0F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Растёт она-в земле!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Известна - целом мире!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Частенько на столе.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Красуется в мундире?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9E76BE-3F5A-452E-B1F9-A48D9EEAC6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3867150"/>
            <a:ext cx="5646420" cy="277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695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AB322B-B499-42AA-9D88-94B81F567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4ED2A2-A312-40B1-B9A1-FBF163C54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609600"/>
            <a:ext cx="8534400" cy="597376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Исследовательская и практическая деятельность по изучению особенностей выращивания культурных растений.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Были проведены следующие опыты: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- наблюдения за ростом корневой системы лука в воде;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- проращивание семян огурцов, во влажной материи для наблюдения корневой системы; 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- выращивание и срезка зелени.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ru-RU" sz="1800">
                <a:solidFill>
                  <a:schemeClr val="accent2">
                    <a:lumMod val="50000"/>
                  </a:schemeClr>
                </a:solidFill>
              </a:rPr>
              <a:t>Выращивание огурцов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</a:rPr>
              <a:t>в комнатных условиях для употребления в пищу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6783E4-2E0E-4D84-BEE6-F714B671A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352800"/>
            <a:ext cx="6629400" cy="323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455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C31C22-DADA-4ACF-B737-A481C6875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3. Заключительный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E558A06-6D5B-43DA-A036-326BF3474654}"/>
              </a:ext>
            </a:extLst>
          </p:cNvPr>
          <p:cNvSpPr/>
          <p:nvPr/>
        </p:nvSpPr>
        <p:spPr>
          <a:xfrm>
            <a:off x="685800" y="2286000"/>
            <a:ext cx="9067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• подведение итогов реализации проекта.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• Выставка поделок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• Оформление консультации для родителей 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«Огород на подоконнике»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• презентация Проекта «Огород на окне»</a:t>
            </a:r>
          </a:p>
        </p:txBody>
      </p:sp>
    </p:spTree>
    <p:extLst>
      <p:ext uri="{BB962C8B-B14F-4D97-AF65-F5344CB8AC3E}">
        <p14:creationId xmlns:p14="http://schemas.microsoft.com/office/powerpoint/2010/main" val="39553583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6FADB5-1435-4C9A-9993-389C1FFD3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C5238F-AA70-44BC-905E-F61244902B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462504"/>
            <a:ext cx="7391400" cy="514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637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F2C33B-87AE-4DE5-A119-F33CEB7DA7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600200"/>
            <a:ext cx="8382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365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Полное название проекта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: Экологический проект 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на тему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: «Огород на подоконнике».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Тип Проекта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: краткосрочный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По содержанию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: познавательно –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исследовательский, творческий, совместный.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По времени проведения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: (апрель).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По характеру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: в рамках ДОУ.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Участники проекта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: дети старшей группы 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«Пингвинчик», родители, воспитатели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6E46850-6655-42F9-948C-50507EF98C6C}"/>
              </a:ext>
            </a:extLst>
          </p:cNvPr>
          <p:cNvSpPr/>
          <p:nvPr/>
        </p:nvSpPr>
        <p:spPr>
          <a:xfrm>
            <a:off x="457200" y="3105835"/>
            <a:ext cx="8382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>
                <a:solidFill>
                  <a:srgbClr val="C00000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334093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62500" lnSpcReduction="20000"/>
          </a:bodyPr>
          <a:lstStyle/>
          <a:p>
            <a:endParaRPr lang="ru-RU" sz="1600" dirty="0"/>
          </a:p>
          <a:p>
            <a:pPr lvl="5"/>
            <a:r>
              <a:rPr lang="ru-RU" sz="3800" b="1" dirty="0">
                <a:solidFill>
                  <a:schemeClr val="accent2">
                    <a:lumMod val="50000"/>
                  </a:schemeClr>
                </a:solidFill>
              </a:rPr>
              <a:t>Актуальность.</a:t>
            </a:r>
          </a:p>
          <a:p>
            <a:pPr lvl="5"/>
            <a:r>
              <a:rPr lang="ru-RU" sz="2900" dirty="0">
                <a:solidFill>
                  <a:schemeClr val="accent2">
                    <a:lumMod val="50000"/>
                  </a:schemeClr>
                </a:solidFill>
              </a:rPr>
              <a:t>Участие дошкольника в проектной деятельности    </a:t>
            </a:r>
          </a:p>
          <a:p>
            <a:pPr lvl="5"/>
            <a:r>
              <a:rPr lang="ru-RU" sz="2900" dirty="0">
                <a:solidFill>
                  <a:schemeClr val="accent2">
                    <a:lumMod val="50000"/>
                  </a:schemeClr>
                </a:solidFill>
              </a:rPr>
              <a:t>способствует систематическому усвоению ребёнком знаний, </a:t>
            </a:r>
          </a:p>
          <a:p>
            <a:pPr lvl="5"/>
            <a:r>
              <a:rPr lang="ru-RU" sz="2900" dirty="0">
                <a:solidFill>
                  <a:schemeClr val="accent2">
                    <a:lumMod val="50000"/>
                  </a:schemeClr>
                </a:solidFill>
              </a:rPr>
              <a:t>полученных в результате практической деятельности и </a:t>
            </a:r>
          </a:p>
          <a:p>
            <a:pPr lvl="5"/>
            <a:r>
              <a:rPr lang="ru-RU" sz="2900" dirty="0">
                <a:solidFill>
                  <a:schemeClr val="accent2">
                    <a:lumMod val="50000"/>
                  </a:schemeClr>
                </a:solidFill>
              </a:rPr>
              <a:t>включённого наблюдения. </a:t>
            </a:r>
          </a:p>
          <a:p>
            <a:pPr lvl="5"/>
            <a:r>
              <a:rPr lang="ru-RU" sz="2900" dirty="0">
                <a:solidFill>
                  <a:schemeClr val="accent2">
                    <a:lumMod val="50000"/>
                  </a:schemeClr>
                </a:solidFill>
              </a:rPr>
              <a:t>Создание «огорода на окне» способствует развитию </a:t>
            </a:r>
          </a:p>
          <a:p>
            <a:pPr lvl="5"/>
            <a:r>
              <a:rPr lang="ru-RU" sz="2900" dirty="0">
                <a:solidFill>
                  <a:schemeClr val="accent2">
                    <a:lumMod val="50000"/>
                  </a:schemeClr>
                </a:solidFill>
              </a:rPr>
              <a:t>любознательности и наблюдательности у детей, помогает </a:t>
            </a:r>
          </a:p>
          <a:p>
            <a:pPr lvl="5"/>
            <a:r>
              <a:rPr lang="ru-RU" sz="2900" dirty="0">
                <a:solidFill>
                  <a:schemeClr val="accent2">
                    <a:lumMod val="50000"/>
                  </a:schemeClr>
                </a:solidFill>
              </a:rPr>
              <a:t>лучше узнать растительную жизнь. Он способен расширять </a:t>
            </a:r>
          </a:p>
          <a:p>
            <a:pPr lvl="5"/>
            <a:r>
              <a:rPr lang="ru-RU" sz="2900" dirty="0">
                <a:solidFill>
                  <a:schemeClr val="accent2">
                    <a:lumMod val="50000"/>
                  </a:schemeClr>
                </a:solidFill>
              </a:rPr>
              <a:t>представления детей о растениях как о живых организмах, </a:t>
            </a:r>
          </a:p>
          <a:p>
            <a:pPr lvl="5"/>
            <a:r>
              <a:rPr lang="ru-RU" sz="2900" dirty="0">
                <a:solidFill>
                  <a:schemeClr val="accent2">
                    <a:lumMod val="50000"/>
                  </a:schemeClr>
                </a:solidFill>
              </a:rPr>
              <a:t>рассказать об условиях необходимых для роста и развития, </a:t>
            </a:r>
          </a:p>
          <a:p>
            <a:pPr lvl="5"/>
            <a:r>
              <a:rPr lang="ru-RU" sz="2900" dirty="0">
                <a:solidFill>
                  <a:schemeClr val="accent2">
                    <a:lumMod val="50000"/>
                  </a:schemeClr>
                </a:solidFill>
              </a:rPr>
              <a:t>развивать эстетические чувства, прививает желание </a:t>
            </a:r>
          </a:p>
          <a:p>
            <a:pPr lvl="5"/>
            <a:r>
              <a:rPr lang="ru-RU" sz="2900" dirty="0">
                <a:solidFill>
                  <a:schemeClr val="accent2">
                    <a:lumMod val="50000"/>
                  </a:schemeClr>
                </a:solidFill>
              </a:rPr>
              <a:t>трудиться и умение видеть результат своего труда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122237"/>
            <a:ext cx="7391400" cy="45719"/>
          </a:xfrm>
        </p:spPr>
        <p:txBody>
          <a:bodyPr>
            <a:normAutofit fontScale="90000"/>
          </a:bodyPr>
          <a:lstStyle/>
          <a:p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02080"/>
            <a:ext cx="8229600" cy="457168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Цель: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Развитие интереса к исследовательской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    деятельности в процессе выращивания растений.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Задачи: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Формировать у детей знания о росте и потребностях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     растений;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Формировать умение сажать и ухаживать за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     огородными культурами;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Учить выполнять индивидуальные поручения,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     коллективные задания;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Воспитывать бережное и заботливое отношение к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    растениям;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Воспитывать чувство ответственности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077200" cy="45719"/>
          </a:xfrm>
        </p:spPr>
        <p:txBody>
          <a:bodyPr>
            <a:normAutofit fontScale="90000"/>
          </a:bodyPr>
          <a:lstStyle/>
          <a:p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530088" y="884961"/>
            <a:ext cx="8077200" cy="57291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              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Ожидаемый результат от проекта.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Дети научатся ухаживать за растениями и   познакомятся     с условиями их содержания;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    У детей сформируются знания о росте растений в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       комнатных условиях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    Дети смогут проявить самостоятельность,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       любознательность, проявить инициативу и активность.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286000" y="1295400"/>
            <a:ext cx="11125200" cy="5410200"/>
          </a:xfrm>
        </p:spPr>
        <p:txBody>
          <a:bodyPr>
            <a:normAutofit/>
          </a:bodyPr>
          <a:lstStyle/>
          <a:p>
            <a:pPr marL="3657600" lvl="8" indent="0">
              <a:buNone/>
            </a:pPr>
            <a:endParaRPr lang="ru-RU" sz="2800" dirty="0"/>
          </a:p>
          <a:p>
            <a:pPr lvl="8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Дети научатся ухаживать за растениями и познакомятся </a:t>
            </a:r>
          </a:p>
          <a:p>
            <a:pPr lvl="8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с условиями их содержания;</a:t>
            </a:r>
          </a:p>
          <a:p>
            <a:pPr lvl="8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У детей сформируются знания о росте растений в </a:t>
            </a:r>
          </a:p>
          <a:p>
            <a:pPr lvl="8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комнатных условиях</a:t>
            </a:r>
          </a:p>
          <a:p>
            <a:pPr lvl="8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Дети смогут проявить самостоятельность, </a:t>
            </a:r>
          </a:p>
          <a:p>
            <a:pPr lvl="8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любознательность, проявить инициативу и активность</a:t>
            </a:r>
          </a:p>
          <a:p>
            <a:pPr lvl="8">
              <a:buFont typeface="Wingdings" panose="05000000000000000000" pitchFamily="2" charset="2"/>
              <a:buChar char="Ø"/>
            </a:pPr>
            <a:endParaRPr lang="ru-RU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60439F0-A161-467D-8316-28A52251C0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2000" y="439449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Ожидаемый результат от проекта: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F6D5092-2DD1-4185-BAA3-DAFAE93849EA}"/>
              </a:ext>
            </a:extLst>
          </p:cNvPr>
          <p:cNvSpPr/>
          <p:nvPr/>
        </p:nvSpPr>
        <p:spPr>
          <a:xfrm>
            <a:off x="1519451" y="2875919"/>
            <a:ext cx="716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;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5C8E57-A5E9-4354-A2FE-10FDB8060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5DC276-FEFA-418C-9D3C-3D7D04EA68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17639"/>
            <a:ext cx="8077200" cy="2239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/>
              <a:t>     </a:t>
            </a:r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Этапы работы над </a:t>
            </a:r>
          </a:p>
          <a:p>
            <a:pPr marL="0" indent="0">
              <a:buNone/>
            </a:pPr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          Проектом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45993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7391400" cy="8382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1. Подготовительный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/>
          </a:bodyPr>
          <a:lstStyle/>
          <a:p>
            <a:pPr marL="2286000" lvl="5" indent="0" algn="ctr">
              <a:buNone/>
            </a:pPr>
            <a:endParaRPr lang="ru-RU" sz="800" dirty="0"/>
          </a:p>
          <a:p>
            <a:endParaRPr lang="ru-RU" sz="16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16ED3B-A504-411F-A81C-4351208B1391}"/>
              </a:ext>
            </a:extLst>
          </p:cNvPr>
          <p:cNvSpPr/>
          <p:nvPr/>
        </p:nvSpPr>
        <p:spPr>
          <a:xfrm>
            <a:off x="1524000" y="1166843"/>
            <a:ext cx="73914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• определение темы Проекта;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• постановка цели и определение задач;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• подборка материалов для проведения бесед и 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консультаций;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• беседы с детьми (выявление знаний детей о 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растениях). 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Работа с родителями: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• беседа с родителями о данном проекте;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• приобретение контейнеров для посадки 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растений;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• подготовка семян и луковиц к посадке;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• ответственные за выполнение: воспитатель, 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родители.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2. Основной (исследовательский)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914400" lvl="2" indent="0" fontAlgn="base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 Рассматривание и сравнение семян (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огурец, помидор, перец, семена цветов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бархатцев).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 Посадка семян: лук,  помидор,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перец, петрушка.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 Уход за растениями – полив, рыхление.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 Отгадывание загадок про овощи,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рассматривание муляжей овощей.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• Просмотр познавательных фильмов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590</Words>
  <Application>Microsoft Office PowerPoint</Application>
  <PresentationFormat>Экран (4:3)</PresentationFormat>
  <Paragraphs>109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Wingdings</vt:lpstr>
      <vt:lpstr>Office Theme</vt:lpstr>
      <vt:lpstr>Познавательно- исследовательский проект «Огород на подоконнике» </vt:lpstr>
      <vt:lpstr>Презентация PowerPoint</vt:lpstr>
      <vt:lpstr>Презентация PowerPoint</vt:lpstr>
      <vt:lpstr>Презентация PowerPoint</vt:lpstr>
      <vt:lpstr>Презентация PowerPoint</vt:lpstr>
      <vt:lpstr>Ожидаемый результат от проекта:</vt:lpstr>
      <vt:lpstr> </vt:lpstr>
      <vt:lpstr>1. Подготовительный</vt:lpstr>
      <vt:lpstr>2. Основной (исследовательский)</vt:lpstr>
      <vt:lpstr> </vt:lpstr>
      <vt:lpstr>Посадка лука!</vt:lpstr>
      <vt:lpstr> Уход  за  растениями </vt:lpstr>
      <vt:lpstr>Работа с родителями .</vt:lpstr>
      <vt:lpstr>Художественно - творческая деятельность:  «Мы рисуем огород» </vt:lpstr>
      <vt:lpstr>Отгадывание загадок </vt:lpstr>
      <vt:lpstr>Презентация PowerPoint</vt:lpstr>
      <vt:lpstr>3. Заключительный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Дидактическое пособие​ «Зимние забавы»​   </dc:title>
  <dc:creator>Семейный</dc:creator>
  <cp:lastModifiedBy>Татьяна Антоненко</cp:lastModifiedBy>
  <cp:revision>28</cp:revision>
  <cp:lastPrinted>2022-05-03T05:18:00Z</cp:lastPrinted>
  <dcterms:created xsi:type="dcterms:W3CDTF">2022-01-24T11:11:27Z</dcterms:created>
  <dcterms:modified xsi:type="dcterms:W3CDTF">2023-10-02T06:26:06Z</dcterms:modified>
</cp:coreProperties>
</file>