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852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395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93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497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12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0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885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19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43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701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582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85977-256D-4AE5-B875-30B25D7BBC2A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40852-D821-4291-944E-9CDFE8CF68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15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nextgis.ru/blog/rrrcn/" TargetMode="External"/><Relationship Id="rId3" Type="http://schemas.openxmlformats.org/officeDocument/2006/relationships/hyperlink" Target="https://nextgis.ru/blog/ecogis-lipetsk/" TargetMode="External"/><Relationship Id="rId7" Type="http://schemas.openxmlformats.org/officeDocument/2006/relationships/hyperlink" Target="https://nextgis.ru/blog/balakovo/" TargetMode="External"/><Relationship Id="rId2" Type="http://schemas.openxmlformats.org/officeDocument/2006/relationships/hyperlink" Target="https://nextgis.ru/blog/khanty-rb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extgis.ru/blog/npkosa" TargetMode="External"/><Relationship Id="rId5" Type="http://schemas.openxmlformats.org/officeDocument/2006/relationships/hyperlink" Target="https://nextgis.ru/blog/taimyr-reporter/" TargetMode="External"/><Relationship Id="rId4" Type="http://schemas.openxmlformats.org/officeDocument/2006/relationships/hyperlink" Target="https://nextgis.ru/blog/winter-alar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nextgis.ru/nextgis-mobile/" TargetMode="External"/><Relationship Id="rId2" Type="http://schemas.openxmlformats.org/officeDocument/2006/relationships/hyperlink" Target="https://nextgis.ru/nextgis-web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nextgis.ru/nextgis-qgis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nextgis.ru/blog/nextgis_wwf_walrus_analysis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9301" y="1050878"/>
            <a:ext cx="736979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ГИС и экологического мониторинга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« Оценка различных точек зрения на влияние реализации экономического проекта на состояние окружающей среды на территории страны или на территории региона России»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447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5469" y="56078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b="0" i="0" u="sng" dirty="0" smtClean="0">
                <a:solidFill>
                  <a:srgbClr val="0070C5"/>
                </a:solidFill>
                <a:effectLst/>
                <a:latin typeface="PT Sans"/>
                <a:hlinkClick r:id="rId2"/>
              </a:rPr>
              <a:t>информационная система по объектам животного и растительного мира ХМАО</a:t>
            </a:r>
            <a:r>
              <a:rPr lang="ru-RU" sz="2400" b="0" i="0" dirty="0" smtClean="0">
                <a:solidFill>
                  <a:srgbClr val="212529"/>
                </a:solidFill>
                <a:effectLst/>
                <a:latin typeface="PT Sans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0" i="0" u="sng" dirty="0" smtClean="0">
                <a:solidFill>
                  <a:srgbClr val="0070C5"/>
                </a:solidFill>
                <a:effectLst/>
                <a:latin typeface="PT Sans"/>
                <a:hlinkClick r:id="rId3"/>
              </a:rPr>
              <a:t>ГИС экологической паспортизации районов Липецкой области</a:t>
            </a:r>
            <a:r>
              <a:rPr lang="ru-RU" sz="2400" b="0" i="0" dirty="0" smtClean="0">
                <a:solidFill>
                  <a:srgbClr val="212529"/>
                </a:solidFill>
                <a:effectLst/>
                <a:latin typeface="PT Sans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0" i="0" u="sng" dirty="0" smtClean="0">
                <a:solidFill>
                  <a:srgbClr val="0070C5"/>
                </a:solidFill>
                <a:effectLst/>
                <a:latin typeface="PT Sans"/>
                <a:hlinkClick r:id="rId4"/>
              </a:rPr>
              <a:t>система оперативного обнаружения зимних рубок леса</a:t>
            </a:r>
            <a:r>
              <a:rPr lang="ru-RU" sz="2400" b="0" i="0" dirty="0" smtClean="0">
                <a:solidFill>
                  <a:srgbClr val="212529"/>
                </a:solidFill>
                <a:effectLst/>
                <a:latin typeface="PT Sans"/>
              </a:rPr>
              <a:t> по данным дистанционного зондирования;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0" i="0" u="sng" dirty="0" smtClean="0">
                <a:solidFill>
                  <a:srgbClr val="0070C5"/>
                </a:solidFill>
                <a:effectLst/>
                <a:latin typeface="PT Sans"/>
                <a:hlinkClick r:id="rId5"/>
              </a:rPr>
              <a:t>ГИС по данным ПРООН для Администрации ТМР</a:t>
            </a:r>
            <a:r>
              <a:rPr lang="ru-RU" sz="2400" b="0" i="0" dirty="0" smtClean="0">
                <a:solidFill>
                  <a:srgbClr val="212529"/>
                </a:solidFill>
                <a:effectLst/>
                <a:latin typeface="PT Sans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0" i="0" u="sng" dirty="0" smtClean="0">
                <a:solidFill>
                  <a:srgbClr val="004579"/>
                </a:solidFill>
                <a:effectLst/>
                <a:latin typeface="PT Sans"/>
                <a:hlinkClick r:id="rId6"/>
              </a:rPr>
              <a:t>картографическое обеспечение для охранной зоны </a:t>
            </a:r>
            <a:r>
              <a:rPr lang="ru-RU" sz="2400" b="0" i="0" u="sng" dirty="0" err="1" smtClean="0">
                <a:solidFill>
                  <a:srgbClr val="004579"/>
                </a:solidFill>
                <a:effectLst/>
                <a:latin typeface="PT Sans"/>
                <a:hlinkClick r:id="rId6"/>
              </a:rPr>
              <a:t>нацпарка</a:t>
            </a:r>
            <a:r>
              <a:rPr lang="ru-RU" sz="2400" b="0" i="0" u="sng" dirty="0" smtClean="0">
                <a:solidFill>
                  <a:srgbClr val="004579"/>
                </a:solidFill>
                <a:effectLst/>
                <a:latin typeface="PT Sans"/>
                <a:hlinkClick r:id="rId6"/>
              </a:rPr>
              <a:t> Куршская коса</a:t>
            </a:r>
            <a:r>
              <a:rPr lang="ru-RU" sz="2400" b="0" i="0" dirty="0" smtClean="0">
                <a:solidFill>
                  <a:srgbClr val="212529"/>
                </a:solidFill>
                <a:effectLst/>
                <a:latin typeface="PT Sans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0" i="0" dirty="0" smtClean="0">
                <a:solidFill>
                  <a:srgbClr val="212529"/>
                </a:solidFill>
                <a:effectLst/>
                <a:latin typeface="PT Sans"/>
              </a:rPr>
              <a:t>Э</a:t>
            </a:r>
            <a:r>
              <a:rPr lang="ru-RU" sz="2400" b="0" i="0" u="sng" dirty="0" smtClean="0">
                <a:solidFill>
                  <a:srgbClr val="0070C5"/>
                </a:solidFill>
                <a:effectLst/>
                <a:latin typeface="PT Sans"/>
                <a:hlinkClick r:id="rId7"/>
              </a:rPr>
              <a:t>кологический паспорт территории </a:t>
            </a:r>
            <a:r>
              <a:rPr lang="ru-RU" sz="2400" b="0" i="0" u="sng" dirty="0" err="1" smtClean="0">
                <a:solidFill>
                  <a:srgbClr val="0070C5"/>
                </a:solidFill>
                <a:effectLst/>
                <a:latin typeface="PT Sans"/>
                <a:hlinkClick r:id="rId7"/>
              </a:rPr>
              <a:t>Балаковского</a:t>
            </a:r>
            <a:r>
              <a:rPr lang="ru-RU" sz="2400" b="0" i="0" u="sng" dirty="0" smtClean="0">
                <a:solidFill>
                  <a:srgbClr val="0070C5"/>
                </a:solidFill>
                <a:effectLst/>
                <a:latin typeface="PT Sans"/>
                <a:hlinkClick r:id="rId7"/>
              </a:rPr>
              <a:t> муниципального района</a:t>
            </a:r>
            <a:r>
              <a:rPr lang="ru-RU" sz="2400" b="0" i="0" dirty="0" smtClean="0">
                <a:solidFill>
                  <a:srgbClr val="212529"/>
                </a:solidFill>
                <a:effectLst/>
                <a:latin typeface="PT Sans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0" i="0" u="sng" dirty="0" smtClean="0">
                <a:solidFill>
                  <a:srgbClr val="0070C5"/>
                </a:solidFill>
                <a:effectLst/>
                <a:latin typeface="PT Sans"/>
                <a:hlinkClick r:id="rId8"/>
              </a:rPr>
              <a:t>Веб ГИС «Кольцевание хищных птиц»</a:t>
            </a:r>
            <a:r>
              <a:rPr lang="ru-RU" sz="2400" b="0" i="0" dirty="0" smtClean="0">
                <a:solidFill>
                  <a:srgbClr val="212529"/>
                </a:solidFill>
                <a:effectLst/>
                <a:latin typeface="PT Sans"/>
              </a:rPr>
              <a:t>.</a:t>
            </a:r>
            <a:endParaRPr lang="ru-RU" sz="2400" b="0" i="0" dirty="0">
              <a:solidFill>
                <a:srgbClr val="212529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4243913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10186" y="1141569"/>
            <a:ext cx="98127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212529"/>
                </a:solidFill>
                <a:effectLst/>
                <a:latin typeface="Lato"/>
              </a:rPr>
              <a:t>Программные продукты для создания ГИС в сфере экологии</a:t>
            </a:r>
          </a:p>
          <a:p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Команда </a:t>
            </a:r>
            <a:r>
              <a:rPr lang="ru-RU" b="0" i="0" dirty="0" err="1" smtClean="0">
                <a:solidFill>
                  <a:srgbClr val="212529"/>
                </a:solidFill>
                <a:effectLst/>
                <a:latin typeface="PT Sans"/>
              </a:rPr>
              <a:t>NextGIS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 разработала удобные сервисы и оригинальные программы, позволяющие самостоятельно создать географическую информационную систему под любые потребности экологической сферы: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sng" dirty="0" err="1" smtClean="0">
                <a:solidFill>
                  <a:srgbClr val="0070C5"/>
                </a:solidFill>
                <a:effectLst/>
                <a:latin typeface="PT Sans"/>
                <a:hlinkClick r:id="rId2"/>
              </a:rPr>
              <a:t>NextGIS</a:t>
            </a:r>
            <a:r>
              <a:rPr lang="ru-RU" b="0" i="0" u="sng" dirty="0" smtClean="0">
                <a:solidFill>
                  <a:srgbClr val="0070C5"/>
                </a:solidFill>
                <a:effectLst/>
                <a:latin typeface="PT Sans"/>
                <a:hlinkClick r:id="rId2"/>
              </a:rPr>
              <a:t> </a:t>
            </a:r>
            <a:r>
              <a:rPr lang="ru-RU" b="0" i="0" u="sng" dirty="0" err="1" smtClean="0">
                <a:solidFill>
                  <a:srgbClr val="0070C5"/>
                </a:solidFill>
                <a:effectLst/>
                <a:latin typeface="PT Sans"/>
                <a:hlinkClick r:id="rId2"/>
              </a:rPr>
              <a:t>Web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 – серверную ГИС для публикации, хранения и визуализации пользовательских </a:t>
            </a:r>
            <a:r>
              <a:rPr lang="ru-RU" b="0" i="0" dirty="0" err="1" smtClean="0">
                <a:solidFill>
                  <a:srgbClr val="212529"/>
                </a:solidFill>
                <a:effectLst/>
                <a:latin typeface="PT Sans"/>
              </a:rPr>
              <a:t>геоданных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sng" dirty="0" err="1" smtClean="0">
                <a:solidFill>
                  <a:srgbClr val="0070C5"/>
                </a:solidFill>
                <a:effectLst/>
                <a:latin typeface="PT Sans"/>
                <a:hlinkClick r:id="rId3"/>
              </a:rPr>
              <a:t>NextGIS</a:t>
            </a:r>
            <a:r>
              <a:rPr lang="ru-RU" b="0" i="0" u="sng" dirty="0" smtClean="0">
                <a:solidFill>
                  <a:srgbClr val="0070C5"/>
                </a:solidFill>
                <a:effectLst/>
                <a:latin typeface="PT Sans"/>
                <a:hlinkClick r:id="rId3"/>
              </a:rPr>
              <a:t> </a:t>
            </a:r>
            <a:r>
              <a:rPr lang="ru-RU" b="0" i="0" u="sng" dirty="0" err="1" smtClean="0">
                <a:solidFill>
                  <a:srgbClr val="0070C5"/>
                </a:solidFill>
                <a:effectLst/>
                <a:latin typeface="PT Sans"/>
                <a:hlinkClick r:id="rId3"/>
              </a:rPr>
              <a:t>Mobile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 – полнофункциональную мобильную ГИС для </a:t>
            </a:r>
            <a:r>
              <a:rPr lang="ru-RU" b="0" i="0" dirty="0" err="1" smtClean="0">
                <a:solidFill>
                  <a:srgbClr val="212529"/>
                </a:solidFill>
                <a:effectLst/>
                <a:latin typeface="PT Sans"/>
              </a:rPr>
              <a:t>Android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sng" dirty="0" err="1" smtClean="0">
                <a:solidFill>
                  <a:srgbClr val="0070C5"/>
                </a:solidFill>
                <a:effectLst/>
                <a:latin typeface="PT Sans"/>
                <a:hlinkClick r:id="rId4"/>
              </a:rPr>
              <a:t>NextGIS</a:t>
            </a:r>
            <a:r>
              <a:rPr lang="ru-RU" b="0" i="0" u="sng" dirty="0" smtClean="0">
                <a:solidFill>
                  <a:srgbClr val="0070C5"/>
                </a:solidFill>
                <a:effectLst/>
                <a:latin typeface="PT Sans"/>
                <a:hlinkClick r:id="rId4"/>
              </a:rPr>
              <a:t> QGIS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 – настольную ГИС для создания и редактирования </a:t>
            </a:r>
            <a:r>
              <a:rPr lang="ru-RU" b="0" i="0" dirty="0" err="1" smtClean="0">
                <a:solidFill>
                  <a:srgbClr val="212529"/>
                </a:solidFill>
                <a:effectLst/>
                <a:latin typeface="PT Sans"/>
              </a:rPr>
              <a:t>геоданных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 (вместе с плагином NGQ </a:t>
            </a:r>
            <a:r>
              <a:rPr lang="ru-RU" b="0" i="0" dirty="0" err="1" smtClean="0">
                <a:solidFill>
                  <a:srgbClr val="212529"/>
                </a:solidFill>
                <a:effectLst/>
                <a:latin typeface="PT Sans"/>
              </a:rPr>
              <a:t>Rosreestr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 </a:t>
            </a:r>
            <a:r>
              <a:rPr lang="ru-RU" b="0" i="0" dirty="0" err="1" smtClean="0">
                <a:solidFill>
                  <a:srgbClr val="212529"/>
                </a:solidFill>
                <a:effectLst/>
                <a:latin typeface="PT Sans"/>
              </a:rPr>
              <a:t>Tools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).</a:t>
            </a:r>
            <a:endParaRPr lang="ru-RU" b="0" i="0" dirty="0">
              <a:solidFill>
                <a:srgbClr val="212529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3177972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699" y="1009934"/>
            <a:ext cx="6960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Обсуждаем!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8174" y="2191435"/>
            <a:ext cx="97035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Богатая минерально-сырьевая база — основа экономического развития Арктики и Дальнего Востока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8174" y="4173155"/>
            <a:ext cx="773654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стимулов для инвестиций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геологоразведку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422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979" y="774089"/>
            <a:ext cx="75153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административные барьеры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1721" y="2084274"/>
            <a:ext cx="9539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Нехватка инфраструктуры, финансирования и кадров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892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6788" y="980324"/>
            <a:ext cx="86663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чем суть экологического мониторинга?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мониторинг — процесс наблюдения за состоянием окружающей среды. Мониторинг позволяет выявить негативное влияние, которое оказывает деятельность человека. Экологическим мониторингом называется комплекс мер всестороннего наблюдения за состоянием внешней среды и земельных ресурсов.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990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8173" y="1159765"/>
            <a:ext cx="925318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экологического мониторинга: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■ наблюдение за источником антропогенного воздействия;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■ наблюдение за фактором антропогенного воздействия;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■ наблюдение за состоянием природной среды под влиянием факторов антропогенного воздействия и оценка прогнозируемого состояния природной среды.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218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2196" y="773585"/>
            <a:ext cx="813406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 smtClean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виды экологического мониторинга бывают?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0" i="0" dirty="0" smtClean="0">
                <a:solidFill>
                  <a:srgbClr val="4D515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мониторинг – система наблюдений за влиянием физических процессов и явлений на окружающую среду.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0" i="0" dirty="0" smtClean="0">
                <a:solidFill>
                  <a:srgbClr val="4D515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Биологический мониторинг – осуществляемый с помощью биоиндикаторов.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0" i="0" dirty="0" err="1" smtClean="0">
                <a:solidFill>
                  <a:srgbClr val="4D515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Экобиохимический</a:t>
            </a:r>
            <a:r>
              <a:rPr lang="ru-RU" sz="2400" b="0" i="0" dirty="0" smtClean="0">
                <a:solidFill>
                  <a:srgbClr val="4D515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 – мониторинг, базирующийся на оценке двух составляющих окружающей среды (химической и биологической).</a:t>
            </a:r>
            <a:endParaRPr lang="ru-RU" sz="2400" b="0" i="0" dirty="0">
              <a:solidFill>
                <a:srgbClr val="20212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697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934" y="605767"/>
            <a:ext cx="1008569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0" dirty="0" smtClean="0">
                <a:solidFill>
                  <a:srgbClr val="202124"/>
                </a:solidFill>
                <a:effectLst/>
                <a:latin typeface="Google Sans"/>
              </a:rPr>
              <a:t>Какие организации проводят мониторинг окружающей среды?</a:t>
            </a:r>
            <a:endParaRPr lang="ru-RU" sz="3200" b="1" i="0" dirty="0" smtClean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2800" b="0" i="0" dirty="0" smtClean="0">
                <a:solidFill>
                  <a:srgbClr val="040C28"/>
                </a:solidFill>
                <a:effectLst/>
                <a:latin typeface="Google Sans"/>
              </a:rPr>
              <a:t>Федеральная служба по гидрометеорологии и мониторингу окружающей среды (Росгидромет)</a:t>
            </a:r>
            <a:r>
              <a:rPr lang="ru-RU" sz="2800" b="0" i="0" dirty="0" smtClean="0">
                <a:solidFill>
                  <a:srgbClr val="4D5156"/>
                </a:solidFill>
                <a:effectLst/>
                <a:latin typeface="Google Sans"/>
              </a:rPr>
              <a:t> является федеральным органом исполнительной власти, осуществляющим функции по управлению государственным имуществом и оказанию государственных услуг в области гидрометеорологии и смежных с ней областях, мониторинга окружающей среды.</a:t>
            </a:r>
            <a:endParaRPr lang="ru-RU" sz="2800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162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734158"/>
            <a:ext cx="1018123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Регулярное отслеживание экологических параметров позволяет выявлять изменения, сопоставлять сопровождающие их процессы и прогнозировать развитие ситуации в будущем. В числе важных возможностей — моделирование влияния постоянно действующего загрязнения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экокатастроф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носящих природный или техногенный характер.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Популярной сферой применения ГИС является также управление охраняемыми территориями (национальные парки, заказники, заповедники). В этой сфере ГИС позволяют объединить мониторинг состояния флоры и фауны, оценку антропогенных вмешательств, планирование и проведение природоохранных мероприятий.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400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382" y="325200"/>
            <a:ext cx="975360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61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7230" y="625481"/>
            <a:ext cx="885739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Геоинформационные системы экологического мониторинга</a:t>
            </a:r>
          </a:p>
          <a:p>
            <a:r>
              <a:rPr lang="ru-RU" sz="2800" b="0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ГИС позволяют собирать результаты мониторинговых измерений, которые проводятся в точках наблюдения за состоянием определенного события или явления, а также автоматизировать процессы обработки и анализа этой информации.</a:t>
            </a:r>
            <a:endParaRPr lang="ru-RU" sz="2800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766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93409" y="32169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u="sng" dirty="0" smtClean="0">
                <a:solidFill>
                  <a:srgbClr val="004579"/>
                </a:solidFill>
                <a:effectLst/>
                <a:latin typeface="PT Sans"/>
                <a:hlinkClick r:id="rId2"/>
              </a:rPr>
              <a:t>веб-приложение для мониторинга миграции моржей в Печорском море</a:t>
            </a:r>
            <a:r>
              <a:rPr lang="ru-RU" b="0" i="0" dirty="0" smtClean="0">
                <a:solidFill>
                  <a:srgbClr val="212529"/>
                </a:solidFill>
                <a:effectLst/>
                <a:latin typeface="PT Sans"/>
              </a:rPr>
              <a:t> 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809" y="1199367"/>
            <a:ext cx="73152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7957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373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Arial</vt:lpstr>
      <vt:lpstr>Calibri</vt:lpstr>
      <vt:lpstr>Calibri Light</vt:lpstr>
      <vt:lpstr>Google Sans</vt:lpstr>
      <vt:lpstr>Lato</vt:lpstr>
      <vt:lpstr>PT Sans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2023-10-01T11:23:15Z</dcterms:created>
  <dcterms:modified xsi:type="dcterms:W3CDTF">2023-10-01T11:48:01Z</dcterms:modified>
</cp:coreProperties>
</file>