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71" r:id="rId13"/>
    <p:sldId id="267" r:id="rId14"/>
    <p:sldId id="268" r:id="rId15"/>
    <p:sldId id="269" r:id="rId16"/>
    <p:sldId id="270" r:id="rId17"/>
    <p:sldId id="272" r:id="rId18"/>
    <p:sldId id="273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52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8347D-2084-42FF-ADDF-F764D10956F1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ECBC9-F23B-4317-8144-9F5CD92B22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28938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8347D-2084-42FF-ADDF-F764D10956F1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ECBC9-F23B-4317-8144-9F5CD92B22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92828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8347D-2084-42FF-ADDF-F764D10956F1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ECBC9-F23B-4317-8144-9F5CD92B22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69302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8347D-2084-42FF-ADDF-F764D10956F1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ECBC9-F23B-4317-8144-9F5CD92B22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6288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8347D-2084-42FF-ADDF-F764D10956F1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ECBC9-F23B-4317-8144-9F5CD92B22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7547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8347D-2084-42FF-ADDF-F764D10956F1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ECBC9-F23B-4317-8144-9F5CD92B22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55642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8347D-2084-42FF-ADDF-F764D10956F1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ECBC9-F23B-4317-8144-9F5CD92B22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47362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8347D-2084-42FF-ADDF-F764D10956F1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ECBC9-F23B-4317-8144-9F5CD92B22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70446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8347D-2084-42FF-ADDF-F764D10956F1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ECBC9-F23B-4317-8144-9F5CD92B22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83921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8347D-2084-42FF-ADDF-F764D10956F1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ECBC9-F23B-4317-8144-9F5CD92B22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71691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8347D-2084-42FF-ADDF-F764D10956F1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ECBC9-F23B-4317-8144-9F5CD92B22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91382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000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E8347D-2084-42FF-ADDF-F764D10956F1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ECBC9-F23B-4317-8144-9F5CD92B22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47165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Основные политические партии в России                                              в начале 20 века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8848260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Революционно – демократические партии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942144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/>
              <a:t>Российская </a:t>
            </a:r>
            <a:r>
              <a:rPr lang="ru-RU" b="1" dirty="0" err="1" smtClean="0"/>
              <a:t>социал</a:t>
            </a:r>
            <a:r>
              <a:rPr lang="ru-RU" b="1" dirty="0" smtClean="0"/>
              <a:t> – демократическая рабочая партия – РСДРП – (1898 – 1903), меньшевики</a:t>
            </a:r>
          </a:p>
          <a:p>
            <a:pPr marL="0" indent="0" algn="ctr">
              <a:buNone/>
            </a:pPr>
            <a:r>
              <a:rPr lang="ru-RU" b="1" dirty="0" smtClean="0"/>
              <a:t>Г.В. Плеханов, Ю.О. Мартов</a:t>
            </a:r>
          </a:p>
          <a:p>
            <a:pPr marL="0" indent="0" algn="ctr">
              <a:buNone/>
            </a:pPr>
            <a:r>
              <a:rPr lang="ru-RU" b="1" dirty="0" smtClean="0"/>
              <a:t>Рабочая аристократия</a:t>
            </a:r>
            <a:endParaRPr lang="ru-RU" b="1" dirty="0"/>
          </a:p>
        </p:txBody>
      </p:sp>
      <p:pic>
        <p:nvPicPr>
          <p:cNvPr id="6146" name="Picture 2" descr="165 лет Г. В. Плеханову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609" y="3902706"/>
            <a:ext cx="2080849" cy="2772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avatars.mds.yandex.net/i?id=2228b07b73d5dcd84c6d711f19c0c1f714dcfe34-9068443-images-thumbs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3827" y="3767769"/>
            <a:ext cx="2337604" cy="2907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s://upload.wikimedia.org/wikipedia/commons/thumb/e/ef/%D0%A0%D0%A1%D0%94%D0%A0%D0%9F.svg/180px-%D0%A0%D0%A1%D0%94%D0%A0%D0%9F.svg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750" y="4178422"/>
            <a:ext cx="1714500" cy="1695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78388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Революционно – демократические партии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81754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3200" b="1" dirty="0" smtClean="0"/>
          </a:p>
          <a:p>
            <a:pPr marL="0" indent="0">
              <a:buNone/>
            </a:pPr>
            <a:r>
              <a:rPr lang="ru-RU" sz="3200" b="1" dirty="0" smtClean="0"/>
              <a:t>Российская </a:t>
            </a:r>
            <a:r>
              <a:rPr lang="ru-RU" sz="3200" b="1" dirty="0" err="1" smtClean="0"/>
              <a:t>социал</a:t>
            </a:r>
            <a:r>
              <a:rPr lang="ru-RU" sz="3200" b="1" dirty="0" smtClean="0"/>
              <a:t> – демократическая рабочая партия</a:t>
            </a:r>
          </a:p>
          <a:p>
            <a:pPr marL="0" indent="0">
              <a:buNone/>
            </a:pPr>
            <a:r>
              <a:rPr lang="ru-RU" sz="3200" b="1" dirty="0" smtClean="0"/>
              <a:t>Вопрос о власти: Буржуазно – демократическая республика.</a:t>
            </a:r>
          </a:p>
          <a:p>
            <a:pPr marL="0" indent="0">
              <a:buNone/>
            </a:pPr>
            <a:r>
              <a:rPr lang="ru-RU" sz="3200" b="1" dirty="0" smtClean="0"/>
              <a:t>Аграрный вопрос: Конфискация помещичьих земель, передача их в собственность органов местного самоуправления (муниципализация) и последующая сдача в аренду крестьянам.</a:t>
            </a:r>
          </a:p>
          <a:p>
            <a:pPr marL="0" indent="0">
              <a:buNone/>
            </a:pP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41619934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Революционно – демократические партии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b="1" dirty="0" smtClean="0"/>
          </a:p>
          <a:p>
            <a:pPr marL="0" indent="0">
              <a:buNone/>
            </a:pPr>
            <a:r>
              <a:rPr lang="ru-RU" b="1" dirty="0" smtClean="0"/>
              <a:t>Российская </a:t>
            </a:r>
            <a:r>
              <a:rPr lang="ru-RU" b="1" dirty="0" err="1" smtClean="0"/>
              <a:t>социал</a:t>
            </a:r>
            <a:r>
              <a:rPr lang="ru-RU" b="1" dirty="0" smtClean="0"/>
              <a:t> – демократическая рабочая партия</a:t>
            </a:r>
          </a:p>
          <a:p>
            <a:pPr marL="0" indent="0">
              <a:buNone/>
            </a:pPr>
            <a:r>
              <a:rPr lang="ru-RU" b="1" dirty="0" smtClean="0"/>
              <a:t>Рабочий вопрос: Законодательное регулирование отношений между рабочими и нанимателями, установление 8 – часового рабочего дня.</a:t>
            </a:r>
          </a:p>
          <a:p>
            <a:pPr marL="0" indent="0">
              <a:buNone/>
            </a:pPr>
            <a:r>
              <a:rPr lang="ru-RU" b="1" dirty="0" smtClean="0"/>
              <a:t>Национальный вопрос: Ликвидация национальных ограничений, предоставление народам права на самоопределение.</a:t>
            </a:r>
          </a:p>
          <a:p>
            <a:pPr marL="0" indent="0">
              <a:buNone/>
            </a:pPr>
            <a:endParaRPr lang="ru-RU" b="1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799018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Революционно – демократические партии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975194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/>
              <a:t>Российская </a:t>
            </a:r>
            <a:r>
              <a:rPr lang="ru-RU" b="1" dirty="0" err="1" smtClean="0"/>
              <a:t>социал</a:t>
            </a:r>
            <a:r>
              <a:rPr lang="ru-RU" b="1" dirty="0" smtClean="0"/>
              <a:t> – демократическая рабочая партия – РСДРП – (1898 – 1903), большевики</a:t>
            </a:r>
          </a:p>
          <a:p>
            <a:pPr marL="0" indent="0" algn="ctr">
              <a:buNone/>
            </a:pPr>
            <a:r>
              <a:rPr lang="ru-RU" b="1" dirty="0" smtClean="0"/>
              <a:t>В.И. Ленин</a:t>
            </a:r>
          </a:p>
          <a:p>
            <a:pPr marL="0" indent="0" algn="ctr">
              <a:buNone/>
            </a:pPr>
            <a:r>
              <a:rPr lang="ru-RU" b="1" dirty="0" smtClean="0"/>
              <a:t>Большинство рабочих, деревенская беднота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Picture 6" descr="https://upload.wikimedia.org/wikipedia/commons/thumb/e/ef/%D0%A0%D0%A1%D0%94%D0%A0%D0%9F.svg/180px-%D0%A0%D0%A1%D0%94%D0%A0%D0%9F.sv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750" y="4178422"/>
            <a:ext cx="1714500" cy="1695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https://avatars.mds.yandex.net/i?id=897f1148a7dbdbd06d6d92592f258f21dace7959-9869529-images-thumbs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303" y="3935756"/>
            <a:ext cx="2005070" cy="2614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s://avatars.mds.yandex.net/i?id=678ac9485fa06f3aff45102ba27ab56b52ff80cb-10105725-images-thumbs&amp;n=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8626" y="3800819"/>
            <a:ext cx="2048219" cy="2749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3173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Революционно – демократические партии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9320" y="1825625"/>
            <a:ext cx="11732964" cy="4817546"/>
          </a:xfrm>
        </p:spPr>
        <p:txBody>
          <a:bodyPr/>
          <a:lstStyle/>
          <a:p>
            <a:pPr marL="0" indent="0">
              <a:buNone/>
            </a:pPr>
            <a:endParaRPr lang="ru-RU" b="1" dirty="0" smtClean="0"/>
          </a:p>
          <a:p>
            <a:pPr marL="0" indent="0">
              <a:buNone/>
            </a:pPr>
            <a:r>
              <a:rPr lang="ru-RU" sz="3200" b="1" dirty="0" smtClean="0"/>
              <a:t>Российская </a:t>
            </a:r>
            <a:r>
              <a:rPr lang="ru-RU" sz="3200" b="1" dirty="0" err="1" smtClean="0"/>
              <a:t>социал</a:t>
            </a:r>
            <a:r>
              <a:rPr lang="ru-RU" sz="3200" b="1" dirty="0" smtClean="0"/>
              <a:t> – демократическая рабочая партия</a:t>
            </a:r>
          </a:p>
          <a:p>
            <a:pPr marL="0" indent="0">
              <a:buNone/>
            </a:pPr>
            <a:r>
              <a:rPr lang="ru-RU" sz="3200" b="1" dirty="0" smtClean="0"/>
              <a:t>Вопрос о власти: Буржуазно – демократическая республика.</a:t>
            </a:r>
          </a:p>
          <a:p>
            <a:pPr marL="0" indent="0">
              <a:buNone/>
            </a:pPr>
            <a:r>
              <a:rPr lang="ru-RU" sz="3200" b="1" dirty="0" smtClean="0"/>
              <a:t>Аграрный вопрос: Конфискация помещичьих земель. Передача их в собственность государства (национализация) и последующая сдача в аренду крестьянам.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4998066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Революционно – демократические партии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3388" y="1825624"/>
            <a:ext cx="11710930" cy="48285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ru-RU" b="1" dirty="0" smtClean="0"/>
          </a:p>
          <a:p>
            <a:pPr marL="0" indent="0">
              <a:buNone/>
            </a:pPr>
            <a:r>
              <a:rPr lang="ru-RU" sz="3200" b="1" dirty="0" smtClean="0"/>
              <a:t>Российская </a:t>
            </a:r>
            <a:r>
              <a:rPr lang="ru-RU" sz="3200" b="1" dirty="0" err="1" smtClean="0"/>
              <a:t>социал</a:t>
            </a:r>
            <a:r>
              <a:rPr lang="ru-RU" sz="3200" b="1" dirty="0" smtClean="0"/>
              <a:t> – демократическая рабочая партия</a:t>
            </a:r>
          </a:p>
          <a:p>
            <a:pPr marL="0" indent="0">
              <a:buNone/>
            </a:pPr>
            <a:r>
              <a:rPr lang="ru-RU" sz="3200" b="1" dirty="0" smtClean="0"/>
              <a:t>Рабочий вопрос: </a:t>
            </a:r>
            <a:r>
              <a:rPr lang="ru-RU" sz="3200" b="1" dirty="0" smtClean="0"/>
              <a:t>Законодательное регулирование отношений между рабочими и нанимателями, установление 8 – часового рабочего дня.</a:t>
            </a:r>
          </a:p>
          <a:p>
            <a:pPr marL="0" indent="0">
              <a:buNone/>
            </a:pPr>
            <a:r>
              <a:rPr lang="ru-RU" sz="3200" b="1" dirty="0" smtClean="0"/>
              <a:t> Национальный вопрос: </a:t>
            </a:r>
            <a:r>
              <a:rPr lang="ru-RU" sz="3200" b="1" dirty="0" smtClean="0"/>
              <a:t>Ликвидация национальных ограничений, предоставление народам права на самоопределение, пролетарский интернационализм.</a:t>
            </a:r>
          </a:p>
          <a:p>
            <a:pPr marL="0" indent="0">
              <a:buNone/>
            </a:pPr>
            <a:endParaRPr lang="ru-RU" b="1" dirty="0" smtClean="0"/>
          </a:p>
          <a:p>
            <a:pPr marL="0" indent="0">
              <a:buNone/>
            </a:pPr>
            <a:r>
              <a:rPr lang="ru-RU" b="1" dirty="0" smtClean="0"/>
              <a:t> </a:t>
            </a:r>
            <a:endParaRPr lang="ru-RU" b="1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67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Революционно – демократические партии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920110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/>
              <a:t>Партия социалистов – революционеров – «эсеры»                                         (1901 – 1905 годы)</a:t>
            </a:r>
          </a:p>
          <a:p>
            <a:pPr marL="0" indent="0" algn="ctr">
              <a:buNone/>
            </a:pPr>
            <a:r>
              <a:rPr lang="ru-RU" b="1" dirty="0" smtClean="0"/>
              <a:t>В.М. Чернов</a:t>
            </a:r>
          </a:p>
          <a:p>
            <a:pPr marL="0" indent="0" algn="ctr">
              <a:buNone/>
            </a:pPr>
            <a:r>
              <a:rPr lang="ru-RU" b="1" dirty="0" smtClean="0"/>
              <a:t>Большинство крестьянства</a:t>
            </a:r>
            <a:endParaRPr lang="ru-RU" b="1" dirty="0"/>
          </a:p>
        </p:txBody>
      </p:sp>
      <p:pic>
        <p:nvPicPr>
          <p:cNvPr id="8194" name="Picture 2" descr="https://avatars.mds.yandex.net/i?id=89de73058066ad08d5b79fd16654568df6be40c5-9221446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642" y="3880672"/>
            <a:ext cx="2719828" cy="2795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Изображение логотип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9947" y="4016216"/>
            <a:ext cx="2524125" cy="2524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https://upload.wikimedia.org/wikipedia/commons/thumb/5/54/%D0%A4%D1%80%D0%B0%D0%BA%D1%86%D0%B8%D1%8F_%D1%8D%D1%81%D0%B5%D1%80%D0%BE%D0%B2_II_%D0%93%D0%BE%D1%81%D1%83%D0%B4%D0%B0%D1%80%D1%81%D1%82%D0%B2%D0%B5%D0%BD%D0%BD%D0%BE%D0%B9_%D0%94%D1%83%D0%BC%D1%8B_%281907%29.jpg/300px-%D0%A4%D1%80%D0%B0%D0%BA%D1%86%D0%B8%D1%8F_%D1%8D%D1%81%D0%B5%D1%80%D0%BE%D0%B2_II_%D0%93%D0%BE%D1%81%D1%83%D0%B4%D0%B0%D1%80%D1%81%D1%82%D0%B2%D0%B5%D0%BD%D0%BD%D0%BE%D0%B9_%D0%94%D1%83%D0%BC%D1%8B_%281907%2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9595" y="4638102"/>
            <a:ext cx="3090193" cy="2037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30653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Революционно – демократические партии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3388" y="1825624"/>
            <a:ext cx="11710930" cy="4850597"/>
          </a:xfrm>
        </p:spPr>
        <p:txBody>
          <a:bodyPr/>
          <a:lstStyle/>
          <a:p>
            <a:pPr marL="0" indent="0">
              <a:buNone/>
            </a:pPr>
            <a:endParaRPr lang="ru-RU" b="1" dirty="0" smtClean="0"/>
          </a:p>
          <a:p>
            <a:pPr marL="0" indent="0">
              <a:buNone/>
            </a:pPr>
            <a:r>
              <a:rPr lang="ru-RU" sz="3200" b="1" dirty="0" smtClean="0"/>
              <a:t>Партия социалистов – революционеров</a:t>
            </a:r>
          </a:p>
          <a:p>
            <a:pPr marL="0" indent="0">
              <a:buNone/>
            </a:pPr>
            <a:r>
              <a:rPr lang="ru-RU" sz="3200" b="1" dirty="0" smtClean="0"/>
              <a:t>Вопрос о власти: Буржуазно – демократическая республика.</a:t>
            </a:r>
          </a:p>
          <a:p>
            <a:pPr marL="0" indent="0">
              <a:buNone/>
            </a:pPr>
            <a:r>
              <a:rPr lang="ru-RU" sz="3200" b="1" dirty="0" smtClean="0"/>
              <a:t>Аграрный вопрос: Конфискация помещичьих земель, передача всех земель в собственность общества (социализация), уравнительное распределение их между крестьянами, запрещение использовать в деревне наёмный труд, отчуждать и сдавать землю в аренду.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06093811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Революционно – демократические партии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4405" y="1825624"/>
            <a:ext cx="11644829" cy="4850597"/>
          </a:xfrm>
        </p:spPr>
        <p:txBody>
          <a:bodyPr/>
          <a:lstStyle/>
          <a:p>
            <a:pPr marL="0" indent="0">
              <a:buNone/>
            </a:pPr>
            <a:endParaRPr lang="ru-RU" b="1" dirty="0" smtClean="0"/>
          </a:p>
          <a:p>
            <a:pPr marL="0" indent="0">
              <a:buNone/>
            </a:pPr>
            <a:r>
              <a:rPr lang="ru-RU" sz="3200" b="1" dirty="0" smtClean="0"/>
              <a:t>Партия социалистов – революционеров</a:t>
            </a:r>
          </a:p>
          <a:p>
            <a:pPr marL="0" indent="0">
              <a:buNone/>
            </a:pPr>
            <a:r>
              <a:rPr lang="ru-RU" sz="3200" b="1" dirty="0" smtClean="0"/>
              <a:t>Рабочий вопрос: </a:t>
            </a:r>
            <a:r>
              <a:rPr lang="ru-RU" sz="3200" b="1" dirty="0" smtClean="0"/>
              <a:t>Законодательное регулирование отношений между рабочими и нанимателями, установление 8 – часового рабочего дня.</a:t>
            </a:r>
          </a:p>
          <a:p>
            <a:pPr marL="0" indent="0">
              <a:buNone/>
            </a:pPr>
            <a:r>
              <a:rPr lang="ru-RU" sz="3200" b="1" dirty="0" smtClean="0"/>
              <a:t>Национальный вопрос: Ликвидация национальных ограничений, предоставление народам права на самоопределение, пролетарский интернационализм.</a:t>
            </a:r>
          </a:p>
          <a:p>
            <a:pPr marL="0" indent="0">
              <a:buNone/>
            </a:pPr>
            <a:endParaRPr lang="ru-RU" b="1" dirty="0" smtClean="0"/>
          </a:p>
          <a:p>
            <a:pPr marL="0" indent="0">
              <a:buNone/>
            </a:pPr>
            <a:endParaRPr lang="ru-RU" b="1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42499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Консервативно – </a:t>
            </a:r>
            <a:r>
              <a:rPr lang="ru-RU" b="1" dirty="0" err="1" smtClean="0"/>
              <a:t>традиционалистические</a:t>
            </a:r>
            <a:r>
              <a:rPr lang="ru-RU" b="1" dirty="0" smtClean="0"/>
              <a:t> (</a:t>
            </a:r>
            <a:r>
              <a:rPr lang="ru-RU" b="1" dirty="0" err="1" smtClean="0"/>
              <a:t>охранно</a:t>
            </a:r>
            <a:r>
              <a:rPr lang="ru-RU" b="1" dirty="0" smtClean="0"/>
              <a:t> – самодержавные) партии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4778" y="1825625"/>
            <a:ext cx="11714206" cy="1597197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/>
              <a:t>Союз русского народа (1905 год)</a:t>
            </a:r>
          </a:p>
          <a:p>
            <a:pPr marL="0" indent="0" algn="ctr">
              <a:buNone/>
            </a:pPr>
            <a:r>
              <a:rPr lang="ru-RU" b="1" dirty="0" smtClean="0"/>
              <a:t>А.И. Дубровин, В.М. Пуришкевич</a:t>
            </a:r>
          </a:p>
          <a:p>
            <a:pPr marL="0" indent="0" algn="ctr">
              <a:buNone/>
            </a:pPr>
            <a:r>
              <a:rPr lang="ru-RU" b="1" dirty="0" smtClean="0"/>
              <a:t>Консервативная часть мелкой буржуазии</a:t>
            </a:r>
            <a:endParaRPr lang="ru-RU" b="1" dirty="0"/>
          </a:p>
        </p:txBody>
      </p:sp>
      <p:pic>
        <p:nvPicPr>
          <p:cNvPr id="1026" name="Picture 2" descr="Алекса́ндр Ива́нович Дубро́вин&amp;nbsp;(1855,&amp;nbsp;Кунгур,&amp;nbsp;Пе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778" y="3638721"/>
            <a:ext cx="2181225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yandex-images.clstorage.net/IHON51213/47398acFVwaV/IqJkveeKAMgPXpgtyueGlh-_4xgxHS4_aEExJhG0go4egmeI0Mp5D-g-_tFlkefw93xH0WwWhn1zzNWztOKHlWP2oOmWP0XMfpvYrfq3p0PLjvLdkVj_m02BhbO0cWeLODHwz1KsjnmP7OnWhBGjRKO_9AAu1EH_xH0gUHNV9UZDUrc_wktCWBkv-o1rNeRwrb3xXIO6jYxe8dWXpEYw3wnS4e1yzg54Hb5Y18QgpvaBTzWXDrbjXfZ-QFHB5faFs5ElfqIZUSsrD9k-ODVVAjxf8n7iqjw8vDIVxubEwIwYsCGfsc1Myszty4SXcKakw291Fn6EAEzmPRERI1QGxRNxRN9y6rO5uz-qr6o0RHLNPsKcQ-idj27ThfaW54A-2kJALsJ9L7ovTDgE1iK0liO8lladpiAMF75zM2LktpfT8Cftsjghqlguqo54NVYgX96wHnNqzD1_44RWxeUiTBiRco7C7Y5anExLFlYgpJSwvzamTWaAT5dd4hMTNpZ1k3C1z3N4getaLRqdyjVns34_Qi_CCF7tPBM3p5SlMQ8b8ELO4PxtCn8uCTSlc6eVwjx3Bl7lkA4X_xISUyfkZEJDBe6zCXOLuv0bHgk1lrFd7jFf86gNLD9h5haltDLMmqOA_AJP_yovHKpUVMM0pqJc10c9VoJPNg_z8tG3toYDMqV8A9qwqEo8OH_qVRUBXy8CboFbvP4_AxcXFIbwPvtTEd2Djv7pn8x6BKbB10YTjBSk_kVSD9VuIaFRdXdGELEVzcB6cDt5bmu_aQW1Aq-eo_xDSu2ebfJHtxRV8o744OGMwj7fmL1fyDUWoua0gk4VBh7XwiwnXfLjk1aXdhKQx83AGcDoCh34_9nVZ_N_DNNcsWqsDe8z1tZE1FB8uxKAPGEuLHiPrau1BLOUpvAPBdbMFLGsJ8zwYuGGRbfCc0adoCuyyes-i69q1eYSbQ3AvdM7rzwNUtTE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7759" y="3638721"/>
            <a:ext cx="2181225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Изображение логотип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9381" y="3748889"/>
            <a:ext cx="1905000" cy="2647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55701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Консервативно – </a:t>
            </a:r>
            <a:r>
              <a:rPr lang="ru-RU" b="1" dirty="0" err="1" smtClean="0"/>
              <a:t>традиционалистические</a:t>
            </a:r>
            <a:r>
              <a:rPr lang="ru-RU" b="1" dirty="0" smtClean="0"/>
              <a:t> (</a:t>
            </a:r>
            <a:r>
              <a:rPr lang="ru-RU" b="1" dirty="0" err="1" smtClean="0"/>
              <a:t>охранно</a:t>
            </a:r>
            <a:r>
              <a:rPr lang="ru-RU" b="1" dirty="0" smtClean="0"/>
              <a:t> – самодержавные) партии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4489" y="2065867"/>
            <a:ext cx="11751733" cy="45773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/>
              <a:t>                                                                                                                                                      Союз русского народа</a:t>
            </a:r>
          </a:p>
          <a:p>
            <a:pPr marL="0" indent="0">
              <a:buNone/>
            </a:pPr>
            <a:r>
              <a:rPr lang="ru-RU" b="1" dirty="0" smtClean="0"/>
              <a:t>Вопрос о власти: </a:t>
            </a:r>
            <a:r>
              <a:rPr lang="ru-RU" b="1" dirty="0" smtClean="0"/>
              <a:t>Сохранение самодержавия, созыв совещательного Земского собора, предотвращение в нём решающей роли мелким собственностям.</a:t>
            </a:r>
            <a:endParaRPr lang="ru-RU" b="1" dirty="0" smtClean="0"/>
          </a:p>
          <a:p>
            <a:pPr marL="0" indent="0">
              <a:buNone/>
            </a:pPr>
            <a:r>
              <a:rPr lang="ru-RU" b="1" dirty="0" smtClean="0"/>
              <a:t>Аграрный вопрос: Ограничение крупного землевладения, сохранение крестьянской общины.</a:t>
            </a:r>
          </a:p>
          <a:p>
            <a:pPr marL="0" indent="0">
              <a:buNone/>
            </a:pPr>
            <a:r>
              <a:rPr lang="ru-RU" b="1" dirty="0" smtClean="0"/>
              <a:t>Рабочий вопрос - .</a:t>
            </a:r>
          </a:p>
          <a:p>
            <a:pPr marL="0" indent="0">
              <a:buNone/>
            </a:pPr>
            <a:r>
              <a:rPr lang="ru-RU" b="1" dirty="0" smtClean="0"/>
              <a:t>Национальный вопрос: «Россия для русских». Единая, неделимая Россия.</a:t>
            </a:r>
          </a:p>
          <a:p>
            <a:pPr marL="0" indent="0">
              <a:buNone/>
            </a:pPr>
            <a:endParaRPr lang="ru-RU" b="1" dirty="0" smtClean="0"/>
          </a:p>
          <a:p>
            <a:pPr marL="0" indent="0">
              <a:buNone/>
            </a:pPr>
            <a:endParaRPr lang="ru-RU" b="1" dirty="0" smtClean="0"/>
          </a:p>
        </p:txBody>
      </p:sp>
    </p:spTree>
    <p:extLst>
      <p:ext uri="{BB962C8B-B14F-4D97-AF65-F5344CB8AC3E}">
        <p14:creationId xmlns:p14="http://schemas.microsoft.com/office/powerpoint/2010/main" val="33376558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Консервативно – </a:t>
            </a:r>
            <a:r>
              <a:rPr lang="ru-RU" b="1" dirty="0" err="1" smtClean="0"/>
              <a:t>традиционалистические</a:t>
            </a:r>
            <a:r>
              <a:rPr lang="ru-RU" b="1" dirty="0" smtClean="0"/>
              <a:t> (</a:t>
            </a:r>
            <a:r>
              <a:rPr lang="ru-RU" b="1" dirty="0" err="1" smtClean="0"/>
              <a:t>охранно</a:t>
            </a:r>
            <a:r>
              <a:rPr lang="ru-RU" b="1" dirty="0" smtClean="0"/>
              <a:t> – самодержавные) партии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556553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/>
              <a:t>Организация объединенного дворянства (1906 год)</a:t>
            </a:r>
          </a:p>
          <a:p>
            <a:pPr marL="0" indent="0" algn="ctr">
              <a:buNone/>
            </a:pPr>
            <a:r>
              <a:rPr lang="ru-RU" b="1" dirty="0" smtClean="0"/>
              <a:t>Граф А.А. </a:t>
            </a:r>
            <a:r>
              <a:rPr lang="ru-RU" b="1" dirty="0" err="1" smtClean="0"/>
              <a:t>Бобринский</a:t>
            </a:r>
            <a:r>
              <a:rPr lang="ru-RU" b="1" dirty="0" smtClean="0"/>
              <a:t>, князь Н.Ф. Касаткин - Ростовский</a:t>
            </a:r>
          </a:p>
          <a:p>
            <a:pPr marL="0" indent="0" algn="ctr">
              <a:buNone/>
            </a:pPr>
            <a:r>
              <a:rPr lang="ru-RU" b="1" dirty="0" smtClean="0"/>
              <a:t>Большая часть поместного дворянства</a:t>
            </a:r>
          </a:p>
        </p:txBody>
      </p:sp>
      <p:pic>
        <p:nvPicPr>
          <p:cNvPr id="3074" name="Picture 2" descr="https://avatars.mds.yandex.net/i?id=09f0e110a6cac7da124cb0ecbc274be933794809-10143943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643" y="3638722"/>
            <a:ext cx="2047875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avatars.mds.yandex.net/i?id=e95234a13513180d1e16ddbfafac9b61d3d448c9-10907478-images-thumbs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7367" y="3638721"/>
            <a:ext cx="2181225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avatars.mds.yandex.net/i?id=001fd2c3987f0053da9cd9489adfc1d232c3a471-9843161-images-thumbs&amp;n=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5250" y="3638720"/>
            <a:ext cx="4381500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90565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Консервативно – </a:t>
            </a:r>
            <a:r>
              <a:rPr lang="ru-RU" b="1" dirty="0" err="1" smtClean="0"/>
              <a:t>традиционалистические</a:t>
            </a:r>
            <a:r>
              <a:rPr lang="ru-RU" b="1" dirty="0" smtClean="0"/>
              <a:t> (</a:t>
            </a:r>
            <a:r>
              <a:rPr lang="ru-RU" b="1" dirty="0" err="1" smtClean="0"/>
              <a:t>охранно</a:t>
            </a:r>
            <a:r>
              <a:rPr lang="ru-RU" b="1" dirty="0" smtClean="0"/>
              <a:t> – самодержавные) партии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8303" y="1825624"/>
            <a:ext cx="11832115" cy="477347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dirty="0" smtClean="0"/>
              <a:t>Организация объединенного дворянства </a:t>
            </a:r>
          </a:p>
          <a:p>
            <a:pPr marL="0" indent="0">
              <a:buNone/>
            </a:pPr>
            <a:r>
              <a:rPr lang="ru-RU" sz="3200" b="1" dirty="0" smtClean="0"/>
              <a:t>Вопрос о власти: Сохранение самодержавия, созыв совещательного Земского собора, предоставление в нём решающей роли поместному дворянству.</a:t>
            </a:r>
          </a:p>
          <a:p>
            <a:pPr marL="0" indent="0">
              <a:buNone/>
            </a:pPr>
            <a:r>
              <a:rPr lang="ru-RU" sz="3200" b="1" dirty="0" smtClean="0"/>
              <a:t>Аграрный вопрос: Сохранение помещичьего землевладения, разрушение крестьянской общины.</a:t>
            </a:r>
          </a:p>
          <a:p>
            <a:pPr marL="0" indent="0">
              <a:buNone/>
            </a:pPr>
            <a:r>
              <a:rPr lang="ru-RU" sz="3200" b="1" dirty="0" smtClean="0"/>
              <a:t>Рабочий вопрос - .</a:t>
            </a:r>
          </a:p>
          <a:p>
            <a:pPr marL="0" indent="0">
              <a:buNone/>
            </a:pPr>
            <a:r>
              <a:rPr lang="ru-RU" sz="3200" b="1" dirty="0" smtClean="0"/>
              <a:t>Национальный вопрос: «Россия для русских»; единая, неделимая Россия.</a:t>
            </a:r>
          </a:p>
          <a:p>
            <a:pPr marL="0" indent="0">
              <a:buNone/>
            </a:pP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3441505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199270"/>
          </a:xfrm>
        </p:spPr>
        <p:txBody>
          <a:bodyPr/>
          <a:lstStyle/>
          <a:p>
            <a:pPr algn="ctr"/>
            <a:r>
              <a:rPr lang="ru-RU" b="1" dirty="0" smtClean="0"/>
              <a:t>Либеральные партии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887059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/>
              <a:t>Союз 17 октября - «Октябристы» (1905 год)</a:t>
            </a:r>
          </a:p>
          <a:p>
            <a:pPr marL="0" indent="0" algn="ctr">
              <a:buNone/>
            </a:pPr>
            <a:r>
              <a:rPr lang="ru-RU" b="1" dirty="0" smtClean="0"/>
              <a:t>А.И. </a:t>
            </a:r>
            <a:r>
              <a:rPr lang="ru-RU" b="1" dirty="0" err="1" smtClean="0"/>
              <a:t>Гучков</a:t>
            </a:r>
            <a:r>
              <a:rPr lang="ru-RU" b="1" dirty="0" smtClean="0"/>
              <a:t>, М.В. Родзянко</a:t>
            </a:r>
          </a:p>
          <a:p>
            <a:pPr marL="0" indent="0" algn="ctr">
              <a:buNone/>
            </a:pPr>
            <a:r>
              <a:rPr lang="ru-RU" b="1" dirty="0" smtClean="0"/>
              <a:t>Крупная </a:t>
            </a:r>
            <a:r>
              <a:rPr lang="ru-RU" b="1" dirty="0" err="1" smtClean="0"/>
              <a:t>торгово</a:t>
            </a:r>
            <a:r>
              <a:rPr lang="ru-RU" b="1" dirty="0" smtClean="0"/>
              <a:t> – промышленная буржуазия, часть помещиков, часть интеллигенции</a:t>
            </a:r>
            <a:endParaRPr lang="ru-RU" b="1" dirty="0"/>
          </a:p>
        </p:txBody>
      </p:sp>
      <p:pic>
        <p:nvPicPr>
          <p:cNvPr id="4100" name="Picture 4" descr="https://avatars.mds.yandex.net/i?id=eb544c7cc6677875779fc084ef7e50d5b9f807ef-10139465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3847621"/>
            <a:ext cx="45720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upload.wikimedia.org/wikipedia/commons/thumb/1/13/Alexander_Guchkov2.jpg/220px-Alexander_Guchkov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676" y="3809520"/>
            <a:ext cx="2095500" cy="2895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https://avatars.mds.yandex.net/i?id=24df2d81b7ebc1119c6b2403c01a735e27269030-4958261-images-thumbs&amp;n=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3629" y="3657120"/>
            <a:ext cx="2362200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6775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Либеральные партии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7287" y="1825625"/>
            <a:ext cx="11865166" cy="4894664"/>
          </a:xfrm>
        </p:spPr>
        <p:txBody>
          <a:bodyPr/>
          <a:lstStyle/>
          <a:p>
            <a:pPr marL="0" indent="0">
              <a:buNone/>
            </a:pPr>
            <a:endParaRPr lang="ru-RU" b="1" dirty="0" smtClean="0"/>
          </a:p>
          <a:p>
            <a:pPr marL="0" indent="0">
              <a:buNone/>
            </a:pPr>
            <a:r>
              <a:rPr lang="ru-RU" b="1" dirty="0" smtClean="0"/>
              <a:t>Союз 17 октября</a:t>
            </a:r>
          </a:p>
          <a:p>
            <a:pPr marL="0" indent="0">
              <a:buNone/>
            </a:pPr>
            <a:r>
              <a:rPr lang="ru-RU" b="1" dirty="0" smtClean="0"/>
              <a:t>Вопрос о власти: Конституционная монархия германского типа.</a:t>
            </a:r>
          </a:p>
          <a:p>
            <a:pPr marL="0" indent="0">
              <a:buNone/>
            </a:pPr>
            <a:r>
              <a:rPr lang="ru-RU" b="1" dirty="0" smtClean="0"/>
              <a:t>Аграрный вопрос: Сохранение помещичьего землевладения, разрушение крестьянской общины.</a:t>
            </a:r>
          </a:p>
          <a:p>
            <a:pPr marL="0" indent="0">
              <a:buNone/>
            </a:pPr>
            <a:r>
              <a:rPr lang="ru-RU" b="1" dirty="0" smtClean="0"/>
              <a:t>Рабочий вопрос: Законодательное регулирование отношений между рабочими и нанимателями.</a:t>
            </a:r>
          </a:p>
          <a:p>
            <a:pPr marL="0" indent="0">
              <a:buNone/>
            </a:pPr>
            <a:r>
              <a:rPr lang="ru-RU" b="1" dirty="0" smtClean="0"/>
              <a:t>Национальный вопрос: </a:t>
            </a:r>
            <a:r>
              <a:rPr lang="ru-RU" b="1" dirty="0" smtClean="0"/>
              <a:t>«Россия для русских»; единая, неделимая Россия.</a:t>
            </a:r>
            <a:r>
              <a:rPr lang="ru-RU" b="1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85908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254355"/>
          </a:xfrm>
        </p:spPr>
        <p:txBody>
          <a:bodyPr/>
          <a:lstStyle/>
          <a:p>
            <a:pPr algn="ctr"/>
            <a:r>
              <a:rPr lang="ru-RU" b="1" dirty="0" smtClean="0"/>
              <a:t>Либеральные партии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762699"/>
            <a:ext cx="10515600" cy="2302525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/>
              <a:t>Партия народной свободы – «конституционные демократы, кадеты» (1905 год)</a:t>
            </a:r>
          </a:p>
          <a:p>
            <a:pPr marL="0" indent="0" algn="ctr">
              <a:buNone/>
            </a:pPr>
            <a:r>
              <a:rPr lang="ru-RU" b="1" dirty="0" smtClean="0"/>
              <a:t>П.Н. Милюков, Ф.Ф. </a:t>
            </a:r>
            <a:r>
              <a:rPr lang="ru-RU" b="1" dirty="0" err="1" smtClean="0"/>
              <a:t>Кокошкин</a:t>
            </a:r>
            <a:endParaRPr lang="ru-RU" b="1" dirty="0" smtClean="0"/>
          </a:p>
          <a:p>
            <a:pPr marL="0" indent="0" algn="ctr">
              <a:buNone/>
            </a:pPr>
            <a:r>
              <a:rPr lang="ru-RU" b="1" dirty="0" smtClean="0"/>
              <a:t>Наиболее прогрессивная часть буржуазии и помещиков, высокооплачиваемая интеллигенция</a:t>
            </a:r>
            <a:endParaRPr lang="ru-RU" b="1" dirty="0"/>
          </a:p>
        </p:txBody>
      </p:sp>
      <p:pic>
        <p:nvPicPr>
          <p:cNvPr id="5122" name="Picture 2" descr="https://avatars.mds.yandex.net/i?id=8b651217b0884b7c046255adef00b58b309fe813-9036108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6" y="4362680"/>
            <a:ext cx="1706276" cy="2377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avatars.mds.yandex.net/i?id=7a2fe6067d78b5f8824780cecf4061e303af6708-8218461-images-thumbs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05011" y="4208443"/>
            <a:ext cx="2255895" cy="2532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s://upload.wikimedia.org/wikipedia/commons/thumb/e/ef/%D0%93%D1%80%D1%83%D0%BF%D0%BF%D0%BE%D0%B2%D0%BE%D0%B9_%D0%BF%D0%BE%D1%80%D1%82%D1%80%D0%B5%D1%82_%D0%BF%D0%BE%D0%BB%D0%B8%D1%82%D0%B8%D1%87%D0%B5%D1%81%D0%BA%D0%BE%D0%B9_%D1%84%D1%80%D0%B0%D0%BA%D1%86%D0%B8%D0%B8_%D0%BA%D0%B0%D0%B4%D0%B5%D1%82%D0%BE%D0%B2_%D0%B2%D0%BE_II_%D0%94%D1%83%D0%BC%D0%B5_%281907%29.jpg/350px-%D0%93%D1%80%D1%83%D0%BF%D0%BF%D0%BE%D0%B2%D0%BE%D0%B9_%D0%BF%D0%BE%D1%80%D1%82%D1%80%D0%B5%D1%82_%D0%BF%D0%BE%D0%BB%D0%B8%D1%82%D0%B8%D1%87%D0%B5%D1%81%D0%BA%D0%BE%D0%B9_%D1%84%D1%80%D0%B0%D0%BA%D1%86%D0%B8%D0%B8_%D0%BA%D0%B0%D0%B4%D0%B5%D1%82%D0%BE%D0%B2_%D0%B2%D0%BE_II_%D0%94%D1%83%D0%BC%D0%B5_%281907%2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25" y="4362679"/>
            <a:ext cx="3333750" cy="2293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78284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Либеральные партии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894664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/>
              <a:t>Партия народной свободы</a:t>
            </a:r>
          </a:p>
          <a:p>
            <a:pPr marL="0" indent="0">
              <a:buNone/>
            </a:pPr>
            <a:r>
              <a:rPr lang="ru-RU" b="1" dirty="0" smtClean="0"/>
              <a:t>Вопрос о власти: Конституционная монархия английского типа.</a:t>
            </a:r>
          </a:p>
          <a:p>
            <a:pPr marL="0" indent="0">
              <a:buNone/>
            </a:pPr>
            <a:r>
              <a:rPr lang="ru-RU" b="1" dirty="0" smtClean="0"/>
              <a:t>Аграрный вопрос: Введение земельного максимума, принудительное отчуждение за выкуп большей части помещичьих земель и последующая их продажа крестьянам.</a:t>
            </a:r>
          </a:p>
          <a:p>
            <a:pPr marL="0" indent="0">
              <a:buNone/>
            </a:pPr>
            <a:r>
              <a:rPr lang="ru-RU" b="1" dirty="0" smtClean="0"/>
              <a:t>Рабочий вопрос: Законодательное регулирование отношений между рабочими и нанимателями, введение 8 – часового рабочего дня, там где возможно.</a:t>
            </a:r>
          </a:p>
          <a:p>
            <a:pPr marL="0" indent="0">
              <a:buNone/>
            </a:pPr>
            <a:r>
              <a:rPr lang="ru-RU" b="1" dirty="0" smtClean="0"/>
              <a:t>Национальный вопрос: Ликвидация национальных ограничений, предоставление народам права на автономию.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2594917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714</Words>
  <Application>Microsoft Office PowerPoint</Application>
  <PresentationFormat>Широкоэкранный</PresentationFormat>
  <Paragraphs>87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2" baseType="lpstr">
      <vt:lpstr>Arial</vt:lpstr>
      <vt:lpstr>Calibri</vt:lpstr>
      <vt:lpstr>Calibri Light</vt:lpstr>
      <vt:lpstr>Тема Office</vt:lpstr>
      <vt:lpstr>Основные политические партии в России                                              в начале 20 века</vt:lpstr>
      <vt:lpstr>Консервативно – традиционалистические (охранно – самодержавные) партии</vt:lpstr>
      <vt:lpstr>Консервативно – традиционалистические (охранно – самодержавные) партии</vt:lpstr>
      <vt:lpstr>Консервативно – традиционалистические (охранно – самодержавные) партии</vt:lpstr>
      <vt:lpstr>Консервативно – традиционалистические (охранно – самодержавные) партии</vt:lpstr>
      <vt:lpstr>Либеральные партии</vt:lpstr>
      <vt:lpstr>Либеральные партии</vt:lpstr>
      <vt:lpstr>Либеральные партии</vt:lpstr>
      <vt:lpstr>Либеральные партии</vt:lpstr>
      <vt:lpstr>Революционно – демократические партии</vt:lpstr>
      <vt:lpstr>Революционно – демократические партии</vt:lpstr>
      <vt:lpstr>Революционно – демократические партии</vt:lpstr>
      <vt:lpstr>Революционно – демократические партии</vt:lpstr>
      <vt:lpstr>Революционно – демократические партии</vt:lpstr>
      <vt:lpstr>Революционно – демократические партии</vt:lpstr>
      <vt:lpstr>Революционно – демократические партии</vt:lpstr>
      <vt:lpstr>Революционно – демократические партии</vt:lpstr>
      <vt:lpstr>Революционно – демократические партии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Основные политические партии в России                                              в начале 20 века</dc:title>
  <dc:creator>Лариса</dc:creator>
  <cp:lastModifiedBy>Лариса</cp:lastModifiedBy>
  <cp:revision>23</cp:revision>
  <dcterms:created xsi:type="dcterms:W3CDTF">2023-10-01T16:24:01Z</dcterms:created>
  <dcterms:modified xsi:type="dcterms:W3CDTF">2023-10-01T18:53:42Z</dcterms:modified>
</cp:coreProperties>
</file>