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1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_rels/presentation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media/image2.png" ContentType="image/png"/>
  <Override PartName="/ppt/media/image1.png" ContentType="image/png"/>
  <Override PartName="/ppt/media/image3.png" ContentType="image/png"/>
  <Override PartName="/ppt/media/image4.png" ContentType="image/png"/>
  <Override PartName="/ppt/media/image6.png" ContentType="image/png"/>
  <Override PartName="/ppt/media/image5.png" ContentType="image/pn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heme/theme2.xml" ContentType="application/vnd.openxmlformats-officedocument.theme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3A48A478-7363-4AE6-AAF9-87A48D90954C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7B8EE86-F465-42D5-8BC2-83F252DE54D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6DB06B4-606A-4399-B75D-B8B650D4108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B830302-7786-4872-9B64-D47B996E182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1C50781-C9CD-4B64-91FB-B2EE3A02F384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4000"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A7856AF-E923-4597-82E1-049F1112BB75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2985BA8-AA90-4940-B5DD-81E0774BBA0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7294610-C03E-4D49-B5B2-AC136919060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7B8C3D9-CBA7-4CD9-813F-37311563E4A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EAF8C69-15BE-4B43-800B-57B4A23620A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24BE881-8873-4053-A8E0-3760B7E005A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930FA1B-CF82-4E76-866F-8D489B66914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9B9A3F0-0765-48B7-AFAC-2EAAE8E49D1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82A201F-DBBB-40F2-B0F6-AFD4CCF0C97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 algn="ctr">
              <a:lnSpc>
                <a:spcPct val="90000"/>
              </a:lnSpc>
              <a:buNone/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</a:rPr>
              <a:t>Образец заголовка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Arial"/>
              </a:rPr>
              <a:t> 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244AB72-7F2F-4F2B-935D-D2B0073495F9}" type="slidenum">
              <a:rPr b="0" lang="ru-RU" sz="1200" spc="-1" strike="noStrike">
                <a:solidFill>
                  <a:srgbClr val="8b8b8b"/>
                </a:solidFill>
                <a:latin typeface="Arial"/>
              </a:rPr>
              <a:t>2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6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4817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Метод интервалов 9класс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algn="r"/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Подготовила Клюковкина Н.В.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09480" y="360000"/>
            <a:ext cx="10972440" cy="59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Подведем итоги урока: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 txBox="1"/>
          <p:nvPr/>
        </p:nvSpPr>
        <p:spPr>
          <a:xfrm>
            <a:off x="133920" y="1108080"/>
            <a:ext cx="11749320" cy="4812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-С каким новым методом решения неравенств мы сегодня познакомились?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-Какова была цель сегодняшенего урока?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-Как вы думаете, мы достигли поставленной цели?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-Неравенства какой степени мы теперь можем решать?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Сегодня мы научились решать неравенства методом интервалов. Однако существуют более сложные неравенства — дробные. Для них тоже можно применять метод интервалов, но это тема для следующего урока.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entr" presetID="0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7" dur="2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0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2" dur="20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0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17" dur="2000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0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2" dur="2000"/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0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 additive="repl">
                                        <p:cTn id="27" dur="2000"/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Вашим домашним заданием являются примеры, не решенные на уроке!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" descr=""/>
          <p:cNvPicPr/>
          <p:nvPr/>
        </p:nvPicPr>
        <p:blipFill>
          <a:blip r:embed="rId1"/>
          <a:stretch/>
        </p:blipFill>
        <p:spPr>
          <a:xfrm>
            <a:off x="540000" y="18000"/>
            <a:ext cx="10980000" cy="6840000"/>
          </a:xfrm>
          <a:prstGeom prst="rect">
            <a:avLst/>
          </a:prstGeom>
          <a:ln w="0">
            <a:noFill/>
          </a:ln>
        </p:spPr>
      </p:pic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396360" y="360000"/>
            <a:ext cx="11303640" cy="61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Как это решать?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"/>
          <p:cNvSpPr txBox="1"/>
          <p:nvPr/>
        </p:nvSpPr>
        <p:spPr>
          <a:xfrm>
            <a:off x="345240" y="3676680"/>
            <a:ext cx="10440000" cy="2133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x2 − 2x − 15 &gt; 0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(х – 4) (х + 1)&gt;0.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(x − 7)(x − 1)(x + 4)(x + 9) &lt; 0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76360" y="540000"/>
            <a:ext cx="9143640" cy="12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000" spc="-1" strike="noStrike">
                <a:solidFill>
                  <a:srgbClr val="000000"/>
                </a:solidFill>
                <a:latin typeface="Arial"/>
              </a:rPr>
              <a:t>Вспомним:</a:t>
            </a:r>
            <a:endParaRPr b="0" lang="ru-RU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720000" y="1620000"/>
            <a:ext cx="10972440" cy="43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marL="393120" indent="-29484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</a:rPr>
              <a:t>Разложение на множители квадратного многочлена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marL="393120" indent="0" algn="ctr">
              <a:lnSpc>
                <a:spcPct val="90000"/>
              </a:lnSpc>
              <a:spcBef>
                <a:spcPts val="2225"/>
              </a:spcBef>
              <a:buNone/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</a:rPr>
              <a:t>Квадратный трёхчлен — это многочлен вида ax2 + bx + c.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marL="393120" indent="-29484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  <a:ea typeface="Tahoma"/>
              </a:rPr>
              <a:t>Найти корни  </a:t>
            </a:r>
            <a:r>
              <a:rPr b="0" lang="ru-RU" sz="3600" spc="-1" strike="noStrike">
                <a:solidFill>
                  <a:srgbClr val="000000"/>
                </a:solidFill>
                <a:latin typeface="Arial"/>
              </a:rPr>
              <a:t>x1 и x2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marL="393120" indent="-29484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</a:rPr>
              <a:t>Полученные корни x1 и x2 следует подстáвить в следующее выражение, которое и станет разложением: a(x − x1)(x − x2)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marL="393120" indent="-294840" algn="ctr">
              <a:lnSpc>
                <a:spcPct val="90000"/>
              </a:lnSpc>
              <a:spcBef>
                <a:spcPts val="222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</a:rPr>
              <a:t>Таким образом        ax2 + bx + c = a(x − x1)(x − x2)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" descr=""/>
          <p:cNvPicPr/>
          <p:nvPr/>
        </p:nvPicPr>
        <p:blipFill>
          <a:blip r:embed="rId1"/>
          <a:stretch/>
        </p:blipFill>
        <p:spPr>
          <a:xfrm>
            <a:off x="0" y="0"/>
            <a:ext cx="12240000" cy="7076160"/>
          </a:xfrm>
          <a:prstGeom prst="rect">
            <a:avLst/>
          </a:prstGeom>
          <a:ln w="0">
            <a:noFill/>
          </a:ln>
        </p:spPr>
      </p:pic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0" y="132840"/>
            <a:ext cx="9143640" cy="94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4200" spc="-1" strike="noStrike">
                <a:solidFill>
                  <a:srgbClr val="000000"/>
                </a:solidFill>
                <a:latin typeface="Arial"/>
              </a:rPr>
              <a:t>Что такое метод интервалов?</a:t>
            </a:r>
            <a:endParaRPr b="0" lang="ru-RU" sz="4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"/>
          <p:cNvSpPr txBox="1"/>
          <p:nvPr/>
        </p:nvSpPr>
        <p:spPr>
          <a:xfrm>
            <a:off x="3912120" y="900000"/>
            <a:ext cx="8280000" cy="678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— </a:t>
            </a:r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это специальный алгоритм, предназначенный для решения сложных неравенств вида f (x) &gt; 0 и f (x) &lt; 0. Алгоритм состоит из 4 шагов: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Решить уравнение f (x) = 0. Таким образом, вместо неравенства получаем уравнение, которое решается намного проще;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Отметить все полученные корни на координатной прямой. Таким образом, прямая разделится на несколько интервалов;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Выяснить знак (плюс или минус) функции f (x) на самом правом интервале. Для этого достаточно подставить в f (x) любое число, которое будет правее всех отмеченных корней;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i="1" lang="ru-RU" sz="2200" spc="-1" strike="noStrike">
                <a:solidFill>
                  <a:srgbClr val="000000"/>
                </a:solidFill>
                <a:latin typeface="Arial"/>
              </a:rPr>
              <a:t>Отметить знаки на остальных интервалах. Для этого достаточно запомнить, что при переходе через каждый корень знак меняется.</a:t>
            </a: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endParaRPr b="0" lang="ru-RU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"/>
          <p:cNvSpPr txBox="1"/>
          <p:nvPr/>
        </p:nvSpPr>
        <p:spPr>
          <a:xfrm>
            <a:off x="609480" y="1800000"/>
            <a:ext cx="10440000" cy="2133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x2 − 2x − 15 &gt; 0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(х – 4) (х + 1)&gt;0.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ru-RU" sz="4800" spc="-1" strike="noStrike">
                <a:solidFill>
                  <a:srgbClr val="000000"/>
                </a:solidFill>
                <a:latin typeface="Arial"/>
              </a:rPr>
              <a:t>(x − 7)(x − 1)(x + 4)(x + 9) &lt; 0</a:t>
            </a:r>
            <a:endParaRPr b="0" lang="ru-RU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" name="" descr=""/>
          <p:cNvPicPr/>
          <p:nvPr/>
        </p:nvPicPr>
        <p:blipFill>
          <a:blip r:embed="rId1"/>
          <a:stretch/>
        </p:blipFill>
        <p:spPr>
          <a:xfrm>
            <a:off x="0" y="-20880"/>
            <a:ext cx="11700000" cy="7040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" name="" descr=""/>
          <p:cNvPicPr/>
          <p:nvPr/>
        </p:nvPicPr>
        <p:blipFill>
          <a:blip r:embed="rId1"/>
          <a:stretch/>
        </p:blipFill>
        <p:spPr>
          <a:xfrm>
            <a:off x="0" y="38160"/>
            <a:ext cx="12192120" cy="6819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" name="" descr=""/>
          <p:cNvPicPr/>
          <p:nvPr/>
        </p:nvPicPr>
        <p:blipFill>
          <a:blip r:embed="rId1"/>
          <a:stretch/>
        </p:blipFill>
        <p:spPr>
          <a:xfrm>
            <a:off x="180000" y="360"/>
            <a:ext cx="11520000" cy="6857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 algn="ctr">
              <a:lnSpc>
                <a:spcPct val="90000"/>
              </a:lnSpc>
              <a:spcBef>
                <a:spcPts val="2225"/>
              </a:spcBef>
              <a:buNone/>
            </a:pP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1"/>
          <a:stretch/>
        </p:blipFill>
        <p:spPr>
          <a:xfrm>
            <a:off x="-73080" y="686880"/>
            <a:ext cx="12191760" cy="5924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New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Application>LibreOffice/7.5.3.2$Linux_X86_64 LibreOffice_project/50$Build-2</Application>
  <AppVersion>15.0000</AppVersion>
  <Words>1</Words>
  <Paragraphs>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2012-12-03T06:56:55Z</dcterms:created>
  <dc:creator/>
  <dc:description/>
  <dc:language>ru-RU</dc:language>
  <cp:lastModifiedBy/>
  <dcterms:modified xsi:type="dcterms:W3CDTF">2023-10-02T10:07:26Z</dcterms:modified>
  <cp:revision>6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Widescreen</vt:lpwstr>
  </property>
  <property fmtid="{D5CDD505-2E9C-101B-9397-08002B2CF9AE}" pid="4" name="Slides">
    <vt:i4>1</vt:i4>
  </property>
</Properties>
</file>