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  <p:sldMasterId id="2147483776" r:id="rId2"/>
    <p:sldMasterId id="2147483836" r:id="rId3"/>
    <p:sldMasterId id="2147483848" r:id="rId4"/>
  </p:sldMasterIdLst>
  <p:notesMasterIdLst>
    <p:notesMasterId r:id="rId15"/>
  </p:notesMasterIdLst>
  <p:sldIdLst>
    <p:sldId id="285" r:id="rId5"/>
    <p:sldId id="308" r:id="rId6"/>
    <p:sldId id="303" r:id="rId7"/>
    <p:sldId id="299" r:id="rId8"/>
    <p:sldId id="301" r:id="rId9"/>
    <p:sldId id="309" r:id="rId10"/>
    <p:sldId id="306" r:id="rId11"/>
    <p:sldId id="312" r:id="rId12"/>
    <p:sldId id="311" r:id="rId13"/>
    <p:sldId id="310" r:id="rId1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  <a:srgbClr val="000000"/>
    <a:srgbClr val="FFFFFF"/>
    <a:srgbClr val="DDF7DE"/>
    <a:srgbClr val="993366"/>
    <a:srgbClr val="663300"/>
    <a:srgbClr val="E1DAE6"/>
    <a:srgbClr val="A0BE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6" autoAdjust="0"/>
    <p:restoredTop sz="94751" autoAdjust="0"/>
  </p:normalViewPr>
  <p:slideViewPr>
    <p:cSldViewPr>
      <p:cViewPr varScale="1">
        <p:scale>
          <a:sx n="89" d="100"/>
          <a:sy n="89" d="100"/>
        </p:scale>
        <p:origin x="-5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1F8B5-4F96-45D7-B7C9-46DD2CF8955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CFC65-75A4-458E-A676-D823B4377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71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8011168-EE3B-4F0A-AF11-D83761314B61}" type="slidenum">
              <a:rPr lang="ru-RU" altLang="ru-RU" sz="1200">
                <a:solidFill>
                  <a:prstClr val="black"/>
                </a:solidFill>
              </a:rPr>
              <a:pPr/>
              <a:t>8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03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203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E01B-C557-498B-8C42-D041F34E01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19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B9E36-DA12-4596-888D-9A7F3383B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03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97749-61B3-4FE4-923B-8727F8D25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09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73240-5F85-4C10-80DC-74749088D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278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32BA-4CDB-4487-93C8-0844A91EB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178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E57BE-6D15-486A-B476-CB0D5E46A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06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CE60A-231E-44C9-A9BB-9967E494F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720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5539C-8EA7-48C9-9803-1145BFE30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716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46C8F-862A-490A-8CCC-7D9E8F774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9052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2F445-C085-4F2F-BF37-B10F7637A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5492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CD2FD-5936-4C27-87B0-8C0F39AE9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648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A1F1F-C3CD-497D-BD60-F394EEA18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2148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3A0F4-0546-46CA-A025-F37162590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7473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FA23C-816E-40B9-AF84-E7B117484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93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C46D1-4F64-4BE0-88BC-A6AAEDD47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6443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24433E-9003-4BC9-BA37-CEC7115E541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4905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EFBC5-00E3-49A1-BD5C-1FAB30EFABE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420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B051FF-04F0-45FD-988F-CE18CC04ACF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626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83665E-AE9A-4A96-AA98-3B0595CD10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8557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751F0E-C6DD-4768-B912-BDA9BA9EB2A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3568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00AC03-0F0E-4D1D-B1FE-F62B00E8FE8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002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CBD6AE-24A4-4F82-9E98-627F5B46BC8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99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8F2CA-B443-480E-BFC9-ECC8CAF0D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573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AE7893-5B94-411F-B1D8-C0595E007AC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7433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F6C67-A5F4-4C6A-85C2-2DFE8E204E4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0981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94525" y="192088"/>
            <a:ext cx="2039938" cy="59039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71538" y="192088"/>
            <a:ext cx="5970587" cy="59039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45A6DE-2B62-4831-BDB1-236ED14BE1E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992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538" y="192088"/>
            <a:ext cx="816292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7F3E7C-2DE0-4319-81AD-E24E2DDF9C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7262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24433E-9003-4BC9-BA37-CEC7115E541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3767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EFBC5-00E3-49A1-BD5C-1FAB30EFABE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7552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B051FF-04F0-45FD-988F-CE18CC04ACF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7388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83665E-AE9A-4A96-AA98-3B0595CD10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1293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751F0E-C6DD-4768-B912-BDA9BA9EB2A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9429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00AC03-0F0E-4D1D-B1FE-F62B00E8FE8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249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0F190-5B9E-4C6B-8A37-2B5173A5C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549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CBD6AE-24A4-4F82-9E98-627F5B46BC8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9657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AE7893-5B94-411F-B1D8-C0595E007AC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641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F6C67-A5F4-4C6A-85C2-2DFE8E204E4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3840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94525" y="192088"/>
            <a:ext cx="2039938" cy="59039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71538" y="192088"/>
            <a:ext cx="5970587" cy="59039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45A6DE-2B62-4831-BDB1-236ED14BE1E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3305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538" y="192088"/>
            <a:ext cx="816292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7F3E7C-2DE0-4319-81AD-E24E2DDF9C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727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CB3C3-6C45-4B8B-8C86-4A1E7EA407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047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1DA53-2802-4C3A-9C0A-519BD66FD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80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B2A1A-473B-4194-B31C-4E6077A2B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952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9C94A-FEF0-43DA-A813-F7B0D32AB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507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A7355-87E4-43C0-B21E-AA31BCB9D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213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080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81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11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8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83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11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1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11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084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107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8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9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85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10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86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101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2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3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8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00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0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6699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0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6699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0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6699"/>
                </a:solidFill>
                <a:latin typeface="+mn-lt"/>
              </a:defRPr>
            </a:lvl1pPr>
          </a:lstStyle>
          <a:p>
            <a:pPr>
              <a:defRPr/>
            </a:pPr>
            <a:fld id="{275755D9-C330-435B-AFD2-280124014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DFB1FD37-FF2A-4B06-9523-0DD6547B0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1032" name="Rectangle 3"/>
            <p:cNvSpPr>
              <a:spLocks noChangeArrowheads="1"/>
            </p:cNvSpPr>
            <p:nvPr userDrawn="1"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Rectangle 9"/>
            <p:cNvSpPr>
              <a:spLocks noChangeArrowheads="1"/>
            </p:cNvSpPr>
            <p:nvPr userDrawn="1"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Rectangle 10"/>
            <p:cNvSpPr>
              <a:spLocks noChangeArrowheads="1"/>
            </p:cNvSpPr>
            <p:nvPr userDrawn="1"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15"/>
            <p:cNvSpPr>
              <a:spLocks noChangeArrowheads="1"/>
            </p:cNvSpPr>
            <p:nvPr userDrawn="1"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Rectangle 17"/>
            <p:cNvSpPr>
              <a:spLocks noChangeArrowheads="1"/>
            </p:cNvSpPr>
            <p:nvPr userDrawn="1"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Rectangle 19"/>
            <p:cNvSpPr>
              <a:spLocks noChangeArrowheads="1"/>
            </p:cNvSpPr>
            <p:nvPr userDrawn="1"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Rectangle 22"/>
            <p:cNvSpPr>
              <a:spLocks noChangeArrowheads="1"/>
            </p:cNvSpPr>
            <p:nvPr userDrawn="1"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Rectangle 23"/>
            <p:cNvSpPr>
              <a:spLocks noChangeArrowheads="1"/>
            </p:cNvSpPr>
            <p:nvPr userDrawn="1"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Rectangle 24"/>
            <p:cNvSpPr>
              <a:spLocks noChangeArrowheads="1"/>
            </p:cNvSpPr>
            <p:nvPr userDrawn="1"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Rectangle 25"/>
            <p:cNvSpPr>
              <a:spLocks noChangeArrowheads="1"/>
            </p:cNvSpPr>
            <p:nvPr userDrawn="1"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26"/>
            <p:cNvSpPr>
              <a:spLocks noChangeArrowheads="1"/>
            </p:cNvSpPr>
            <p:nvPr userDrawn="1"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27"/>
            <p:cNvSpPr>
              <a:spLocks noChangeArrowheads="1"/>
            </p:cNvSpPr>
            <p:nvPr userDrawn="1"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Rectangle 28"/>
            <p:cNvSpPr>
              <a:spLocks noChangeArrowheads="1"/>
            </p:cNvSpPr>
            <p:nvPr userDrawn="1"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Rectangle 29"/>
            <p:cNvSpPr>
              <a:spLocks noChangeArrowheads="1"/>
            </p:cNvSpPr>
            <p:nvPr userDrawn="1"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Rectangle 30"/>
            <p:cNvSpPr>
              <a:spLocks noChangeArrowheads="1"/>
            </p:cNvSpPr>
            <p:nvPr userDrawn="1"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Rectangle 31"/>
            <p:cNvSpPr>
              <a:spLocks noChangeArrowheads="1"/>
            </p:cNvSpPr>
            <p:nvPr userDrawn="1"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Rectangle 32"/>
            <p:cNvSpPr>
              <a:spLocks noChangeArrowheads="1"/>
            </p:cNvSpPr>
            <p:nvPr userDrawn="1"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Rectangle 33"/>
            <p:cNvSpPr>
              <a:spLocks noChangeArrowheads="1"/>
            </p:cNvSpPr>
            <p:nvPr userDrawn="1"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Rectangle 34"/>
            <p:cNvSpPr>
              <a:spLocks noChangeArrowheads="1"/>
            </p:cNvSpPr>
            <p:nvPr userDrawn="1"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Rectangle 35"/>
            <p:cNvSpPr>
              <a:spLocks noChangeArrowheads="1"/>
            </p:cNvSpPr>
            <p:nvPr userDrawn="1"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Rectangle 36"/>
            <p:cNvSpPr>
              <a:spLocks noChangeArrowheads="1"/>
            </p:cNvSpPr>
            <p:nvPr userDrawn="1"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Rectangle 37"/>
            <p:cNvSpPr>
              <a:spLocks noChangeArrowheads="1"/>
            </p:cNvSpPr>
            <p:nvPr userDrawn="1"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38"/>
            <p:cNvSpPr>
              <a:spLocks noChangeArrowheads="1"/>
            </p:cNvSpPr>
            <p:nvPr userDrawn="1"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39"/>
            <p:cNvSpPr>
              <a:spLocks noChangeArrowheads="1"/>
            </p:cNvSpPr>
            <p:nvPr userDrawn="1"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Rectangle 40"/>
            <p:cNvSpPr>
              <a:spLocks noChangeArrowheads="1"/>
            </p:cNvSpPr>
            <p:nvPr userDrawn="1"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Rectangle 41"/>
            <p:cNvSpPr>
              <a:spLocks noChangeArrowheads="1"/>
            </p:cNvSpPr>
            <p:nvPr userDrawn="1"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Rectangle 42"/>
            <p:cNvSpPr>
              <a:spLocks noChangeArrowheads="1"/>
            </p:cNvSpPr>
            <p:nvPr userDrawn="1"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Rectangle 43"/>
            <p:cNvSpPr>
              <a:spLocks noChangeArrowheads="1"/>
            </p:cNvSpPr>
            <p:nvPr userDrawn="1"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Rectangle 44"/>
            <p:cNvSpPr>
              <a:spLocks noChangeArrowheads="1"/>
            </p:cNvSpPr>
            <p:nvPr userDrawn="1"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Rectangle 45"/>
            <p:cNvSpPr>
              <a:spLocks noChangeArrowheads="1"/>
            </p:cNvSpPr>
            <p:nvPr userDrawn="1"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Rectangle 46"/>
            <p:cNvSpPr>
              <a:spLocks noChangeArrowheads="1"/>
            </p:cNvSpPr>
            <p:nvPr userDrawn="1"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Rectangle 47"/>
            <p:cNvSpPr>
              <a:spLocks noChangeArrowheads="1"/>
            </p:cNvSpPr>
            <p:nvPr userDrawn="1"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Rectangle 48"/>
            <p:cNvSpPr>
              <a:spLocks noChangeArrowheads="1"/>
            </p:cNvSpPr>
            <p:nvPr userDrawn="1"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Rectangle 49"/>
            <p:cNvSpPr>
              <a:spLocks noChangeArrowheads="1"/>
            </p:cNvSpPr>
            <p:nvPr userDrawn="1"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0"/>
            <p:cNvSpPr>
              <a:spLocks noChangeArrowheads="1"/>
            </p:cNvSpPr>
            <p:nvPr userDrawn="1"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1"/>
            <p:cNvSpPr>
              <a:spLocks noChangeArrowheads="1"/>
            </p:cNvSpPr>
            <p:nvPr userDrawn="1"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Rectangle 52"/>
            <p:cNvSpPr>
              <a:spLocks noChangeArrowheads="1"/>
            </p:cNvSpPr>
            <p:nvPr userDrawn="1"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Rectangle 53"/>
            <p:cNvSpPr>
              <a:spLocks noChangeArrowheads="1"/>
            </p:cNvSpPr>
            <p:nvPr userDrawn="1"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Rectangle 54"/>
            <p:cNvSpPr>
              <a:spLocks noChangeArrowheads="1"/>
            </p:cNvSpPr>
            <p:nvPr userDrawn="1"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Rectangle 55"/>
            <p:cNvSpPr>
              <a:spLocks noChangeArrowheads="1"/>
            </p:cNvSpPr>
            <p:nvPr userDrawn="1"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Rectangle 56"/>
            <p:cNvSpPr>
              <a:spLocks noChangeArrowheads="1"/>
            </p:cNvSpPr>
            <p:nvPr userDrawn="1"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Rectangle 57"/>
            <p:cNvSpPr>
              <a:spLocks noChangeArrowheads="1"/>
            </p:cNvSpPr>
            <p:nvPr userDrawn="1"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Rectangle 58"/>
            <p:cNvSpPr>
              <a:spLocks noChangeArrowheads="1"/>
            </p:cNvSpPr>
            <p:nvPr userDrawn="1"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Rectangle 59"/>
            <p:cNvSpPr>
              <a:spLocks noChangeArrowheads="1"/>
            </p:cNvSpPr>
            <p:nvPr userDrawn="1"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Rectangle 60"/>
            <p:cNvSpPr>
              <a:spLocks noChangeArrowheads="1"/>
            </p:cNvSpPr>
            <p:nvPr userDrawn="1"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Rectangle 61"/>
            <p:cNvSpPr>
              <a:spLocks noChangeArrowheads="1"/>
            </p:cNvSpPr>
            <p:nvPr userDrawn="1"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2"/>
            <p:cNvSpPr>
              <a:spLocks noChangeArrowheads="1"/>
            </p:cNvSpPr>
            <p:nvPr userDrawn="1"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3"/>
            <p:cNvSpPr>
              <a:spLocks noChangeArrowheads="1"/>
            </p:cNvSpPr>
            <p:nvPr userDrawn="1"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Rectangle 64"/>
            <p:cNvSpPr>
              <a:spLocks noChangeArrowheads="1"/>
            </p:cNvSpPr>
            <p:nvPr userDrawn="1"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5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192088"/>
            <a:ext cx="81629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139" name="Rectangle 6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2525" y="6286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140" name="Rectangle 6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90925" y="62865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141" name="Rectangle 6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286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1D6A22A7-6AD5-4989-AB45-1E2B0EBA2B4E}" type="slidenum">
              <a:rPr lang="ru-RU" altLang="ru-RU" smtClean="0">
                <a:solidFill>
                  <a:srgbClr val="000000"/>
                </a:solidFill>
                <a:latin typeface="Verdana" pitchFamily="34" charset="0"/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9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1032" name="Rectangle 3"/>
            <p:cNvSpPr>
              <a:spLocks noChangeArrowheads="1"/>
            </p:cNvSpPr>
            <p:nvPr userDrawn="1"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Rectangle 9"/>
            <p:cNvSpPr>
              <a:spLocks noChangeArrowheads="1"/>
            </p:cNvSpPr>
            <p:nvPr userDrawn="1"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Rectangle 10"/>
            <p:cNvSpPr>
              <a:spLocks noChangeArrowheads="1"/>
            </p:cNvSpPr>
            <p:nvPr userDrawn="1"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15"/>
            <p:cNvSpPr>
              <a:spLocks noChangeArrowheads="1"/>
            </p:cNvSpPr>
            <p:nvPr userDrawn="1"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Rectangle 17"/>
            <p:cNvSpPr>
              <a:spLocks noChangeArrowheads="1"/>
            </p:cNvSpPr>
            <p:nvPr userDrawn="1"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Rectangle 19"/>
            <p:cNvSpPr>
              <a:spLocks noChangeArrowheads="1"/>
            </p:cNvSpPr>
            <p:nvPr userDrawn="1"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Rectangle 22"/>
            <p:cNvSpPr>
              <a:spLocks noChangeArrowheads="1"/>
            </p:cNvSpPr>
            <p:nvPr userDrawn="1"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Rectangle 23"/>
            <p:cNvSpPr>
              <a:spLocks noChangeArrowheads="1"/>
            </p:cNvSpPr>
            <p:nvPr userDrawn="1"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Rectangle 24"/>
            <p:cNvSpPr>
              <a:spLocks noChangeArrowheads="1"/>
            </p:cNvSpPr>
            <p:nvPr userDrawn="1"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Rectangle 25"/>
            <p:cNvSpPr>
              <a:spLocks noChangeArrowheads="1"/>
            </p:cNvSpPr>
            <p:nvPr userDrawn="1"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26"/>
            <p:cNvSpPr>
              <a:spLocks noChangeArrowheads="1"/>
            </p:cNvSpPr>
            <p:nvPr userDrawn="1"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27"/>
            <p:cNvSpPr>
              <a:spLocks noChangeArrowheads="1"/>
            </p:cNvSpPr>
            <p:nvPr userDrawn="1"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Rectangle 28"/>
            <p:cNvSpPr>
              <a:spLocks noChangeArrowheads="1"/>
            </p:cNvSpPr>
            <p:nvPr userDrawn="1"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Rectangle 29"/>
            <p:cNvSpPr>
              <a:spLocks noChangeArrowheads="1"/>
            </p:cNvSpPr>
            <p:nvPr userDrawn="1"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Rectangle 30"/>
            <p:cNvSpPr>
              <a:spLocks noChangeArrowheads="1"/>
            </p:cNvSpPr>
            <p:nvPr userDrawn="1"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Rectangle 31"/>
            <p:cNvSpPr>
              <a:spLocks noChangeArrowheads="1"/>
            </p:cNvSpPr>
            <p:nvPr userDrawn="1"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Rectangle 32"/>
            <p:cNvSpPr>
              <a:spLocks noChangeArrowheads="1"/>
            </p:cNvSpPr>
            <p:nvPr userDrawn="1"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Rectangle 33"/>
            <p:cNvSpPr>
              <a:spLocks noChangeArrowheads="1"/>
            </p:cNvSpPr>
            <p:nvPr userDrawn="1"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Rectangle 34"/>
            <p:cNvSpPr>
              <a:spLocks noChangeArrowheads="1"/>
            </p:cNvSpPr>
            <p:nvPr userDrawn="1"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Rectangle 35"/>
            <p:cNvSpPr>
              <a:spLocks noChangeArrowheads="1"/>
            </p:cNvSpPr>
            <p:nvPr userDrawn="1"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Rectangle 36"/>
            <p:cNvSpPr>
              <a:spLocks noChangeArrowheads="1"/>
            </p:cNvSpPr>
            <p:nvPr userDrawn="1"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Rectangle 37"/>
            <p:cNvSpPr>
              <a:spLocks noChangeArrowheads="1"/>
            </p:cNvSpPr>
            <p:nvPr userDrawn="1"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38"/>
            <p:cNvSpPr>
              <a:spLocks noChangeArrowheads="1"/>
            </p:cNvSpPr>
            <p:nvPr userDrawn="1"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39"/>
            <p:cNvSpPr>
              <a:spLocks noChangeArrowheads="1"/>
            </p:cNvSpPr>
            <p:nvPr userDrawn="1"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Rectangle 40"/>
            <p:cNvSpPr>
              <a:spLocks noChangeArrowheads="1"/>
            </p:cNvSpPr>
            <p:nvPr userDrawn="1"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Rectangle 41"/>
            <p:cNvSpPr>
              <a:spLocks noChangeArrowheads="1"/>
            </p:cNvSpPr>
            <p:nvPr userDrawn="1"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Rectangle 42"/>
            <p:cNvSpPr>
              <a:spLocks noChangeArrowheads="1"/>
            </p:cNvSpPr>
            <p:nvPr userDrawn="1"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Rectangle 43"/>
            <p:cNvSpPr>
              <a:spLocks noChangeArrowheads="1"/>
            </p:cNvSpPr>
            <p:nvPr userDrawn="1"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Rectangle 44"/>
            <p:cNvSpPr>
              <a:spLocks noChangeArrowheads="1"/>
            </p:cNvSpPr>
            <p:nvPr userDrawn="1"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Rectangle 45"/>
            <p:cNvSpPr>
              <a:spLocks noChangeArrowheads="1"/>
            </p:cNvSpPr>
            <p:nvPr userDrawn="1"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Rectangle 46"/>
            <p:cNvSpPr>
              <a:spLocks noChangeArrowheads="1"/>
            </p:cNvSpPr>
            <p:nvPr userDrawn="1"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Rectangle 47"/>
            <p:cNvSpPr>
              <a:spLocks noChangeArrowheads="1"/>
            </p:cNvSpPr>
            <p:nvPr userDrawn="1"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Rectangle 48"/>
            <p:cNvSpPr>
              <a:spLocks noChangeArrowheads="1"/>
            </p:cNvSpPr>
            <p:nvPr userDrawn="1"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Rectangle 49"/>
            <p:cNvSpPr>
              <a:spLocks noChangeArrowheads="1"/>
            </p:cNvSpPr>
            <p:nvPr userDrawn="1"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0"/>
            <p:cNvSpPr>
              <a:spLocks noChangeArrowheads="1"/>
            </p:cNvSpPr>
            <p:nvPr userDrawn="1"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1"/>
            <p:cNvSpPr>
              <a:spLocks noChangeArrowheads="1"/>
            </p:cNvSpPr>
            <p:nvPr userDrawn="1"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Rectangle 52"/>
            <p:cNvSpPr>
              <a:spLocks noChangeArrowheads="1"/>
            </p:cNvSpPr>
            <p:nvPr userDrawn="1"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Rectangle 53"/>
            <p:cNvSpPr>
              <a:spLocks noChangeArrowheads="1"/>
            </p:cNvSpPr>
            <p:nvPr userDrawn="1"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Rectangle 54"/>
            <p:cNvSpPr>
              <a:spLocks noChangeArrowheads="1"/>
            </p:cNvSpPr>
            <p:nvPr userDrawn="1"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Rectangle 55"/>
            <p:cNvSpPr>
              <a:spLocks noChangeArrowheads="1"/>
            </p:cNvSpPr>
            <p:nvPr userDrawn="1"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Rectangle 56"/>
            <p:cNvSpPr>
              <a:spLocks noChangeArrowheads="1"/>
            </p:cNvSpPr>
            <p:nvPr userDrawn="1"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Rectangle 57"/>
            <p:cNvSpPr>
              <a:spLocks noChangeArrowheads="1"/>
            </p:cNvSpPr>
            <p:nvPr userDrawn="1"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Rectangle 58"/>
            <p:cNvSpPr>
              <a:spLocks noChangeArrowheads="1"/>
            </p:cNvSpPr>
            <p:nvPr userDrawn="1"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Rectangle 59"/>
            <p:cNvSpPr>
              <a:spLocks noChangeArrowheads="1"/>
            </p:cNvSpPr>
            <p:nvPr userDrawn="1"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Rectangle 60"/>
            <p:cNvSpPr>
              <a:spLocks noChangeArrowheads="1"/>
            </p:cNvSpPr>
            <p:nvPr userDrawn="1"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Rectangle 61"/>
            <p:cNvSpPr>
              <a:spLocks noChangeArrowheads="1"/>
            </p:cNvSpPr>
            <p:nvPr userDrawn="1"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2"/>
            <p:cNvSpPr>
              <a:spLocks noChangeArrowheads="1"/>
            </p:cNvSpPr>
            <p:nvPr userDrawn="1"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3"/>
            <p:cNvSpPr>
              <a:spLocks noChangeArrowheads="1"/>
            </p:cNvSpPr>
            <p:nvPr userDrawn="1"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Rectangle 64"/>
            <p:cNvSpPr>
              <a:spLocks noChangeArrowheads="1"/>
            </p:cNvSpPr>
            <p:nvPr userDrawn="1"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5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192088"/>
            <a:ext cx="81629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139" name="Rectangle 6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2525" y="6286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140" name="Rectangle 6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90925" y="62865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141" name="Rectangle 6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286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1D6A22A7-6AD5-4989-AB45-1E2B0EBA2B4E}" type="slidenum">
              <a:rPr lang="ru-RU" altLang="ru-RU" smtClean="0">
                <a:solidFill>
                  <a:srgbClr val="000000"/>
                </a:solidFill>
                <a:latin typeface="Verdana" pitchFamily="34" charset="0"/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62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107950" y="115888"/>
            <a:ext cx="2133600" cy="576262"/>
          </a:xfrm>
        </p:spPr>
        <p:txBody>
          <a:bodyPr/>
          <a:lstStyle/>
          <a:p>
            <a:pPr>
              <a:defRPr/>
            </a:pPr>
            <a:fld id="{8ED1C65F-DF47-4D14-8EB5-57426DE3569F}" type="datetime1">
              <a:rPr lang="ru-RU" sz="1800" b="1">
                <a:solidFill>
                  <a:schemeClr val="tx1">
                    <a:tint val="75000"/>
                  </a:schemeClr>
                </a:solidFill>
              </a:rPr>
              <a:pPr>
                <a:defRPr/>
              </a:pPr>
              <a:t>02.10.2023</a:t>
            </a:fld>
            <a:endParaRPr lang="ru-RU" sz="1800" b="1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Подзаголовок 2">
            <a:extLst>
              <a:ext uri="{FF2B5EF4-FFF2-40B4-BE49-F238E27FC236}"/>
            </a:extLst>
          </p:cNvPr>
          <p:cNvSpPr txBox="1">
            <a:spLocks/>
          </p:cNvSpPr>
          <p:nvPr/>
        </p:nvSpPr>
        <p:spPr bwMode="auto">
          <a:xfrm>
            <a:off x="547688" y="6081713"/>
            <a:ext cx="814705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ru-RU" b="1" dirty="0">
                <a:solidFill>
                  <a:srgbClr val="F79646"/>
                </a:solidFill>
              </a:rPr>
              <a:t>8</a:t>
            </a:r>
            <a:r>
              <a:rPr lang="ru-RU" b="1" dirty="0" smtClean="0">
                <a:solidFill>
                  <a:srgbClr val="F79646"/>
                </a:solidFill>
              </a:rPr>
              <a:t> класс	 Вероятность </a:t>
            </a:r>
            <a:r>
              <a:rPr lang="ru-RU" b="1" dirty="0">
                <a:solidFill>
                  <a:srgbClr val="F79646"/>
                </a:solidFill>
              </a:rPr>
              <a:t>и </a:t>
            </a:r>
            <a:r>
              <a:rPr lang="ru-RU" b="1" dirty="0" smtClean="0">
                <a:solidFill>
                  <a:srgbClr val="F79646"/>
                </a:solidFill>
              </a:rPr>
              <a:t>статистика 		                Урок </a:t>
            </a:r>
            <a:r>
              <a:rPr lang="ru-RU" b="1" dirty="0">
                <a:solidFill>
                  <a:srgbClr val="F79646"/>
                </a:solidFill>
              </a:rPr>
              <a:t>4</a:t>
            </a:r>
          </a:p>
        </p:txBody>
      </p:sp>
      <p:sp>
        <p:nvSpPr>
          <p:cNvPr id="11" name="Заголовок 1">
            <a:extLst>
              <a:ext uri="{FF2B5EF4-FFF2-40B4-BE49-F238E27FC236}"/>
            </a:extLst>
          </p:cNvPr>
          <p:cNvSpPr txBox="1">
            <a:spLocks/>
          </p:cNvSpPr>
          <p:nvPr/>
        </p:nvSpPr>
        <p:spPr bwMode="auto">
          <a:xfrm>
            <a:off x="141288" y="1196975"/>
            <a:ext cx="8683625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Отклонения.</a:t>
            </a:r>
            <a:endParaRPr lang="ru-RU" alt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1590147" y="502523"/>
            <a:ext cx="5662612" cy="461962"/>
          </a:xfrm>
        </p:spPr>
        <p:txBody>
          <a:bodyPr/>
          <a:lstStyle/>
          <a:p>
            <a:pPr eaLnBrk="1" hangingPunct="1"/>
            <a:r>
              <a:rPr lang="ru-RU" altLang="ru-RU" sz="2800" dirty="0" smtClean="0">
                <a:effectLst/>
              </a:rPr>
              <a:t>Домашнее задание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>
            <a:off x="138113" y="92075"/>
            <a:ext cx="1308100" cy="365125"/>
          </a:xfrm>
        </p:spPr>
        <p:txBody>
          <a:bodyPr/>
          <a:lstStyle/>
          <a:p>
            <a:pPr>
              <a:defRPr/>
            </a:pPr>
            <a:fld id="{8ED1C65F-DF47-4D14-8EB5-57426DE3569F}" type="datetime1">
              <a:rPr lang="ru-RU" smtClean="0">
                <a:solidFill>
                  <a:srgbClr val="244061"/>
                </a:solidFill>
              </a:rPr>
              <a:pPr>
                <a:defRPr/>
              </a:pPr>
              <a:t>02.10.2023</a:t>
            </a:fld>
            <a:endParaRPr lang="ru-RU" dirty="0">
              <a:solidFill>
                <a:srgbClr val="244061"/>
              </a:solidFill>
            </a:endParaRPr>
          </a:p>
        </p:txBody>
      </p:sp>
      <p:sp>
        <p:nvSpPr>
          <p:cNvPr id="3891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ru-RU">
              <a:solidFill>
                <a:srgbClr val="0066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0858"/>
            <a:ext cx="3308855" cy="461665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Приложение к уроку 4</a:t>
            </a:r>
            <a:endParaRPr lang="ru-RU" altLang="ru-RU" sz="2000" b="1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136702"/>
            <a:ext cx="7488832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6699"/>
                </a:solidFill>
                <a:latin typeface="Times New Roman"/>
                <a:ea typeface="Calibri"/>
                <a:cs typeface="Arial"/>
              </a:rPr>
              <a:t>Выполнить №1- б, г, д).  </a:t>
            </a:r>
            <a:r>
              <a:rPr lang="ru-RU" sz="2400" dirty="0">
                <a:solidFill>
                  <a:srgbClr val="006699"/>
                </a:solidFill>
                <a:latin typeface="Times New Roman"/>
                <a:ea typeface="Calibri"/>
                <a:cs typeface="Arial"/>
              </a:rPr>
              <a:t>Дисперсию </a:t>
            </a:r>
            <a:r>
              <a:rPr lang="ru-RU" sz="2400" dirty="0" smtClean="0">
                <a:solidFill>
                  <a:srgbClr val="006699"/>
                </a:solidFill>
                <a:latin typeface="Times New Roman"/>
                <a:ea typeface="Calibri"/>
                <a:cs typeface="Arial"/>
              </a:rPr>
              <a:t>не вычислять. нужно</a:t>
            </a:r>
            <a:r>
              <a:rPr lang="ru-RU" sz="2400" dirty="0">
                <a:solidFill>
                  <a:srgbClr val="006699"/>
                </a:solidFill>
                <a:latin typeface="Times New Roman"/>
                <a:ea typeface="Calibri"/>
                <a:cs typeface="Arial"/>
              </a:rPr>
              <a:t>!</a:t>
            </a:r>
            <a:endParaRPr lang="ru-RU" sz="2400" dirty="0">
              <a:solidFill>
                <a:srgbClr val="006699"/>
              </a:solidFill>
              <a:latin typeface="Calibri"/>
              <a:ea typeface="Calibri"/>
              <a:cs typeface="Arial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154386" y="1628800"/>
            <a:ext cx="8666085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053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A0000"/>
              </a:buClr>
              <a:buSzPct val="75000"/>
              <a:buFontTx/>
              <a:buNone/>
              <a:tabLst/>
              <a:defRPr/>
            </a:pPr>
            <a:r>
              <a:rPr kumimoji="0" lang="ru-RU" altLang="ru-RU" sz="28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Цели: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A0000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познакомиться с понятиям </a:t>
            </a: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отклонение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rPr>
              <a:t>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A0000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lang="ru-RU" altLang="ru-RU" sz="2800" kern="0" dirty="0">
                <a:solidFill>
                  <a:srgbClr val="000000"/>
                </a:solidFill>
                <a:cs typeface="Arial" panose="020B0604020202020204" pitchFamily="34" charset="0"/>
              </a:rPr>
              <a:t>у</a:t>
            </a:r>
            <a:r>
              <a:rPr lang="ru-RU" altLang="ru-RU" sz="280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читься находить </a:t>
            </a:r>
            <a:r>
              <a:rPr lang="ru-RU" altLang="ru-RU" sz="280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отклонение числового </a:t>
            </a:r>
            <a:r>
              <a:rPr lang="ru-RU" altLang="ru-RU" sz="280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ряда. </a:t>
            </a:r>
            <a:endParaRPr kumimoji="0" lang="ru-RU" alt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31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7" y="764704"/>
            <a:ext cx="8956213" cy="373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altLang="ru-RU" sz="25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Повторение </a:t>
            </a:r>
            <a:endParaRPr lang="ru-RU" altLang="ru-RU" sz="25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95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229600" cy="1800199"/>
          </a:xfrm>
        </p:spPr>
        <p:txBody>
          <a:bodyPr/>
          <a:lstStyle/>
          <a:p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Среднее</a:t>
            </a:r>
            <a:r>
              <a:rPr kumimoji="1" lang="ru-RU" b="1" kern="0" spc="210" dirty="0" smtClean="0">
                <a:solidFill>
                  <a:srgbClr val="0070C0"/>
                </a:solidFill>
                <a:latin typeface="Times New Roman"/>
                <a:ea typeface="Times New Roman"/>
              </a:rPr>
              <a:t> арифметическое</a:t>
            </a:r>
          </a:p>
          <a:p>
            <a:r>
              <a:rPr kumimoji="1" lang="ru-RU" b="1" kern="0" dirty="0">
                <a:solidFill>
                  <a:srgbClr val="0070C0"/>
                </a:solidFill>
                <a:latin typeface="Times New Roman"/>
                <a:ea typeface="Times New Roman"/>
              </a:rPr>
              <a:t>Среднее </a:t>
            </a:r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геометрическое</a:t>
            </a:r>
          </a:p>
          <a:p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Среднее</a:t>
            </a:r>
            <a:r>
              <a:rPr kumimoji="1" lang="ru-RU" b="1" kern="0" spc="615" dirty="0" smtClean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r>
              <a:rPr kumimoji="1" lang="ru-RU" b="1" kern="0" dirty="0" smtClean="0">
                <a:solidFill>
                  <a:srgbClr val="0070C0"/>
                </a:solidFill>
                <a:latin typeface="Times New Roman"/>
                <a:ea typeface="Times New Roman"/>
              </a:rPr>
              <a:t>гармоническое</a:t>
            </a:r>
          </a:p>
        </p:txBody>
      </p:sp>
      <p:sp>
        <p:nvSpPr>
          <p:cNvPr id="4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0"/>
            <a:ext cx="8229600" cy="634082"/>
          </a:xfrm>
        </p:spPr>
        <p:txBody>
          <a:bodyPr>
            <a:normAutofit/>
          </a:bodyPr>
          <a:lstStyle/>
          <a:p>
            <a:r>
              <a:rPr lang="ru-RU" altLang="ru-RU" sz="25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Повторение </a:t>
            </a:r>
            <a:endParaRPr lang="ru-RU" altLang="ru-RU" sz="2500" dirty="0" smtClean="0">
              <a:solidFill>
                <a:srgbClr val="FF000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323528" y="5085184"/>
            <a:ext cx="8625630" cy="165618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/>
              <a:buChar char="u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0000"/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0"/>
              </a:spcAft>
              <a:buFont typeface="Monotype Sorts"/>
              <a:buNone/>
              <a:tabLst>
                <a:tab pos="4063365" algn="l"/>
                <a:tab pos="4316095" algn="l"/>
              </a:tabLst>
            </a:pPr>
            <a:r>
              <a:rPr lang="ru-RU" b="1" kern="0" dirty="0" smtClean="0">
                <a:solidFill>
                  <a:srgbClr val="0070C0"/>
                </a:solidFill>
                <a:ea typeface="Times New Roman"/>
              </a:rPr>
              <a:t>Средним</a:t>
            </a:r>
            <a:r>
              <a:rPr lang="ru-RU" b="1" kern="0" spc="615" dirty="0" smtClean="0">
                <a:solidFill>
                  <a:srgbClr val="0070C0"/>
                </a:solidFill>
                <a:ea typeface="Times New Roman"/>
              </a:rPr>
              <a:t> </a:t>
            </a:r>
            <a:r>
              <a:rPr lang="ru-RU" b="1" kern="0" dirty="0" smtClean="0">
                <a:solidFill>
                  <a:srgbClr val="0070C0"/>
                </a:solidFill>
                <a:ea typeface="Times New Roman"/>
              </a:rPr>
              <a:t>гармоническим</a:t>
            </a:r>
            <a:r>
              <a:rPr lang="ru-RU" b="1" kern="0" spc="625" dirty="0" smtClean="0">
                <a:solidFill>
                  <a:srgbClr val="0070C0"/>
                </a:solidFill>
                <a:ea typeface="Times New Roman"/>
              </a:rPr>
              <a:t> </a:t>
            </a:r>
            <a:r>
              <a:rPr lang="ru-RU" kern="0" dirty="0" smtClean="0">
                <a:ea typeface="Times New Roman"/>
              </a:rPr>
              <a:t>набора,</a:t>
            </a:r>
            <a:r>
              <a:rPr lang="ru-RU" kern="0" spc="615" dirty="0" smtClean="0">
                <a:ea typeface="Times New Roman"/>
              </a:rPr>
              <a:t> </a:t>
            </a:r>
            <a:r>
              <a:rPr lang="ru-RU" kern="0" dirty="0" smtClean="0">
                <a:ea typeface="Times New Roman"/>
              </a:rPr>
              <a:t>в</a:t>
            </a:r>
            <a:r>
              <a:rPr lang="ru-RU" kern="0" spc="610" dirty="0" smtClean="0">
                <a:ea typeface="Times New Roman"/>
              </a:rPr>
              <a:t> </a:t>
            </a:r>
            <a:r>
              <a:rPr lang="ru-RU" kern="0" dirty="0" smtClean="0">
                <a:ea typeface="Times New Roman"/>
              </a:rPr>
              <a:t>котором </a:t>
            </a:r>
            <a:r>
              <a:rPr lang="ru-RU" i="1" kern="0" dirty="0" smtClean="0">
                <a:ea typeface="Times New Roman"/>
              </a:rPr>
              <a:t>n </a:t>
            </a:r>
            <a:r>
              <a:rPr lang="ru-RU" kern="0" dirty="0" smtClean="0">
                <a:ea typeface="Times New Roman"/>
              </a:rPr>
              <a:t>положительных</a:t>
            </a:r>
            <a:r>
              <a:rPr lang="ru-RU" kern="0" spc="270" dirty="0" smtClean="0">
                <a:ea typeface="Times New Roman"/>
              </a:rPr>
              <a:t> </a:t>
            </a:r>
            <a:r>
              <a:rPr lang="ru-RU" kern="0" dirty="0" smtClean="0">
                <a:ea typeface="Times New Roman"/>
              </a:rPr>
              <a:t>чисел </a:t>
            </a:r>
            <a:r>
              <a:rPr lang="ru-RU" i="1" kern="0" dirty="0" smtClean="0">
                <a:ea typeface="Times New Roman"/>
              </a:rPr>
              <a:t>a</a:t>
            </a:r>
            <a:r>
              <a:rPr lang="ru-RU" sz="1600" kern="0" dirty="0" smtClean="0">
                <a:ea typeface="Times New Roman"/>
              </a:rPr>
              <a:t>1</a:t>
            </a:r>
            <a:r>
              <a:rPr lang="ru-RU" kern="0" dirty="0" smtClean="0">
                <a:ea typeface="Times New Roman"/>
              </a:rPr>
              <a:t>,</a:t>
            </a:r>
            <a:r>
              <a:rPr lang="ru-RU" i="1" kern="0" dirty="0" smtClean="0">
                <a:ea typeface="Times New Roman"/>
              </a:rPr>
              <a:t>a</a:t>
            </a:r>
            <a:r>
              <a:rPr lang="ru-RU" sz="1600" kern="0" dirty="0" smtClean="0">
                <a:ea typeface="Times New Roman"/>
              </a:rPr>
              <a:t>2</a:t>
            </a:r>
            <a:r>
              <a:rPr lang="ru-RU" kern="0" dirty="0" smtClean="0">
                <a:ea typeface="Times New Roman"/>
              </a:rPr>
              <a:t>,...,</a:t>
            </a:r>
            <a:r>
              <a:rPr lang="ru-RU" kern="0" spc="-195" dirty="0" smtClean="0">
                <a:ea typeface="Times New Roman"/>
              </a:rPr>
              <a:t> </a:t>
            </a:r>
            <a:r>
              <a:rPr lang="ru-RU" i="1" kern="0" dirty="0" err="1" smtClean="0">
                <a:ea typeface="Times New Roman"/>
              </a:rPr>
              <a:t>a</a:t>
            </a:r>
            <a:r>
              <a:rPr lang="ru-RU" sz="1600" i="1" kern="0" dirty="0" err="1" smtClean="0">
                <a:ea typeface="Times New Roman"/>
              </a:rPr>
              <a:t>n</a:t>
            </a:r>
            <a:r>
              <a:rPr lang="ru-RU" sz="1600" i="1" kern="0" spc="-50" dirty="0" smtClean="0">
                <a:ea typeface="Times New Roman"/>
              </a:rPr>
              <a:t> </a:t>
            </a:r>
            <a:r>
              <a:rPr lang="ru-RU" sz="2800" kern="0" dirty="0" smtClean="0">
                <a:ea typeface="Times New Roman"/>
              </a:rPr>
              <a:t>, </a:t>
            </a:r>
            <a:r>
              <a:rPr lang="ru-RU" kern="0" dirty="0" smtClean="0">
                <a:ea typeface="Times New Roman"/>
              </a:rPr>
              <a:t>называется</a:t>
            </a:r>
            <a:r>
              <a:rPr lang="ru-RU" kern="0" spc="-10" dirty="0" smtClean="0">
                <a:ea typeface="Times New Roman"/>
              </a:rPr>
              <a:t> </a:t>
            </a:r>
            <a:r>
              <a:rPr lang="ru-RU" kern="0" dirty="0" smtClean="0">
                <a:ea typeface="Times New Roman"/>
              </a:rPr>
              <a:t>величина</a:t>
            </a:r>
            <a:r>
              <a:rPr lang="ru-RU" kern="0" spc="205" dirty="0" smtClean="0">
                <a:ea typeface="Times New Roman"/>
              </a:rPr>
              <a:t> </a:t>
            </a:r>
            <a:r>
              <a:rPr lang="ru-RU" i="1" kern="0" dirty="0" smtClean="0">
                <a:ea typeface="Times New Roman"/>
              </a:rPr>
              <a:t>h</a:t>
            </a:r>
            <a:r>
              <a:rPr lang="ru-RU" i="1" kern="0" spc="-25" dirty="0" smtClean="0">
                <a:ea typeface="Times New Roman"/>
              </a:rPr>
              <a:t> </a:t>
            </a:r>
            <a:r>
              <a:rPr lang="ru-RU" kern="0" dirty="0" smtClean="0">
                <a:latin typeface="Symbol"/>
                <a:ea typeface="Times New Roman"/>
                <a:cs typeface="Times New Roman"/>
              </a:rPr>
              <a:t>= </a:t>
            </a:r>
            <a:r>
              <a:rPr lang="ru-RU" i="1" kern="0" dirty="0" smtClean="0">
                <a:ea typeface="Times New Roman"/>
              </a:rPr>
              <a:t>n /(</a:t>
            </a:r>
            <a:r>
              <a:rPr lang="ru-RU" kern="0" dirty="0" smtClean="0">
                <a:ea typeface="Times New Roman"/>
              </a:rPr>
              <a:t>1/</a:t>
            </a:r>
            <a:r>
              <a:rPr lang="ru-RU" kern="0" spc="45" dirty="0" smtClean="0">
                <a:ea typeface="Times New Roman"/>
              </a:rPr>
              <a:t> </a:t>
            </a:r>
            <a:r>
              <a:rPr lang="ru-RU" i="1" kern="0" dirty="0" smtClean="0">
                <a:ea typeface="Times New Roman"/>
              </a:rPr>
              <a:t>a</a:t>
            </a:r>
            <a:r>
              <a:rPr lang="ru-RU" kern="0" baseline="-25000" dirty="0" smtClean="0">
                <a:ea typeface="Times New Roman"/>
              </a:rPr>
              <a:t>1</a:t>
            </a:r>
            <a:r>
              <a:rPr lang="ru-RU" kern="0" spc="-50" dirty="0" smtClean="0">
                <a:ea typeface="Times New Roman"/>
              </a:rPr>
              <a:t> </a:t>
            </a:r>
            <a:r>
              <a:rPr lang="ru-RU" kern="0" spc="60" dirty="0" smtClean="0">
                <a:latin typeface="Symbol"/>
                <a:ea typeface="Times New Roman"/>
              </a:rPr>
              <a:t>+</a:t>
            </a:r>
            <a:r>
              <a:rPr lang="ru-RU" kern="0" spc="60" dirty="0" smtClean="0">
                <a:ea typeface="Times New Roman"/>
              </a:rPr>
              <a:t>1/</a:t>
            </a:r>
            <a:r>
              <a:rPr lang="ru-RU" kern="0" spc="45" dirty="0" smtClean="0">
                <a:ea typeface="Times New Roman"/>
              </a:rPr>
              <a:t> </a:t>
            </a:r>
            <a:r>
              <a:rPr lang="ru-RU" i="1" kern="0" dirty="0" smtClean="0">
                <a:ea typeface="Times New Roman"/>
              </a:rPr>
              <a:t>a</a:t>
            </a:r>
            <a:r>
              <a:rPr lang="ru-RU" kern="0" baseline="-25000" dirty="0" smtClean="0">
                <a:ea typeface="Times New Roman"/>
              </a:rPr>
              <a:t>2</a:t>
            </a:r>
            <a:r>
              <a:rPr lang="ru-RU" kern="0" spc="25" dirty="0" smtClean="0">
                <a:ea typeface="Times New Roman"/>
              </a:rPr>
              <a:t> </a:t>
            </a:r>
            <a:r>
              <a:rPr lang="ru-RU" kern="0" dirty="0" smtClean="0">
                <a:latin typeface="Symbol"/>
                <a:ea typeface="Times New Roman"/>
              </a:rPr>
              <a:t>+</a:t>
            </a:r>
            <a:r>
              <a:rPr lang="ru-RU" kern="0" spc="-160" dirty="0" smtClean="0">
                <a:ea typeface="Times New Roman"/>
              </a:rPr>
              <a:t> </a:t>
            </a:r>
            <a:r>
              <a:rPr lang="ru-RU" kern="0" dirty="0" smtClean="0">
                <a:ea typeface="Times New Roman"/>
              </a:rPr>
              <a:t>...</a:t>
            </a:r>
            <a:r>
              <a:rPr lang="ru-RU" kern="0" spc="-175" dirty="0" smtClean="0">
                <a:ea typeface="Times New Roman"/>
              </a:rPr>
              <a:t> </a:t>
            </a:r>
            <a:r>
              <a:rPr lang="ru-RU" kern="0" spc="60" dirty="0" smtClean="0">
                <a:latin typeface="Symbol"/>
                <a:ea typeface="Times New Roman"/>
              </a:rPr>
              <a:t>+</a:t>
            </a:r>
            <a:r>
              <a:rPr lang="ru-RU" kern="0" spc="60" dirty="0" smtClean="0">
                <a:ea typeface="Times New Roman"/>
              </a:rPr>
              <a:t>1/</a:t>
            </a:r>
            <a:r>
              <a:rPr lang="ru-RU" kern="0" spc="45" dirty="0" smtClean="0">
                <a:ea typeface="Times New Roman"/>
              </a:rPr>
              <a:t> </a:t>
            </a:r>
            <a:r>
              <a:rPr lang="ru-RU" i="1" kern="0" dirty="0" err="1" smtClean="0">
                <a:ea typeface="Times New Roman"/>
              </a:rPr>
              <a:t>a</a:t>
            </a:r>
            <a:r>
              <a:rPr lang="ru-RU" sz="1600" i="1" kern="0" dirty="0" err="1" smtClean="0">
                <a:ea typeface="Times New Roman"/>
              </a:rPr>
              <a:t>n</a:t>
            </a:r>
            <a:r>
              <a:rPr lang="ru-RU" i="1" kern="0" dirty="0" smtClean="0">
                <a:ea typeface="Times New Roman"/>
              </a:rPr>
              <a:t>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4486" y="2348880"/>
            <a:ext cx="8568952" cy="2631490"/>
          </a:xfrm>
          <a:prstGeom prst="rect">
            <a:avLst/>
          </a:prstGeom>
          <a:solidFill>
            <a:srgbClr val="9966FF">
              <a:alpha val="28000"/>
            </a:srgb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  <a:buClr>
                <a:srgbClr val="FF0033"/>
              </a:buClr>
              <a:buSzPct val="65000"/>
            </a:pPr>
            <a:r>
              <a:rPr kumimoji="1" lang="ru-RU" sz="3200" b="1" kern="0" dirty="0">
                <a:solidFill>
                  <a:srgbClr val="0070C0"/>
                </a:solidFill>
                <a:latin typeface="Times New Roman"/>
                <a:ea typeface="Times New Roman"/>
              </a:rPr>
              <a:t>Средним</a:t>
            </a:r>
            <a:r>
              <a:rPr kumimoji="1" lang="ru-RU" sz="3200" b="1" kern="0" spc="210" dirty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b="1" kern="0" dirty="0">
                <a:solidFill>
                  <a:srgbClr val="0070C0"/>
                </a:solidFill>
                <a:latin typeface="Times New Roman"/>
                <a:ea typeface="Times New Roman"/>
              </a:rPr>
              <a:t>геометрическим</a:t>
            </a:r>
            <a:r>
              <a:rPr kumimoji="1" lang="ru-RU" sz="3200" b="1" kern="0" spc="400" dirty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i="1" kern="0" dirty="0">
                <a:solidFill>
                  <a:srgbClr val="000000"/>
                </a:solidFill>
                <a:latin typeface="Times New Roman"/>
                <a:ea typeface="Times New Roman"/>
              </a:rPr>
              <a:t>n</a:t>
            </a:r>
            <a:r>
              <a:rPr kumimoji="1" lang="ru-RU" sz="3200" i="1" kern="0" spc="65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положительных</a:t>
            </a:r>
            <a:r>
              <a:rPr kumimoji="1" lang="ru-RU" sz="3200" kern="0" spc="21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чисел</a:t>
            </a:r>
            <a:r>
              <a:rPr kumimoji="1" lang="ru-RU" sz="3200" kern="0" spc="2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называют</a:t>
            </a:r>
            <a:r>
              <a:rPr kumimoji="1" lang="ru-RU" sz="3200" kern="0" spc="20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такое положительное</a:t>
            </a:r>
            <a:r>
              <a:rPr kumimoji="1" lang="ru-RU" sz="3200" kern="0" spc="18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число</a:t>
            </a:r>
            <a:r>
              <a:rPr kumimoji="1" lang="ru-RU" sz="3200" kern="0" spc="37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i="1" kern="0" dirty="0">
                <a:solidFill>
                  <a:srgbClr val="000000"/>
                </a:solidFill>
                <a:latin typeface="Times New Roman"/>
                <a:ea typeface="Times New Roman"/>
              </a:rPr>
              <a:t>a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,</a:t>
            </a:r>
            <a:r>
              <a:rPr kumimoji="1" lang="ru-RU" sz="3200" kern="0" spc="17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что</a:t>
            </a:r>
            <a:r>
              <a:rPr kumimoji="1" lang="ru-RU" sz="3200" kern="0" spc="18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число</a:t>
            </a:r>
            <a:r>
              <a:rPr kumimoji="1" lang="ru-RU" sz="3200" kern="0" spc="37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i="1" kern="0" dirty="0" err="1">
                <a:solidFill>
                  <a:srgbClr val="000000"/>
                </a:solidFill>
                <a:latin typeface="Times New Roman"/>
                <a:ea typeface="Times New Roman"/>
              </a:rPr>
              <a:t>a</a:t>
            </a:r>
            <a:r>
              <a:rPr kumimoji="1" lang="ru-RU" sz="3200" i="1" kern="0" baseline="30000" dirty="0" err="1">
                <a:solidFill>
                  <a:srgbClr val="000000"/>
                </a:solidFill>
                <a:latin typeface="Times New Roman"/>
                <a:ea typeface="Times New Roman"/>
              </a:rPr>
              <a:t>n</a:t>
            </a:r>
            <a:r>
              <a:rPr kumimoji="1" lang="ru-RU" sz="3200" i="1" kern="0" baseline="30000" dirty="0">
                <a:solidFill>
                  <a:srgbClr val="000000"/>
                </a:solidFill>
                <a:latin typeface="Times New Roman"/>
                <a:ea typeface="Times New Roman"/>
              </a:rPr>
              <a:t> 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равно</a:t>
            </a:r>
            <a:r>
              <a:rPr kumimoji="1" lang="ru-RU" sz="3200" kern="0" spc="13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произведению</a:t>
            </a:r>
            <a:r>
              <a:rPr kumimoji="1" lang="ru-RU" sz="3200" kern="0" spc="13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>
                <a:solidFill>
                  <a:srgbClr val="000000"/>
                </a:solidFill>
                <a:latin typeface="Times New Roman"/>
                <a:ea typeface="Times New Roman"/>
              </a:rPr>
              <a:t>данных</a:t>
            </a:r>
            <a:r>
              <a:rPr kumimoji="1" lang="ru-RU" sz="3200" kern="0" spc="13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kumimoji="1" lang="ru-RU" sz="3200" kern="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чисел, деленное на их количество.</a:t>
            </a: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FF0033"/>
              </a:buClr>
              <a:buSzPct val="65000"/>
            </a:pPr>
            <a:r>
              <a:rPr kumimoji="1" lang="ru-RU" sz="3200" i="1" kern="0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                 ср/</a:t>
            </a:r>
            <a:r>
              <a:rPr kumimoji="1" lang="ru-RU" sz="3200" i="1" kern="0" dirty="0" err="1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геом</a:t>
            </a:r>
            <a:r>
              <a:rPr kumimoji="1" lang="ru-RU" sz="3200" i="1" kern="0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 = (a</a:t>
            </a:r>
            <a:r>
              <a:rPr kumimoji="1" lang="ru-RU" sz="3200" i="1" kern="0" baseline="-25000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1</a:t>
            </a:r>
            <a:r>
              <a:rPr kumimoji="1" lang="ru-RU" sz="3200" i="1" kern="0" spc="-50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 </a:t>
            </a:r>
            <a:r>
              <a:rPr kumimoji="1" lang="ru-RU" sz="3200" i="1" kern="0" dirty="0">
                <a:solidFill>
                  <a:srgbClr val="000000"/>
                </a:solidFill>
                <a:ea typeface="Times New Roman"/>
                <a:cs typeface="Arial" panose="020B0604020202020204" pitchFamily="34" charset="0"/>
                <a:sym typeface="Symbol"/>
              </a:rPr>
              <a:t> </a:t>
            </a:r>
            <a:r>
              <a:rPr kumimoji="1" lang="ru-RU" sz="3200" i="1" kern="0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a</a:t>
            </a:r>
            <a:r>
              <a:rPr kumimoji="1" lang="ru-RU" sz="3200" i="1" kern="0" baseline="-25000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2</a:t>
            </a:r>
            <a:r>
              <a:rPr kumimoji="1" lang="ru-RU" sz="3200" i="1" kern="0" spc="25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 </a:t>
            </a:r>
            <a:r>
              <a:rPr kumimoji="1" lang="ru-RU" sz="3200" i="1" kern="0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  <a:sym typeface="Symbol"/>
              </a:rPr>
              <a:t></a:t>
            </a:r>
            <a:r>
              <a:rPr kumimoji="1" lang="ru-RU" sz="3200" i="1" kern="0" spc="-160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 </a:t>
            </a:r>
            <a:r>
              <a:rPr kumimoji="1" lang="ru-RU" sz="3200" i="1" kern="0" dirty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...</a:t>
            </a:r>
            <a:r>
              <a:rPr kumimoji="1" lang="ru-RU" sz="3200" i="1" kern="0" spc="-175" dirty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 </a:t>
            </a:r>
            <a:r>
              <a:rPr kumimoji="1" lang="ru-RU" sz="3200" i="1" kern="0" dirty="0">
                <a:solidFill>
                  <a:srgbClr val="000000"/>
                </a:solidFill>
                <a:ea typeface="Times New Roman"/>
                <a:cs typeface="Arial" panose="020B0604020202020204" pitchFamily="34" charset="0"/>
                <a:sym typeface="Symbol"/>
              </a:rPr>
              <a:t> </a:t>
            </a:r>
            <a:r>
              <a:rPr lang="ru-RU" sz="3200" i="1" kern="0" dirty="0" err="1">
                <a:ea typeface="Times New Roman"/>
                <a:cs typeface="Arial" panose="020B0604020202020204" pitchFamily="34" charset="0"/>
              </a:rPr>
              <a:t>a</a:t>
            </a:r>
            <a:r>
              <a:rPr lang="ru-RU" i="1" kern="0" dirty="0" err="1">
                <a:ea typeface="Times New Roman"/>
                <a:cs typeface="Arial" panose="020B0604020202020204" pitchFamily="34" charset="0"/>
              </a:rPr>
              <a:t>n</a:t>
            </a:r>
            <a:r>
              <a:rPr lang="ru-RU" sz="3200" i="1" kern="0" dirty="0">
                <a:ea typeface="Times New Roman"/>
                <a:cs typeface="Arial" panose="020B0604020202020204" pitchFamily="34" charset="0"/>
              </a:rPr>
              <a:t>)</a:t>
            </a:r>
            <a:r>
              <a:rPr kumimoji="1" lang="ru-RU" sz="3200" i="1" kern="0" dirty="0" smtClean="0">
                <a:solidFill>
                  <a:srgbClr val="000000"/>
                </a:solidFill>
                <a:ea typeface="Times New Roman"/>
                <a:cs typeface="Arial" panose="020B0604020202020204" pitchFamily="34" charset="0"/>
              </a:rPr>
              <a:t>) </a:t>
            </a:r>
            <a:r>
              <a:rPr lang="ru-RU" sz="3200" i="1" kern="0" dirty="0" smtClean="0">
                <a:solidFill>
                  <a:prstClr val="black"/>
                </a:solidFill>
                <a:ea typeface="Times New Roman"/>
                <a:cs typeface="Arial" panose="020B0604020202020204" pitchFamily="34" charset="0"/>
              </a:rPr>
              <a:t>/</a:t>
            </a:r>
            <a:r>
              <a:rPr lang="ru-RU" sz="3200" i="1" kern="0" dirty="0">
                <a:solidFill>
                  <a:prstClr val="black"/>
                </a:solidFill>
                <a:ea typeface="Times New Roman"/>
                <a:cs typeface="Arial" panose="020B0604020202020204" pitchFamily="34" charset="0"/>
              </a:rPr>
              <a:t> n </a:t>
            </a:r>
            <a:endParaRPr kumimoji="1" lang="ru-RU" sz="3200" i="1" kern="0" dirty="0">
              <a:solidFill>
                <a:srgbClr val="000000"/>
              </a:solidFill>
              <a:ea typeface="Times New Roman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64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5" y="-232532"/>
            <a:ext cx="8098644" cy="335699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569688" y="3113584"/>
            <a:ext cx="792674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17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51520" y="254"/>
            <a:ext cx="8422438" cy="21602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16854"/>
            <a:ext cx="81344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Решение</a:t>
            </a: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solidFill>
                  <a:srgbClr val="00B050"/>
                </a:solidFill>
              </a:rPr>
              <a:t>Найдем среднее арифметическое.</a:t>
            </a:r>
          </a:p>
          <a:p>
            <a:pPr marL="342900" indent="-342900">
              <a:buFontTx/>
              <a:buAutoNum type="arabicPeriod"/>
            </a:pPr>
            <a:r>
              <a:rPr lang="ru-RU" sz="2400" dirty="0" smtClean="0">
                <a:solidFill>
                  <a:srgbClr val="FF0000"/>
                </a:solidFill>
              </a:rPr>
              <a:t>Отклонение = число из набора – ср/арифметическое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927635"/>
              </p:ext>
            </p:extLst>
          </p:nvPr>
        </p:nvGraphicFramePr>
        <p:xfrm>
          <a:off x="539552" y="4016415"/>
          <a:ext cx="7200800" cy="2841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416"/>
                <a:gridCol w="2431192"/>
                <a:gridCol w="2431192"/>
              </a:tblGrid>
              <a:tr h="62357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Число из набора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Отклонение от среднего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Отклонение в квадрате</a:t>
                      </a:r>
                      <a:endParaRPr lang="ru-RU" sz="28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-1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-1 – 1 = -2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(-2)</a:t>
                      </a:r>
                      <a:r>
                        <a:rPr lang="ru-RU" sz="3200" baseline="30000" dirty="0" smtClean="0"/>
                        <a:t>2</a:t>
                      </a:r>
                      <a:r>
                        <a:rPr lang="ru-RU" sz="3200" dirty="0" smtClean="0"/>
                        <a:t> = 4</a:t>
                      </a:r>
                      <a:endParaRPr lang="ru-RU" sz="32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0 – 1 = -1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(-1)</a:t>
                      </a:r>
                      <a:r>
                        <a:rPr lang="ru-RU" sz="3200" baseline="30000" dirty="0" smtClean="0"/>
                        <a:t>2</a:t>
                      </a:r>
                      <a:r>
                        <a:rPr lang="ru-RU" sz="3200" dirty="0" smtClean="0"/>
                        <a:t> = 1</a:t>
                      </a:r>
                      <a:endParaRPr lang="ru-RU" sz="32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4 - 1 = 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</a:t>
                      </a:r>
                      <a:r>
                        <a:rPr lang="ru-RU" sz="3200" baseline="30000" dirty="0" smtClean="0"/>
                        <a:t>2</a:t>
                      </a:r>
                      <a:r>
                        <a:rPr lang="ru-RU" sz="3200" dirty="0" smtClean="0"/>
                        <a:t> = 9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4971" y="3317183"/>
            <a:ext cx="6967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</a:rPr>
              <a:t>а) ср/ар = </a:t>
            </a:r>
            <a:r>
              <a:rPr lang="ru-RU" sz="3200" dirty="0" smtClean="0">
                <a:solidFill>
                  <a:srgbClr val="7030A0"/>
                </a:solidFill>
              </a:rPr>
              <a:t>(-1+0+4) / 3 =3:3 =1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38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5422" y="704781"/>
            <a:ext cx="8134406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Решение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00B050"/>
                </a:solidFill>
              </a:rPr>
              <a:t>Найдем среднее арифметическое</a:t>
            </a:r>
            <a:r>
              <a:rPr lang="ru-RU" sz="24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rgbClr val="FF0000"/>
                </a:solidFill>
              </a:rPr>
              <a:t>Отклонение = число из набора – ср/арифметическое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226539"/>
              </p:ext>
            </p:extLst>
          </p:nvPr>
        </p:nvGraphicFramePr>
        <p:xfrm>
          <a:off x="466411" y="2708920"/>
          <a:ext cx="7200800" cy="3351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416"/>
                <a:gridCol w="2431192"/>
                <a:gridCol w="2431192"/>
              </a:tblGrid>
              <a:tr h="62357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Число из набора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Отклонение от среднего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Отклонение в квадрате</a:t>
                      </a:r>
                      <a:endParaRPr lang="ru-RU" sz="24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6322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1253" y="1950650"/>
            <a:ext cx="562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в) ср/ар = </a:t>
            </a:r>
            <a:r>
              <a:rPr lang="ru-RU" sz="2800" dirty="0" smtClean="0">
                <a:solidFill>
                  <a:srgbClr val="7030A0"/>
                </a:solidFill>
              </a:rPr>
              <a:t>(-3+1+2+4) / 4 =4:4 =1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411" y="126682"/>
            <a:ext cx="6094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№1-в)  дан </a:t>
            </a:r>
            <a:r>
              <a:rPr lang="ru-RU" sz="2800" dirty="0" smtClean="0"/>
              <a:t>числовой ряд</a:t>
            </a:r>
            <a:r>
              <a:rPr lang="ru-RU" sz="2800" dirty="0" smtClean="0"/>
              <a:t>: -3, 1, 2, 4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3573016"/>
            <a:ext cx="13644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-3  -1 = -4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42431" y="4251812"/>
            <a:ext cx="1364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1 - 1 = 0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84793" y="4869160"/>
            <a:ext cx="1234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2 – 1 = 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07352" y="5474841"/>
            <a:ext cx="1234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4 – 1 = 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4244811"/>
            <a:ext cx="1152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1</a:t>
            </a:r>
            <a:r>
              <a:rPr lang="ru-RU" sz="2400" baseline="30000" dirty="0">
                <a:solidFill>
                  <a:prstClr val="black"/>
                </a:solidFill>
                <a:latin typeface="Calibri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 = 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80112" y="3573015"/>
            <a:ext cx="172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(-4)</a:t>
            </a:r>
            <a:r>
              <a:rPr lang="ru-RU" sz="2400" baseline="30000" dirty="0">
                <a:solidFill>
                  <a:prstClr val="black"/>
                </a:solidFill>
                <a:latin typeface="Calibri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 = </a:t>
            </a:r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16</a:t>
            </a:r>
            <a:endParaRPr lang="ru-RU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51493" y="4784576"/>
            <a:ext cx="891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1</a:t>
            </a:r>
            <a:r>
              <a:rPr lang="ru-RU" sz="2400" baseline="30000" dirty="0">
                <a:solidFill>
                  <a:prstClr val="black"/>
                </a:solidFill>
                <a:latin typeface="Calibri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 = 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951493" y="5474841"/>
            <a:ext cx="891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3</a:t>
            </a:r>
            <a:r>
              <a:rPr lang="ru-RU" sz="2400" baseline="30000" dirty="0">
                <a:solidFill>
                  <a:prstClr val="black"/>
                </a:solidFill>
                <a:latin typeface="Calibri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 = 9</a:t>
            </a:r>
          </a:p>
        </p:txBody>
      </p:sp>
    </p:spTree>
    <p:extLst>
      <p:ext uri="{BB962C8B-B14F-4D97-AF65-F5344CB8AC3E}">
        <p14:creationId xmlns:p14="http://schemas.microsoft.com/office/powerpoint/2010/main" val="44465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46152" y="116632"/>
            <a:ext cx="7869312" cy="1077218"/>
          </a:xfrm>
        </p:spPr>
        <p:txBody>
          <a:bodyPr/>
          <a:lstStyle/>
          <a:p>
            <a:pPr algn="ctr" eaLnBrk="1" hangingPunct="1"/>
            <a:r>
              <a:rPr lang="ru-RU" altLang="ru-RU" sz="3200" dirty="0" smtClean="0"/>
              <a:t>Среднее арифметическое и медиана числового набора</a:t>
            </a:r>
          </a:p>
        </p:txBody>
      </p:sp>
      <p:graphicFrame>
        <p:nvGraphicFramePr>
          <p:cNvPr id="5150" name="Group 30"/>
          <p:cNvGraphicFramePr>
            <a:graphicFrameLocks noGrp="1"/>
          </p:cNvGraphicFramePr>
          <p:nvPr/>
        </p:nvGraphicFramePr>
        <p:xfrm>
          <a:off x="1042988" y="2492375"/>
          <a:ext cx="6172200" cy="609600"/>
        </p:xfrm>
        <a:graphic>
          <a:graphicData uri="http://schemas.openxmlformats.org/drawingml/2006/table">
            <a:tbl>
              <a:tblPr/>
              <a:tblGrid>
                <a:gridCol w="882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810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26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794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826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8106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8265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X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151" name="AutoShape 31"/>
          <p:cNvSpPr>
            <a:spLocks noChangeArrowheads="1"/>
          </p:cNvSpPr>
          <p:nvPr/>
        </p:nvSpPr>
        <p:spPr bwMode="auto">
          <a:xfrm>
            <a:off x="611188" y="4724400"/>
            <a:ext cx="5113337" cy="6858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X= (1+2+3+5+8+100)/6=19,8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5153" name="Line 33"/>
          <p:cNvSpPr>
            <a:spLocks noChangeShapeType="1"/>
          </p:cNvSpPr>
          <p:nvPr/>
        </p:nvSpPr>
        <p:spPr bwMode="auto">
          <a:xfrm>
            <a:off x="755650" y="4868863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 sz="240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5940425" y="4724400"/>
            <a:ext cx="2952750" cy="6858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400" smtClean="0">
                <a:solidFill>
                  <a:srgbClr val="000000"/>
                </a:solidFill>
              </a:rPr>
              <a:t>Me= (3+5)/2 = 4</a:t>
            </a: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84213" y="4221163"/>
            <a:ext cx="5040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b="1" smtClean="0">
                <a:solidFill>
                  <a:srgbClr val="000000"/>
                </a:solidFill>
              </a:rPr>
              <a:t>C</a:t>
            </a:r>
            <a:r>
              <a:rPr lang="ru-RU" altLang="ru-RU" sz="2400" b="1" smtClean="0">
                <a:solidFill>
                  <a:srgbClr val="000000"/>
                </a:solidFill>
              </a:rPr>
              <a:t>реднее арифметическое: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6588125" y="4149725"/>
            <a:ext cx="1984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 smtClean="0">
                <a:solidFill>
                  <a:srgbClr val="000000"/>
                </a:solidFill>
              </a:rPr>
              <a:t>Медиана:</a:t>
            </a:r>
          </a:p>
        </p:txBody>
      </p:sp>
      <p:sp>
        <p:nvSpPr>
          <p:cNvPr id="5158" name="AutoShape 38"/>
          <p:cNvSpPr>
            <a:spLocks noChangeArrowheads="1"/>
          </p:cNvSpPr>
          <p:nvPr/>
        </p:nvSpPr>
        <p:spPr bwMode="auto">
          <a:xfrm>
            <a:off x="990600" y="6021388"/>
            <a:ext cx="7010400" cy="60801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smtClean="0">
                <a:solidFill>
                  <a:srgbClr val="000000"/>
                </a:solidFill>
              </a:rPr>
              <a:t>Медиана лучше характеризует набор, т.к. есть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smtClean="0">
                <a:solidFill>
                  <a:srgbClr val="000000"/>
                </a:solidFill>
              </a:rPr>
              <a:t>резко выделяющиеся значения (100)</a:t>
            </a:r>
          </a:p>
        </p:txBody>
      </p:sp>
      <p:sp>
        <p:nvSpPr>
          <p:cNvPr id="5147" name="Text Box 39"/>
          <p:cNvSpPr txBox="1">
            <a:spLocks noChangeArrowheads="1"/>
          </p:cNvSpPr>
          <p:nvPr/>
        </p:nvSpPr>
        <p:spPr bwMode="auto">
          <a:xfrm>
            <a:off x="539750" y="17002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971550" y="3284538"/>
            <a:ext cx="72580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smtClean="0">
                <a:solidFill>
                  <a:srgbClr val="000000"/>
                </a:solidFill>
              </a:rPr>
              <a:t>Найти среднее арифметическое и медиану, определить, какая из характеристик лучше характеризует числовой набор и почему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1042988" y="1844675"/>
            <a:ext cx="3673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smtClean="0">
                <a:solidFill>
                  <a:srgbClr val="000000"/>
                </a:solidFill>
              </a:rPr>
              <a:t>Дан числовой набор:</a:t>
            </a:r>
          </a:p>
        </p:txBody>
      </p:sp>
    </p:spTree>
    <p:extLst>
      <p:ext uri="{BB962C8B-B14F-4D97-AF65-F5344CB8AC3E}">
        <p14:creationId xmlns:p14="http://schemas.microsoft.com/office/powerpoint/2010/main" val="398265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51" grpId="0" animBg="1"/>
      <p:bldP spid="5153" grpId="0" animBg="1"/>
      <p:bldP spid="5155" grpId="0" animBg="1"/>
      <p:bldP spid="5156" grpId="0"/>
      <p:bldP spid="5157" grpId="0"/>
      <p:bldP spid="5158" grpId="0" animBg="1"/>
      <p:bldP spid="5160" grpId="0"/>
      <p:bldP spid="51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3568" y="404664"/>
            <a:ext cx="8162925" cy="584775"/>
          </a:xfrm>
        </p:spPr>
        <p:txBody>
          <a:bodyPr/>
          <a:lstStyle/>
          <a:p>
            <a:pPr algn="ctr" eaLnBrk="1" hangingPunct="1"/>
            <a:r>
              <a:rPr lang="ru-RU" altLang="ru-RU" sz="3200" dirty="0" smtClean="0"/>
              <a:t>Характеристики числового ряда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340768"/>
            <a:ext cx="8280920" cy="424847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/>
              <a:t>Средние характеристики числового ряда </a:t>
            </a:r>
            <a:r>
              <a:rPr lang="ru-RU" altLang="ru-RU" sz="2800" dirty="0" smtClean="0"/>
              <a:t>позволяют оценить его поведение в среднем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</a:pPr>
            <a:r>
              <a:rPr lang="ru-RU" altLang="ru-RU" sz="2800" b="1" dirty="0" smtClean="0"/>
              <a:t>Характеристики разброса </a:t>
            </a:r>
            <a:r>
              <a:rPr lang="ru-RU" altLang="ru-RU" sz="2800" dirty="0" smtClean="0"/>
              <a:t>показывают, насколько сильно значения ряда отличаются друг от друга</a:t>
            </a:r>
          </a:p>
        </p:txBody>
      </p:sp>
    </p:spTree>
    <p:extLst>
      <p:ext uri="{BB962C8B-B14F-4D97-AF65-F5344CB8AC3E}">
        <p14:creationId xmlns:p14="http://schemas.microsoft.com/office/powerpoint/2010/main" val="70262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build="p" autoUpdateAnimBg="0"/>
    </p:bld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ерые полосы">
  <a:themeElements>
    <a:clrScheme name="Серые полосы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Серые полос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Серые полосы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е полосы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е полосы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е полосы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Серые полосы">
  <a:themeElements>
    <a:clrScheme name="Серые полосы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Серые полос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Серые полосы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рые полосы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е полосы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рые полосы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825</TotalTime>
  <Words>370</Words>
  <Application>Microsoft Office PowerPoint</Application>
  <PresentationFormat>Экран (4:3)</PresentationFormat>
  <Paragraphs>77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Шары</vt:lpstr>
      <vt:lpstr>Тема Office</vt:lpstr>
      <vt:lpstr>Серые полосы</vt:lpstr>
      <vt:lpstr>1_Серые полосы</vt:lpstr>
      <vt:lpstr>Презентация PowerPoint</vt:lpstr>
      <vt:lpstr>Презентация PowerPoint</vt:lpstr>
      <vt:lpstr>Повторение </vt:lpstr>
      <vt:lpstr>Повторение </vt:lpstr>
      <vt:lpstr>Презентация PowerPoint</vt:lpstr>
      <vt:lpstr>Презентация PowerPoint</vt:lpstr>
      <vt:lpstr>Презентация PowerPoint</vt:lpstr>
      <vt:lpstr>Среднее арифметическое и медиана числового набора</vt:lpstr>
      <vt:lpstr>Характеристики числового ряда</vt:lpstr>
      <vt:lpstr>Домашнее задание</vt:lpstr>
    </vt:vector>
  </TitlesOfParts>
  <Company>Школа №80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Статистика и вероятность в школе.</dc:title>
  <dc:creator>Александр</dc:creator>
  <cp:lastModifiedBy>User</cp:lastModifiedBy>
  <cp:revision>76</cp:revision>
  <dcterms:created xsi:type="dcterms:W3CDTF">2009-10-13T08:03:13Z</dcterms:created>
  <dcterms:modified xsi:type="dcterms:W3CDTF">2023-10-02T03:11:48Z</dcterms:modified>
</cp:coreProperties>
</file>