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8" d="100"/>
          <a:sy n="88" d="100"/>
        </p:scale>
        <p:origin x="442" y="5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EA6269-C4C2-4741-9885-2460DBECD01C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C39BD3-25B7-4683-AFA8-23F87F0A526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503546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EA6269-C4C2-4741-9885-2460DBECD01C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C39BD3-25B7-4683-AFA8-23F87F0A526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672898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EA6269-C4C2-4741-9885-2460DBECD01C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C39BD3-25B7-4683-AFA8-23F87F0A526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72224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EA6269-C4C2-4741-9885-2460DBECD01C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C39BD3-25B7-4683-AFA8-23F87F0A526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046832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EA6269-C4C2-4741-9885-2460DBECD01C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C39BD3-25B7-4683-AFA8-23F87F0A526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410194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EA6269-C4C2-4741-9885-2460DBECD01C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C39BD3-25B7-4683-AFA8-23F87F0A526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403209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EA6269-C4C2-4741-9885-2460DBECD01C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C39BD3-25B7-4683-AFA8-23F87F0A526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063307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EA6269-C4C2-4741-9885-2460DBECD01C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C39BD3-25B7-4683-AFA8-23F87F0A526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42554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EA6269-C4C2-4741-9885-2460DBECD01C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C39BD3-25B7-4683-AFA8-23F87F0A526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750499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EA6269-C4C2-4741-9885-2460DBECD01C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C39BD3-25B7-4683-AFA8-23F87F0A526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79153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EA6269-C4C2-4741-9885-2460DBECD01C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C39BD3-25B7-4683-AFA8-23F87F0A526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718344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EA6269-C4C2-4741-9885-2460DBECD01C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C39BD3-25B7-4683-AFA8-23F87F0A526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853746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05029" y="1356422"/>
            <a:ext cx="7798148" cy="2387600"/>
          </a:xfrm>
        </p:spPr>
        <p:txBody>
          <a:bodyPr>
            <a:normAutofit/>
          </a:bodyPr>
          <a:lstStyle/>
          <a:p>
            <a:r>
              <a:rPr lang="ru-RU" sz="8000" dirty="0" smtClean="0"/>
              <a:t>Человек – личность </a:t>
            </a:r>
            <a:endParaRPr lang="ru-RU" sz="8000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12737" y="2550222"/>
            <a:ext cx="4065362" cy="4065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07611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330926" y="235131"/>
            <a:ext cx="5930537" cy="3291840"/>
          </a:xfrm>
          <a:prstGeom prst="roundRect">
            <a:avLst/>
          </a:prstGeom>
          <a:noFill/>
          <a:ln w="28575">
            <a:solidFill>
              <a:schemeClr val="tx1">
                <a:lumMod val="95000"/>
                <a:lumOff val="5000"/>
              </a:schemeClr>
            </a:solidFill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2400" b="1" dirty="0" smtClean="0">
                <a:solidFill>
                  <a:schemeClr val="tx1"/>
                </a:solidFill>
              </a:rPr>
              <a:t>Личность</a:t>
            </a:r>
            <a:r>
              <a:rPr lang="ru-RU" sz="2400" dirty="0" smtClean="0">
                <a:solidFill>
                  <a:schemeClr val="tx1"/>
                </a:solidFill>
              </a:rPr>
              <a:t> </a:t>
            </a:r>
            <a:r>
              <a:rPr lang="ru-RU" sz="2400" dirty="0">
                <a:solidFill>
                  <a:schemeClr val="tx1"/>
                </a:solidFill>
              </a:rPr>
              <a:t>— устойчивая </a:t>
            </a:r>
            <a:r>
              <a:rPr lang="ru-RU" sz="2400" dirty="0" smtClean="0">
                <a:solidFill>
                  <a:schemeClr val="tx1"/>
                </a:solidFill>
              </a:rPr>
              <a:t>система </a:t>
            </a:r>
            <a:r>
              <a:rPr lang="ru-RU" sz="2400" dirty="0">
                <a:solidFill>
                  <a:schemeClr val="tx1"/>
                </a:solidFill>
              </a:rPr>
              <a:t>качеств, которые характеризуют </a:t>
            </a:r>
            <a:r>
              <a:rPr lang="ru-RU" sz="2400" dirty="0" smtClean="0">
                <a:solidFill>
                  <a:schemeClr val="tx1"/>
                </a:solidFill>
              </a:rPr>
              <a:t>человека </a:t>
            </a:r>
            <a:r>
              <a:rPr lang="ru-RU" sz="2400" dirty="0">
                <a:solidFill>
                  <a:schemeClr val="tx1"/>
                </a:solidFill>
              </a:rPr>
              <a:t>как члена </a:t>
            </a:r>
            <a:r>
              <a:rPr lang="ru-RU" sz="2400" dirty="0" smtClean="0">
                <a:solidFill>
                  <a:schemeClr val="tx1"/>
                </a:solidFill>
              </a:rPr>
              <a:t>общества</a:t>
            </a:r>
            <a:r>
              <a:rPr lang="ru-RU" sz="2400" dirty="0">
                <a:solidFill>
                  <a:schemeClr val="tx1"/>
                </a:solidFill>
              </a:rPr>
              <a:t>. Они приобретаются и проявляются в процессе </a:t>
            </a:r>
            <a:r>
              <a:rPr lang="ru-RU" sz="2400" dirty="0" smtClean="0">
                <a:solidFill>
                  <a:schemeClr val="tx1"/>
                </a:solidFill>
              </a:rPr>
              <a:t>деятельности </a:t>
            </a:r>
            <a:r>
              <a:rPr lang="ru-RU" sz="2400" dirty="0">
                <a:solidFill>
                  <a:schemeClr val="tx1"/>
                </a:solidFill>
              </a:rPr>
              <a:t>и общения с другими людьми. </a:t>
            </a:r>
            <a:r>
              <a:rPr lang="ru-RU" sz="2400" dirty="0" smtClean="0">
                <a:solidFill>
                  <a:schemeClr val="tx1"/>
                </a:solidFill>
              </a:rPr>
              <a:t>Психологи называют личность</a:t>
            </a:r>
            <a:r>
              <a:rPr lang="ru-RU" sz="2400" dirty="0">
                <a:solidFill>
                  <a:schemeClr val="tx1"/>
                </a:solidFill>
              </a:rPr>
              <a:t> </a:t>
            </a:r>
            <a:r>
              <a:rPr lang="ru-RU" sz="2400" dirty="0" smtClean="0">
                <a:solidFill>
                  <a:schemeClr val="tx1"/>
                </a:solidFill>
              </a:rPr>
              <a:t>вершиной человеческого </a:t>
            </a:r>
            <a:r>
              <a:rPr lang="ru-RU" sz="2400" dirty="0">
                <a:solidFill>
                  <a:schemeClr val="tx1"/>
                </a:solidFill>
              </a:rPr>
              <a:t>развития, так как только личность </a:t>
            </a:r>
            <a:r>
              <a:rPr lang="ru-RU" sz="2400" dirty="0" smtClean="0">
                <a:solidFill>
                  <a:schemeClr val="tx1"/>
                </a:solidFill>
              </a:rPr>
              <a:t>обладает сознанием</a:t>
            </a:r>
            <a:endParaRPr lang="ru-RU" sz="2400" dirty="0">
              <a:solidFill>
                <a:schemeClr val="tx1"/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6026331" y="2394857"/>
            <a:ext cx="5930537" cy="4214948"/>
          </a:xfrm>
          <a:prstGeom prst="roundRect">
            <a:avLst/>
          </a:prstGeom>
          <a:noFill/>
          <a:ln w="28575">
            <a:solidFill>
              <a:schemeClr val="tx1">
                <a:lumMod val="95000"/>
                <a:lumOff val="5000"/>
              </a:schemeClr>
            </a:solidFill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2400" b="1" dirty="0" smtClean="0">
                <a:solidFill>
                  <a:schemeClr val="tx1"/>
                </a:solidFill>
              </a:rPr>
              <a:t>Сознание</a:t>
            </a:r>
            <a:r>
              <a:rPr lang="ru-RU" sz="2400" dirty="0" smtClean="0">
                <a:solidFill>
                  <a:schemeClr val="tx1"/>
                </a:solidFill>
              </a:rPr>
              <a:t> - это </a:t>
            </a:r>
            <a:r>
              <a:rPr lang="ru-RU" sz="2400" dirty="0">
                <a:solidFill>
                  <a:schemeClr val="tx1"/>
                </a:solidFill>
              </a:rPr>
              <a:t>отношение </a:t>
            </a:r>
            <a:r>
              <a:rPr lang="ru-RU" sz="2400" dirty="0" smtClean="0">
                <a:solidFill>
                  <a:schemeClr val="tx1"/>
                </a:solidFill>
              </a:rPr>
              <a:t>человека</a:t>
            </a:r>
            <a:r>
              <a:rPr lang="ru-RU" sz="2400" dirty="0">
                <a:solidFill>
                  <a:schemeClr val="tx1"/>
                </a:solidFill>
              </a:rPr>
              <a:t> </a:t>
            </a:r>
            <a:r>
              <a:rPr lang="ru-RU" sz="2400" dirty="0" smtClean="0">
                <a:solidFill>
                  <a:schemeClr val="tx1"/>
                </a:solidFill>
              </a:rPr>
              <a:t>к </a:t>
            </a:r>
            <a:r>
              <a:rPr lang="ru-RU" sz="2400" dirty="0">
                <a:solidFill>
                  <a:schemeClr val="tx1"/>
                </a:solidFill>
              </a:rPr>
              <a:t>миру, понимание того, что он делает, </a:t>
            </a:r>
            <a:r>
              <a:rPr lang="ru-RU" sz="2400" dirty="0" smtClean="0">
                <a:solidFill>
                  <a:schemeClr val="tx1"/>
                </a:solidFill>
              </a:rPr>
              <a:t>как </a:t>
            </a:r>
            <a:r>
              <a:rPr lang="ru-RU" sz="2400" dirty="0">
                <a:solidFill>
                  <a:schemeClr val="tx1"/>
                </a:solidFill>
              </a:rPr>
              <a:t>живет, о чем </a:t>
            </a:r>
            <a:r>
              <a:rPr lang="ru-RU" sz="2400" dirty="0" smtClean="0">
                <a:solidFill>
                  <a:schemeClr val="tx1"/>
                </a:solidFill>
              </a:rPr>
              <a:t>мечтает</a:t>
            </a:r>
            <a:r>
              <a:rPr lang="ru-RU" sz="2400" dirty="0">
                <a:solidFill>
                  <a:schemeClr val="tx1"/>
                </a:solidFill>
              </a:rPr>
              <a:t>, что из </a:t>
            </a:r>
            <a:r>
              <a:rPr lang="ru-RU" sz="2400" dirty="0" smtClean="0">
                <a:solidFill>
                  <a:schemeClr val="tx1"/>
                </a:solidFill>
              </a:rPr>
              <a:t>себя </a:t>
            </a:r>
            <a:r>
              <a:rPr lang="ru-RU" sz="2400" dirty="0">
                <a:solidFill>
                  <a:schemeClr val="tx1"/>
                </a:solidFill>
              </a:rPr>
              <a:t>представляет</a:t>
            </a:r>
            <a:r>
              <a:rPr lang="ru-RU" sz="2400" dirty="0" smtClean="0">
                <a:solidFill>
                  <a:schemeClr val="tx1"/>
                </a:solidFill>
              </a:rPr>
              <a:t>.</a:t>
            </a:r>
          </a:p>
          <a:p>
            <a:pPr algn="just"/>
            <a:r>
              <a:rPr lang="ru-RU" sz="2400" dirty="0" smtClean="0">
                <a:solidFill>
                  <a:schemeClr val="tx1"/>
                </a:solidFill>
              </a:rPr>
              <a:t>Сознание даёт возможность человеку заниматься различной деятельностью, вступать в общение с другими людьми, оценивать окружающих и себя. Эта способность свойственна только человеку, поэтому и личностью становится только человек.</a:t>
            </a:r>
            <a:endParaRPr lang="ru-RU" sz="2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31866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кругленный прямоугольник 4"/>
          <p:cNvSpPr/>
          <p:nvPr/>
        </p:nvSpPr>
        <p:spPr>
          <a:xfrm>
            <a:off x="531223" y="574766"/>
            <a:ext cx="7689668" cy="2151017"/>
          </a:xfrm>
          <a:prstGeom prst="roundRect">
            <a:avLst/>
          </a:prstGeom>
          <a:noFill/>
          <a:ln w="38100">
            <a:solidFill>
              <a:schemeClr val="tx1">
                <a:lumMod val="95000"/>
                <a:lumOff val="5000"/>
              </a:schemeClr>
            </a:solidFill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2400" dirty="0">
                <a:solidFill>
                  <a:schemeClr val="tx1"/>
                </a:solidFill>
              </a:rPr>
              <a:t>Любой человек — </a:t>
            </a:r>
            <a:r>
              <a:rPr lang="ru-RU" sz="2400" dirty="0" smtClean="0">
                <a:solidFill>
                  <a:schemeClr val="tx1"/>
                </a:solidFill>
              </a:rPr>
              <a:t>личность</a:t>
            </a:r>
            <a:r>
              <a:rPr lang="ru-RU" sz="2400" dirty="0">
                <a:solidFill>
                  <a:schemeClr val="tx1"/>
                </a:solidFill>
              </a:rPr>
              <a:t>, только её развитие иногда не </a:t>
            </a:r>
            <a:r>
              <a:rPr lang="ru-RU" sz="2400" dirty="0" smtClean="0">
                <a:solidFill>
                  <a:schemeClr val="tx1"/>
                </a:solidFill>
              </a:rPr>
              <a:t>соответствует </a:t>
            </a:r>
            <a:r>
              <a:rPr lang="ru-RU" sz="2400" dirty="0">
                <a:solidFill>
                  <a:schemeClr val="tx1"/>
                </a:solidFill>
              </a:rPr>
              <a:t>требованиям, которые предъявляет </a:t>
            </a:r>
            <a:r>
              <a:rPr lang="ru-RU" sz="2400" dirty="0" smtClean="0">
                <a:solidFill>
                  <a:schemeClr val="tx1"/>
                </a:solidFill>
              </a:rPr>
              <a:t>цивилизованное</a:t>
            </a:r>
            <a:r>
              <a:rPr lang="ru-RU" sz="2400" dirty="0">
                <a:solidFill>
                  <a:schemeClr val="tx1"/>
                </a:solidFill>
              </a:rPr>
              <a:t> </a:t>
            </a:r>
            <a:r>
              <a:rPr lang="ru-RU" sz="2400" dirty="0" smtClean="0">
                <a:solidFill>
                  <a:schemeClr val="tx1"/>
                </a:solidFill>
              </a:rPr>
              <a:t>общество </a:t>
            </a:r>
            <a:r>
              <a:rPr lang="ru-RU" sz="2400" dirty="0">
                <a:solidFill>
                  <a:schemeClr val="tx1"/>
                </a:solidFill>
              </a:rPr>
              <a:t>к человеку. Бывает неразвитая личность, личность, </a:t>
            </a:r>
            <a:r>
              <a:rPr lang="ru-RU" sz="2400" dirty="0" smtClean="0">
                <a:solidFill>
                  <a:schemeClr val="tx1"/>
                </a:solidFill>
              </a:rPr>
              <a:t>не</a:t>
            </a:r>
            <a:r>
              <a:rPr lang="ru-RU" sz="2400" dirty="0">
                <a:solidFill>
                  <a:schemeClr val="tx1"/>
                </a:solidFill>
              </a:rPr>
              <a:t> </a:t>
            </a:r>
            <a:r>
              <a:rPr lang="ru-RU" sz="2400" dirty="0" smtClean="0">
                <a:solidFill>
                  <a:schemeClr val="tx1"/>
                </a:solidFill>
              </a:rPr>
              <a:t>реализующая </a:t>
            </a:r>
            <a:r>
              <a:rPr lang="ru-RU" sz="2400" dirty="0">
                <a:solidFill>
                  <a:schemeClr val="tx1"/>
                </a:solidFill>
              </a:rPr>
              <a:t>свои способности, преступная личность и т. п.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22423" y="2958194"/>
            <a:ext cx="6139540" cy="3837212"/>
          </a:xfrm>
          <a:prstGeom prst="rect">
            <a:avLst/>
          </a:prstGeom>
        </p:spPr>
      </p:pic>
      <p:sp>
        <p:nvSpPr>
          <p:cNvPr id="7" name="Скругленный прямоугольник 6"/>
          <p:cNvSpPr/>
          <p:nvPr/>
        </p:nvSpPr>
        <p:spPr>
          <a:xfrm>
            <a:off x="783771" y="2775859"/>
            <a:ext cx="6209211" cy="2100941"/>
          </a:xfrm>
          <a:prstGeom prst="roundRect">
            <a:avLst/>
          </a:prstGeom>
          <a:noFill/>
          <a:ln w="38100">
            <a:solidFill>
              <a:schemeClr val="tx1">
                <a:lumMod val="95000"/>
                <a:lumOff val="5000"/>
              </a:schemeClr>
            </a:solidFill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2400" dirty="0" smtClean="0">
                <a:solidFill>
                  <a:schemeClr val="tx1"/>
                </a:solidFill>
              </a:rPr>
              <a:t>Каждый человек — индивидуальность, т. е. обладает неповторимостью, уникальностью. Черты индивидуальности проявляются в деятельности, поведении, эмоциях и чувствах.</a:t>
            </a:r>
            <a:endParaRPr lang="ru-RU" sz="2400" dirty="0">
              <a:solidFill>
                <a:schemeClr val="tx1"/>
              </a:solidFill>
            </a:endParaRPr>
          </a:p>
        </p:txBody>
      </p:sp>
      <p:sp>
        <p:nvSpPr>
          <p:cNvPr id="9" name="AutoShape 2" descr="Red Heart"/>
          <p:cNvSpPr>
            <a:spLocks noChangeAspect="1" noChangeArrowheads="1"/>
          </p:cNvSpPr>
          <p:nvPr/>
        </p:nvSpPr>
        <p:spPr bwMode="auto">
          <a:xfrm>
            <a:off x="31750" y="6032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2980243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531224" y="496388"/>
            <a:ext cx="8621486" cy="3962400"/>
          </a:xfrm>
          <a:prstGeom prst="roundRect">
            <a:avLst/>
          </a:prstGeom>
          <a:noFill/>
          <a:ln w="38100">
            <a:solidFill>
              <a:schemeClr val="tx1">
                <a:lumMod val="95000"/>
                <a:lumOff val="5000"/>
              </a:schemeClr>
            </a:solidFill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2400" dirty="0" smtClean="0">
                <a:solidFill>
                  <a:schemeClr val="tx1"/>
                </a:solidFill>
              </a:rPr>
              <a:t>Только </a:t>
            </a:r>
            <a:r>
              <a:rPr lang="ru-RU" sz="2400" dirty="0">
                <a:solidFill>
                  <a:schemeClr val="tx1"/>
                </a:solidFill>
              </a:rPr>
              <a:t>человек обладает сознанием, способностью ставить перед </a:t>
            </a:r>
            <a:r>
              <a:rPr lang="ru-RU" sz="2400" dirty="0" smtClean="0">
                <a:solidFill>
                  <a:schemeClr val="tx1"/>
                </a:solidFill>
              </a:rPr>
              <a:t>собой </a:t>
            </a:r>
            <a:r>
              <a:rPr lang="ru-RU" sz="2400" dirty="0">
                <a:solidFill>
                  <a:schemeClr val="tx1"/>
                </a:solidFill>
              </a:rPr>
              <a:t>цели, преодолевать препятствия, опираясь </a:t>
            </a:r>
            <a:r>
              <a:rPr lang="ru-RU" sz="2400" dirty="0" smtClean="0">
                <a:solidFill>
                  <a:schemeClr val="tx1"/>
                </a:solidFill>
              </a:rPr>
              <a:t>на волю </a:t>
            </a:r>
            <a:r>
              <a:rPr lang="ru-RU" sz="2400" dirty="0">
                <a:solidFill>
                  <a:schemeClr val="tx1"/>
                </a:solidFill>
              </a:rPr>
              <a:t>и </a:t>
            </a:r>
            <a:r>
              <a:rPr lang="ru-RU" sz="2400" dirty="0" smtClean="0">
                <a:solidFill>
                  <a:schemeClr val="tx1"/>
                </a:solidFill>
              </a:rPr>
              <a:t>целеустремлённость. Каждая личность индивидуальна</a:t>
            </a:r>
            <a:r>
              <a:rPr lang="ru-RU" sz="2400" dirty="0">
                <a:solidFill>
                  <a:schemeClr val="tx1"/>
                </a:solidFill>
              </a:rPr>
              <a:t>. Индивидуальность </a:t>
            </a:r>
            <a:r>
              <a:rPr lang="ru-RU" sz="2400" dirty="0" smtClean="0">
                <a:solidFill>
                  <a:schemeClr val="tx1"/>
                </a:solidFill>
              </a:rPr>
              <a:t>проявляется </a:t>
            </a:r>
            <a:r>
              <a:rPr lang="ru-RU" sz="2400" dirty="0">
                <a:solidFill>
                  <a:schemeClr val="tx1"/>
                </a:solidFill>
              </a:rPr>
              <a:t>как во внешних признаках, так и в чертах характера </a:t>
            </a:r>
            <a:r>
              <a:rPr lang="ru-RU" sz="2400" dirty="0" smtClean="0">
                <a:solidFill>
                  <a:schemeClr val="tx1"/>
                </a:solidFill>
              </a:rPr>
              <a:t>человека. Слабые </a:t>
            </a:r>
            <a:r>
              <a:rPr lang="ru-RU" sz="2400" dirty="0">
                <a:solidFill>
                  <a:schemeClr val="tx1"/>
                </a:solidFill>
              </a:rPr>
              <a:t>духом личности довольствуются успехами одного дня, не </a:t>
            </a:r>
            <a:r>
              <a:rPr lang="ru-RU" sz="2400" dirty="0" smtClean="0">
                <a:solidFill>
                  <a:schemeClr val="tx1"/>
                </a:solidFill>
              </a:rPr>
              <a:t>способны </a:t>
            </a:r>
            <a:r>
              <a:rPr lang="ru-RU" sz="2400" dirty="0">
                <a:solidFill>
                  <a:schemeClr val="tx1"/>
                </a:solidFill>
              </a:rPr>
              <a:t>заглядывать в будущее, строить планы для достижения </a:t>
            </a:r>
            <a:r>
              <a:rPr lang="ru-RU" sz="2400" dirty="0" smtClean="0">
                <a:solidFill>
                  <a:schemeClr val="tx1"/>
                </a:solidFill>
              </a:rPr>
              <a:t>поставленных </a:t>
            </a:r>
            <a:r>
              <a:rPr lang="ru-RU" sz="2400" dirty="0">
                <a:solidFill>
                  <a:schemeClr val="tx1"/>
                </a:solidFill>
              </a:rPr>
              <a:t>целей, преодолевать трудности. Волевые качества </a:t>
            </a:r>
            <a:r>
              <a:rPr lang="ru-RU" sz="2400" dirty="0" smtClean="0">
                <a:solidFill>
                  <a:schemeClr val="tx1"/>
                </a:solidFill>
              </a:rPr>
              <a:t>характера</a:t>
            </a:r>
            <a:r>
              <a:rPr lang="ru-RU" sz="2400" dirty="0">
                <a:solidFill>
                  <a:schemeClr val="tx1"/>
                </a:solidFill>
              </a:rPr>
              <a:t> </a:t>
            </a:r>
            <a:r>
              <a:rPr lang="ru-RU" sz="2400" dirty="0" smtClean="0">
                <a:solidFill>
                  <a:schemeClr val="tx1"/>
                </a:solidFill>
              </a:rPr>
              <a:t>присущи </a:t>
            </a:r>
            <a:r>
              <a:rPr lang="ru-RU" sz="2400" dirty="0">
                <a:solidFill>
                  <a:schemeClr val="tx1"/>
                </a:solidFill>
              </a:rPr>
              <a:t>только сильным </a:t>
            </a:r>
            <a:r>
              <a:rPr lang="ru-RU" sz="2400" dirty="0" smtClean="0">
                <a:solidFill>
                  <a:schemeClr val="tx1"/>
                </a:solidFill>
              </a:rPr>
              <a:t>личностям.</a:t>
            </a:r>
            <a:endParaRPr lang="ru-RU" sz="2400" dirty="0">
              <a:solidFill>
                <a:schemeClr val="tx1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54473" y="1950720"/>
            <a:ext cx="4070780" cy="54297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8026367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43</TotalTime>
  <Words>236</Words>
  <Application>Microsoft Office PowerPoint</Application>
  <PresentationFormat>Широкоэкранный</PresentationFormat>
  <Paragraphs>7</Paragraphs>
  <Slides>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</vt:i4>
      </vt:variant>
    </vt:vector>
  </HeadingPairs>
  <TitlesOfParts>
    <vt:vector size="8" baseType="lpstr">
      <vt:lpstr>Arial</vt:lpstr>
      <vt:lpstr>Calibri</vt:lpstr>
      <vt:lpstr>Calibri Light</vt:lpstr>
      <vt:lpstr>Тема Office</vt:lpstr>
      <vt:lpstr>Человек – личность 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Человек – личность </dc:title>
  <dc:creator>Дарья</dc:creator>
  <cp:lastModifiedBy>Дарья</cp:lastModifiedBy>
  <cp:revision>4</cp:revision>
  <dcterms:created xsi:type="dcterms:W3CDTF">2023-10-01T04:51:58Z</dcterms:created>
  <dcterms:modified xsi:type="dcterms:W3CDTF">2023-10-01T05:35:23Z</dcterms:modified>
</cp:coreProperties>
</file>