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  <p:sldMasterId id="2147483776" r:id="rId2"/>
    <p:sldMasterId id="2147483836" r:id="rId3"/>
  </p:sldMasterIdLst>
  <p:sldIdLst>
    <p:sldId id="285" r:id="rId4"/>
    <p:sldId id="315" r:id="rId5"/>
    <p:sldId id="299" r:id="rId6"/>
    <p:sldId id="305" r:id="rId7"/>
    <p:sldId id="304" r:id="rId8"/>
    <p:sldId id="301" r:id="rId9"/>
    <p:sldId id="309" r:id="rId10"/>
    <p:sldId id="310" r:id="rId11"/>
    <p:sldId id="306" r:id="rId12"/>
    <p:sldId id="307" r:id="rId13"/>
    <p:sldId id="311" r:id="rId14"/>
    <p:sldId id="289" r:id="rId15"/>
    <p:sldId id="312" r:id="rId16"/>
    <p:sldId id="314" r:id="rId17"/>
    <p:sldId id="308" r:id="rId1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65AC"/>
    <a:srgbClr val="9966FF"/>
    <a:srgbClr val="000000"/>
    <a:srgbClr val="FFFFFF"/>
    <a:srgbClr val="DDF7DE"/>
    <a:srgbClr val="993366"/>
    <a:srgbClr val="663300"/>
    <a:srgbClr val="E1DAE6"/>
    <a:srgbClr val="A0BE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3" autoAdjust="0"/>
    <p:restoredTop sz="94751" autoAdjust="0"/>
  </p:normalViewPr>
  <p:slideViewPr>
    <p:cSldViewPr>
      <p:cViewPr>
        <p:scale>
          <a:sx n="100" d="100"/>
          <a:sy n="100" d="100"/>
        </p:scale>
        <p:origin x="-174" y="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>
                  <a:gd name="T0" fmla="*/ 16 w 596"/>
                  <a:gd name="T1" fmla="*/ 370 h 666"/>
                  <a:gd name="T2" fmla="*/ 6 w 596"/>
                  <a:gd name="T3" fmla="*/ 341 h 666"/>
                  <a:gd name="T4" fmla="*/ 0 w 596"/>
                  <a:gd name="T5" fmla="*/ 289 h 666"/>
                  <a:gd name="T6" fmla="*/ 4 w 596"/>
                  <a:gd name="T7" fmla="*/ 222 h 666"/>
                  <a:gd name="T8" fmla="*/ 25 w 596"/>
                  <a:gd name="T9" fmla="*/ 151 h 666"/>
                  <a:gd name="T10" fmla="*/ 69 w 596"/>
                  <a:gd name="T11" fmla="*/ 84 h 666"/>
                  <a:gd name="T12" fmla="*/ 142 w 596"/>
                  <a:gd name="T13" fmla="*/ 31 h 666"/>
                  <a:gd name="T14" fmla="*/ 247 w 596"/>
                  <a:gd name="T15" fmla="*/ 2 h 666"/>
                  <a:gd name="T16" fmla="*/ 380 w 596"/>
                  <a:gd name="T17" fmla="*/ 9 h 666"/>
                  <a:gd name="T18" fmla="*/ 484 w 596"/>
                  <a:gd name="T19" fmla="*/ 68 h 666"/>
                  <a:gd name="T20" fmla="*/ 554 w 596"/>
                  <a:gd name="T21" fmla="*/ 165 h 666"/>
                  <a:gd name="T22" fmla="*/ 591 w 596"/>
                  <a:gd name="T23" fmla="*/ 284 h 666"/>
                  <a:gd name="T24" fmla="*/ 595 w 596"/>
                  <a:gd name="T25" fmla="*/ 409 h 666"/>
                  <a:gd name="T26" fmla="*/ 566 w 596"/>
                  <a:gd name="T27" fmla="*/ 525 h 666"/>
                  <a:gd name="T28" fmla="*/ 507 w 596"/>
                  <a:gd name="T29" fmla="*/ 615 h 666"/>
                  <a:gd name="T30" fmla="*/ 417 w 596"/>
                  <a:gd name="T31" fmla="*/ 663 h 666"/>
                  <a:gd name="T32" fmla="*/ 389 w 596"/>
                  <a:gd name="T33" fmla="*/ 659 h 666"/>
                  <a:gd name="T34" fmla="*/ 441 w 596"/>
                  <a:gd name="T35" fmla="*/ 617 h 666"/>
                  <a:gd name="T36" fmla="*/ 482 w 596"/>
                  <a:gd name="T37" fmla="*/ 544 h 666"/>
                  <a:gd name="T38" fmla="*/ 509 w 596"/>
                  <a:gd name="T39" fmla="*/ 454 h 666"/>
                  <a:gd name="T40" fmla="*/ 520 w 596"/>
                  <a:gd name="T41" fmla="*/ 355 h 666"/>
                  <a:gd name="T42" fmla="*/ 514 w 596"/>
                  <a:gd name="T43" fmla="*/ 258 h 666"/>
                  <a:gd name="T44" fmla="*/ 485 w 596"/>
                  <a:gd name="T45" fmla="*/ 174 h 666"/>
                  <a:gd name="T46" fmla="*/ 433 w 596"/>
                  <a:gd name="T47" fmla="*/ 112 h 666"/>
                  <a:gd name="T48" fmla="*/ 341 w 596"/>
                  <a:gd name="T49" fmla="*/ 75 h 666"/>
                  <a:gd name="T50" fmla="*/ 246 w 596"/>
                  <a:gd name="T51" fmla="*/ 61 h 666"/>
                  <a:gd name="T52" fmla="*/ 174 w 596"/>
                  <a:gd name="T53" fmla="*/ 71 h 666"/>
                  <a:gd name="T54" fmla="*/ 121 w 596"/>
                  <a:gd name="T55" fmla="*/ 101 h 666"/>
                  <a:gd name="T56" fmla="*/ 84 w 596"/>
                  <a:gd name="T57" fmla="*/ 149 h 666"/>
                  <a:gd name="T58" fmla="*/ 57 w 596"/>
                  <a:gd name="T59" fmla="*/ 206 h 666"/>
                  <a:gd name="T60" fmla="*/ 40 w 596"/>
                  <a:gd name="T61" fmla="*/ 272 h 666"/>
                  <a:gd name="T62" fmla="*/ 28 w 596"/>
                  <a:gd name="T63" fmla="*/ 339 h 66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25 h 237"/>
                  <a:gd name="T4" fmla="*/ 3 w 257"/>
                  <a:gd name="T5" fmla="*/ 50 h 237"/>
                  <a:gd name="T6" fmla="*/ 6 w 257"/>
                  <a:gd name="T7" fmla="*/ 75 h 237"/>
                  <a:gd name="T8" fmla="*/ 11 w 257"/>
                  <a:gd name="T9" fmla="*/ 98 h 237"/>
                  <a:gd name="T10" fmla="*/ 18 w 257"/>
                  <a:gd name="T11" fmla="*/ 119 h 237"/>
                  <a:gd name="T12" fmla="*/ 27 w 257"/>
                  <a:gd name="T13" fmla="*/ 141 h 237"/>
                  <a:gd name="T14" fmla="*/ 38 w 257"/>
                  <a:gd name="T15" fmla="*/ 161 h 237"/>
                  <a:gd name="T16" fmla="*/ 51 w 257"/>
                  <a:gd name="T17" fmla="*/ 178 h 237"/>
                  <a:gd name="T18" fmla="*/ 67 w 257"/>
                  <a:gd name="T19" fmla="*/ 194 h 237"/>
                  <a:gd name="T20" fmla="*/ 86 w 257"/>
                  <a:gd name="T21" fmla="*/ 208 h 237"/>
                  <a:gd name="T22" fmla="*/ 106 w 257"/>
                  <a:gd name="T23" fmla="*/ 219 h 237"/>
                  <a:gd name="T24" fmla="*/ 131 w 257"/>
                  <a:gd name="T25" fmla="*/ 228 h 237"/>
                  <a:gd name="T26" fmla="*/ 158 w 257"/>
                  <a:gd name="T27" fmla="*/ 234 h 237"/>
                  <a:gd name="T28" fmla="*/ 188 w 257"/>
                  <a:gd name="T29" fmla="*/ 237 h 237"/>
                  <a:gd name="T30" fmla="*/ 220 w 257"/>
                  <a:gd name="T31" fmla="*/ 236 h 237"/>
                  <a:gd name="T32" fmla="*/ 257 w 257"/>
                  <a:gd name="T33" fmla="*/ 232 h 237"/>
                  <a:gd name="T34" fmla="*/ 224 w 257"/>
                  <a:gd name="T35" fmla="*/ 227 h 237"/>
                  <a:gd name="T36" fmla="*/ 195 w 257"/>
                  <a:gd name="T37" fmla="*/ 220 h 237"/>
                  <a:gd name="T38" fmla="*/ 170 w 257"/>
                  <a:gd name="T39" fmla="*/ 212 h 237"/>
                  <a:gd name="T40" fmla="*/ 148 w 257"/>
                  <a:gd name="T41" fmla="*/ 204 h 237"/>
                  <a:gd name="T42" fmla="*/ 128 w 257"/>
                  <a:gd name="T43" fmla="*/ 193 h 237"/>
                  <a:gd name="T44" fmla="*/ 112 w 257"/>
                  <a:gd name="T45" fmla="*/ 182 h 237"/>
                  <a:gd name="T46" fmla="*/ 97 w 257"/>
                  <a:gd name="T47" fmla="*/ 169 h 237"/>
                  <a:gd name="T48" fmla="*/ 84 w 257"/>
                  <a:gd name="T49" fmla="*/ 155 h 237"/>
                  <a:gd name="T50" fmla="*/ 72 w 257"/>
                  <a:gd name="T51" fmla="*/ 141 h 237"/>
                  <a:gd name="T52" fmla="*/ 61 w 257"/>
                  <a:gd name="T53" fmla="*/ 125 h 237"/>
                  <a:gd name="T54" fmla="*/ 52 w 257"/>
                  <a:gd name="T55" fmla="*/ 107 h 237"/>
                  <a:gd name="T56" fmla="*/ 43 w 257"/>
                  <a:gd name="T57" fmla="*/ 88 h 237"/>
                  <a:gd name="T58" fmla="*/ 33 w 257"/>
                  <a:gd name="T59" fmla="*/ 69 h 237"/>
                  <a:gd name="T60" fmla="*/ 23 w 257"/>
                  <a:gd name="T61" fmla="*/ 47 h 237"/>
                  <a:gd name="T62" fmla="*/ 12 w 257"/>
                  <a:gd name="T63" fmla="*/ 24 h 237"/>
                  <a:gd name="T64" fmla="*/ 0 w 257"/>
                  <a:gd name="T65" fmla="*/ 0 h 23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>
                  <a:gd name="T0" fmla="*/ 77 w 124"/>
                  <a:gd name="T1" fmla="*/ 0 h 110"/>
                  <a:gd name="T2" fmla="*/ 124 w 124"/>
                  <a:gd name="T3" fmla="*/ 108 h 110"/>
                  <a:gd name="T4" fmla="*/ 120 w 124"/>
                  <a:gd name="T5" fmla="*/ 107 h 110"/>
                  <a:gd name="T6" fmla="*/ 107 w 124"/>
                  <a:gd name="T7" fmla="*/ 105 h 110"/>
                  <a:gd name="T8" fmla="*/ 89 w 124"/>
                  <a:gd name="T9" fmla="*/ 101 h 110"/>
                  <a:gd name="T10" fmla="*/ 68 w 124"/>
                  <a:gd name="T11" fmla="*/ 99 h 110"/>
                  <a:gd name="T12" fmla="*/ 45 w 124"/>
                  <a:gd name="T13" fmla="*/ 97 h 110"/>
                  <a:gd name="T14" fmla="*/ 25 w 124"/>
                  <a:gd name="T15" fmla="*/ 98 h 110"/>
                  <a:gd name="T16" fmla="*/ 9 w 124"/>
                  <a:gd name="T17" fmla="*/ 102 h 110"/>
                  <a:gd name="T18" fmla="*/ 0 w 124"/>
                  <a:gd name="T19" fmla="*/ 110 h 110"/>
                  <a:gd name="T20" fmla="*/ 4 w 124"/>
                  <a:gd name="T21" fmla="*/ 98 h 110"/>
                  <a:gd name="T22" fmla="*/ 8 w 124"/>
                  <a:gd name="T23" fmla="*/ 89 h 110"/>
                  <a:gd name="T24" fmla="*/ 16 w 124"/>
                  <a:gd name="T25" fmla="*/ 82 h 110"/>
                  <a:gd name="T26" fmla="*/ 25 w 124"/>
                  <a:gd name="T27" fmla="*/ 76 h 110"/>
                  <a:gd name="T28" fmla="*/ 36 w 124"/>
                  <a:gd name="T29" fmla="*/ 72 h 110"/>
                  <a:gd name="T30" fmla="*/ 47 w 124"/>
                  <a:gd name="T31" fmla="*/ 71 h 110"/>
                  <a:gd name="T32" fmla="*/ 59 w 124"/>
                  <a:gd name="T33" fmla="*/ 71 h 110"/>
                  <a:gd name="T34" fmla="*/ 72 w 124"/>
                  <a:gd name="T35" fmla="*/ 74 h 110"/>
                  <a:gd name="T36" fmla="*/ 73 w 124"/>
                  <a:gd name="T37" fmla="*/ 71 h 110"/>
                  <a:gd name="T38" fmla="*/ 70 w 124"/>
                  <a:gd name="T39" fmla="*/ 56 h 110"/>
                  <a:gd name="T40" fmla="*/ 67 w 124"/>
                  <a:gd name="T41" fmla="*/ 38 h 110"/>
                  <a:gd name="T42" fmla="*/ 65 w 124"/>
                  <a:gd name="T43" fmla="*/ 30 h 110"/>
                  <a:gd name="T44" fmla="*/ 63 w 124"/>
                  <a:gd name="T45" fmla="*/ 30 h 110"/>
                  <a:gd name="T46" fmla="*/ 61 w 124"/>
                  <a:gd name="T47" fmla="*/ 29 h 110"/>
                  <a:gd name="T48" fmla="*/ 59 w 124"/>
                  <a:gd name="T49" fmla="*/ 26 h 110"/>
                  <a:gd name="T50" fmla="*/ 57 w 124"/>
                  <a:gd name="T51" fmla="*/ 23 h 110"/>
                  <a:gd name="T52" fmla="*/ 57 w 124"/>
                  <a:gd name="T53" fmla="*/ 19 h 110"/>
                  <a:gd name="T54" fmla="*/ 59 w 124"/>
                  <a:gd name="T55" fmla="*/ 14 h 110"/>
                  <a:gd name="T56" fmla="*/ 66 w 124"/>
                  <a:gd name="T57" fmla="*/ 8 h 110"/>
                  <a:gd name="T58" fmla="*/ 77 w 124"/>
                  <a:gd name="T59" fmla="*/ 0 h 11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5 w 109"/>
                  <a:gd name="T3" fmla="*/ 1 h 156"/>
                  <a:gd name="T4" fmla="*/ 18 w 109"/>
                  <a:gd name="T5" fmla="*/ 5 h 156"/>
                  <a:gd name="T6" fmla="*/ 37 w 109"/>
                  <a:gd name="T7" fmla="*/ 12 h 156"/>
                  <a:gd name="T8" fmla="*/ 58 w 109"/>
                  <a:gd name="T9" fmla="*/ 24 h 156"/>
                  <a:gd name="T10" fmla="*/ 78 w 109"/>
                  <a:gd name="T11" fmla="*/ 44 h 156"/>
                  <a:gd name="T12" fmla="*/ 96 w 109"/>
                  <a:gd name="T13" fmla="*/ 71 h 156"/>
                  <a:gd name="T14" fmla="*/ 107 w 109"/>
                  <a:gd name="T15" fmla="*/ 108 h 156"/>
                  <a:gd name="T16" fmla="*/ 109 w 109"/>
                  <a:gd name="T17" fmla="*/ 156 h 156"/>
                  <a:gd name="T18" fmla="*/ 105 w 109"/>
                  <a:gd name="T19" fmla="*/ 156 h 156"/>
                  <a:gd name="T20" fmla="*/ 99 w 109"/>
                  <a:gd name="T21" fmla="*/ 156 h 156"/>
                  <a:gd name="T22" fmla="*/ 93 w 109"/>
                  <a:gd name="T23" fmla="*/ 156 h 156"/>
                  <a:gd name="T24" fmla="*/ 87 w 109"/>
                  <a:gd name="T25" fmla="*/ 154 h 156"/>
                  <a:gd name="T26" fmla="*/ 81 w 109"/>
                  <a:gd name="T27" fmla="*/ 153 h 156"/>
                  <a:gd name="T28" fmla="*/ 74 w 109"/>
                  <a:gd name="T29" fmla="*/ 150 h 156"/>
                  <a:gd name="T30" fmla="*/ 66 w 109"/>
                  <a:gd name="T31" fmla="*/ 145 h 156"/>
                  <a:gd name="T32" fmla="*/ 58 w 109"/>
                  <a:gd name="T33" fmla="*/ 139 h 156"/>
                  <a:gd name="T34" fmla="*/ 53 w 109"/>
                  <a:gd name="T35" fmla="*/ 126 h 156"/>
                  <a:gd name="T36" fmla="*/ 53 w 109"/>
                  <a:gd name="T37" fmla="*/ 111 h 156"/>
                  <a:gd name="T38" fmla="*/ 56 w 109"/>
                  <a:gd name="T39" fmla="*/ 96 h 156"/>
                  <a:gd name="T40" fmla="*/ 59 w 109"/>
                  <a:gd name="T41" fmla="*/ 80 h 156"/>
                  <a:gd name="T42" fmla="*/ 56 w 109"/>
                  <a:gd name="T43" fmla="*/ 62 h 156"/>
                  <a:gd name="T44" fmla="*/ 48 w 109"/>
                  <a:gd name="T45" fmla="*/ 43 h 156"/>
                  <a:gd name="T46" fmla="*/ 31 w 109"/>
                  <a:gd name="T47" fmla="*/ 23 h 156"/>
                  <a:gd name="T48" fmla="*/ 0 w 109"/>
                  <a:gd name="T49" fmla="*/ 0 h 15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>
                  <a:gd name="T0" fmla="*/ 31 w 46"/>
                  <a:gd name="T1" fmla="*/ 0 h 94"/>
                  <a:gd name="T2" fmla="*/ 20 w 46"/>
                  <a:gd name="T3" fmla="*/ 38 h 94"/>
                  <a:gd name="T4" fmla="*/ 15 w 46"/>
                  <a:gd name="T5" fmla="*/ 62 h 94"/>
                  <a:gd name="T6" fmla="*/ 11 w 46"/>
                  <a:gd name="T7" fmla="*/ 79 h 94"/>
                  <a:gd name="T8" fmla="*/ 0 w 46"/>
                  <a:gd name="T9" fmla="*/ 94 h 94"/>
                  <a:gd name="T10" fmla="*/ 12 w 46"/>
                  <a:gd name="T11" fmla="*/ 88 h 94"/>
                  <a:gd name="T12" fmla="*/ 23 w 46"/>
                  <a:gd name="T13" fmla="*/ 80 h 94"/>
                  <a:gd name="T14" fmla="*/ 32 w 46"/>
                  <a:gd name="T15" fmla="*/ 69 h 94"/>
                  <a:gd name="T16" fmla="*/ 40 w 46"/>
                  <a:gd name="T17" fmla="*/ 57 h 94"/>
                  <a:gd name="T18" fmla="*/ 45 w 46"/>
                  <a:gd name="T19" fmla="*/ 44 h 94"/>
                  <a:gd name="T20" fmla="*/ 46 w 46"/>
                  <a:gd name="T21" fmla="*/ 30 h 94"/>
                  <a:gd name="T22" fmla="*/ 42 w 46"/>
                  <a:gd name="T23" fmla="*/ 15 h 94"/>
                  <a:gd name="T24" fmla="*/ 31 w 46"/>
                  <a:gd name="T25" fmla="*/ 0 h 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1 w 54"/>
                  <a:gd name="T3" fmla="*/ 1 h 40"/>
                  <a:gd name="T4" fmla="*/ 6 w 54"/>
                  <a:gd name="T5" fmla="*/ 3 h 40"/>
                  <a:gd name="T6" fmla="*/ 13 w 54"/>
                  <a:gd name="T7" fmla="*/ 8 h 40"/>
                  <a:gd name="T8" fmla="*/ 21 w 54"/>
                  <a:gd name="T9" fmla="*/ 12 h 40"/>
                  <a:gd name="T10" fmla="*/ 29 w 54"/>
                  <a:gd name="T11" fmla="*/ 15 h 40"/>
                  <a:gd name="T12" fmla="*/ 38 w 54"/>
                  <a:gd name="T13" fmla="*/ 17 h 40"/>
                  <a:gd name="T14" fmla="*/ 46 w 54"/>
                  <a:gd name="T15" fmla="*/ 18 h 40"/>
                  <a:gd name="T16" fmla="*/ 54 w 54"/>
                  <a:gd name="T17" fmla="*/ 16 h 40"/>
                  <a:gd name="T18" fmla="*/ 53 w 54"/>
                  <a:gd name="T19" fmla="*/ 25 h 40"/>
                  <a:gd name="T20" fmla="*/ 50 w 54"/>
                  <a:gd name="T21" fmla="*/ 33 h 40"/>
                  <a:gd name="T22" fmla="*/ 44 w 54"/>
                  <a:gd name="T23" fmla="*/ 38 h 40"/>
                  <a:gd name="T24" fmla="*/ 37 w 54"/>
                  <a:gd name="T25" fmla="*/ 40 h 40"/>
                  <a:gd name="T26" fmla="*/ 28 w 54"/>
                  <a:gd name="T27" fmla="*/ 39 h 40"/>
                  <a:gd name="T28" fmla="*/ 19 w 54"/>
                  <a:gd name="T29" fmla="*/ 32 h 40"/>
                  <a:gd name="T30" fmla="*/ 10 w 54"/>
                  <a:gd name="T31" fmla="*/ 20 h 40"/>
                  <a:gd name="T32" fmla="*/ 0 w 54"/>
                  <a:gd name="T33" fmla="*/ 0 h 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6 w 149"/>
                  <a:gd name="T3" fmla="*/ 6 h 704"/>
                  <a:gd name="T4" fmla="*/ 16 w 149"/>
                  <a:gd name="T5" fmla="*/ 14 h 704"/>
                  <a:gd name="T6" fmla="*/ 28 w 149"/>
                  <a:gd name="T7" fmla="*/ 24 h 704"/>
                  <a:gd name="T8" fmla="*/ 41 w 149"/>
                  <a:gd name="T9" fmla="*/ 37 h 704"/>
                  <a:gd name="T10" fmla="*/ 58 w 149"/>
                  <a:gd name="T11" fmla="*/ 53 h 704"/>
                  <a:gd name="T12" fmla="*/ 73 w 149"/>
                  <a:gd name="T13" fmla="*/ 70 h 704"/>
                  <a:gd name="T14" fmla="*/ 88 w 149"/>
                  <a:gd name="T15" fmla="*/ 90 h 704"/>
                  <a:gd name="T16" fmla="*/ 100 w 149"/>
                  <a:gd name="T17" fmla="*/ 113 h 704"/>
                  <a:gd name="T18" fmla="*/ 112 w 149"/>
                  <a:gd name="T19" fmla="*/ 137 h 704"/>
                  <a:gd name="T20" fmla="*/ 120 w 149"/>
                  <a:gd name="T21" fmla="*/ 165 h 704"/>
                  <a:gd name="T22" fmla="*/ 124 w 149"/>
                  <a:gd name="T23" fmla="*/ 196 h 704"/>
                  <a:gd name="T24" fmla="*/ 126 w 149"/>
                  <a:gd name="T25" fmla="*/ 228 h 704"/>
                  <a:gd name="T26" fmla="*/ 120 w 149"/>
                  <a:gd name="T27" fmla="*/ 264 h 704"/>
                  <a:gd name="T28" fmla="*/ 109 w 149"/>
                  <a:gd name="T29" fmla="*/ 302 h 704"/>
                  <a:gd name="T30" fmla="*/ 92 w 149"/>
                  <a:gd name="T31" fmla="*/ 342 h 704"/>
                  <a:gd name="T32" fmla="*/ 67 w 149"/>
                  <a:gd name="T33" fmla="*/ 386 h 704"/>
                  <a:gd name="T34" fmla="*/ 39 w 149"/>
                  <a:gd name="T35" fmla="*/ 436 h 704"/>
                  <a:gd name="T36" fmla="*/ 21 w 149"/>
                  <a:gd name="T37" fmla="*/ 482 h 704"/>
                  <a:gd name="T38" fmla="*/ 10 w 149"/>
                  <a:gd name="T39" fmla="*/ 525 h 704"/>
                  <a:gd name="T40" fmla="*/ 6 w 149"/>
                  <a:gd name="T41" fmla="*/ 566 h 704"/>
                  <a:gd name="T42" fmla="*/ 6 w 149"/>
                  <a:gd name="T43" fmla="*/ 605 h 704"/>
                  <a:gd name="T44" fmla="*/ 8 w 149"/>
                  <a:gd name="T45" fmla="*/ 641 h 704"/>
                  <a:gd name="T46" fmla="*/ 12 w 149"/>
                  <a:gd name="T47" fmla="*/ 673 h 704"/>
                  <a:gd name="T48" fmla="*/ 14 w 149"/>
                  <a:gd name="T49" fmla="*/ 704 h 704"/>
                  <a:gd name="T50" fmla="*/ 41 w 149"/>
                  <a:gd name="T51" fmla="*/ 688 h 704"/>
                  <a:gd name="T52" fmla="*/ 39 w 149"/>
                  <a:gd name="T53" fmla="*/ 680 h 704"/>
                  <a:gd name="T54" fmla="*/ 36 w 149"/>
                  <a:gd name="T55" fmla="*/ 657 h 704"/>
                  <a:gd name="T56" fmla="*/ 33 w 149"/>
                  <a:gd name="T57" fmla="*/ 622 h 704"/>
                  <a:gd name="T58" fmla="*/ 35 w 149"/>
                  <a:gd name="T59" fmla="*/ 575 h 704"/>
                  <a:gd name="T60" fmla="*/ 41 w 149"/>
                  <a:gd name="T61" fmla="*/ 519 h 704"/>
                  <a:gd name="T62" fmla="*/ 58 w 149"/>
                  <a:gd name="T63" fmla="*/ 455 h 704"/>
                  <a:gd name="T64" fmla="*/ 86 w 149"/>
                  <a:gd name="T65" fmla="*/ 386 h 704"/>
                  <a:gd name="T66" fmla="*/ 129 w 149"/>
                  <a:gd name="T67" fmla="*/ 313 h 704"/>
                  <a:gd name="T68" fmla="*/ 143 w 149"/>
                  <a:gd name="T69" fmla="*/ 279 h 704"/>
                  <a:gd name="T70" fmla="*/ 149 w 149"/>
                  <a:gd name="T71" fmla="*/ 235 h 704"/>
                  <a:gd name="T72" fmla="*/ 144 w 149"/>
                  <a:gd name="T73" fmla="*/ 184 h 704"/>
                  <a:gd name="T74" fmla="*/ 131 w 149"/>
                  <a:gd name="T75" fmla="*/ 134 h 704"/>
                  <a:gd name="T76" fmla="*/ 109 w 149"/>
                  <a:gd name="T77" fmla="*/ 85 h 704"/>
                  <a:gd name="T78" fmla="*/ 81 w 149"/>
                  <a:gd name="T79" fmla="*/ 44 h 704"/>
                  <a:gd name="T80" fmla="*/ 44 w 149"/>
                  <a:gd name="T81" fmla="*/ 14 h 704"/>
                  <a:gd name="T82" fmla="*/ 0 w 149"/>
                  <a:gd name="T83" fmla="*/ 0 h 7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>
                <a:gd name="T0" fmla="*/ 94 w 128"/>
                <a:gd name="T1" fmla="*/ 0 h 217"/>
                <a:gd name="T2" fmla="*/ 105 w 128"/>
                <a:gd name="T3" fmla="*/ 9 h 217"/>
                <a:gd name="T4" fmla="*/ 115 w 128"/>
                <a:gd name="T5" fmla="*/ 27 h 217"/>
                <a:gd name="T6" fmla="*/ 123 w 128"/>
                <a:gd name="T7" fmla="*/ 50 h 217"/>
                <a:gd name="T8" fmla="*/ 128 w 128"/>
                <a:gd name="T9" fmla="*/ 78 h 217"/>
                <a:gd name="T10" fmla="*/ 127 w 128"/>
                <a:gd name="T11" fmla="*/ 111 h 217"/>
                <a:gd name="T12" fmla="*/ 116 w 128"/>
                <a:gd name="T13" fmla="*/ 145 h 217"/>
                <a:gd name="T14" fmla="*/ 94 w 128"/>
                <a:gd name="T15" fmla="*/ 181 h 217"/>
                <a:gd name="T16" fmla="*/ 60 w 128"/>
                <a:gd name="T17" fmla="*/ 217 h 217"/>
                <a:gd name="T18" fmla="*/ 49 w 128"/>
                <a:gd name="T19" fmla="*/ 213 h 217"/>
                <a:gd name="T20" fmla="*/ 38 w 128"/>
                <a:gd name="T21" fmla="*/ 210 h 217"/>
                <a:gd name="T22" fmla="*/ 26 w 128"/>
                <a:gd name="T23" fmla="*/ 205 h 217"/>
                <a:gd name="T24" fmla="*/ 16 w 128"/>
                <a:gd name="T25" fmla="*/ 201 h 217"/>
                <a:gd name="T26" fmla="*/ 8 w 128"/>
                <a:gd name="T27" fmla="*/ 196 h 217"/>
                <a:gd name="T28" fmla="*/ 2 w 128"/>
                <a:gd name="T29" fmla="*/ 190 h 217"/>
                <a:gd name="T30" fmla="*/ 0 w 128"/>
                <a:gd name="T31" fmla="*/ 183 h 217"/>
                <a:gd name="T32" fmla="*/ 1 w 128"/>
                <a:gd name="T33" fmla="*/ 178 h 217"/>
                <a:gd name="T34" fmla="*/ 13 w 128"/>
                <a:gd name="T35" fmla="*/ 171 h 217"/>
                <a:gd name="T36" fmla="*/ 29 w 128"/>
                <a:gd name="T37" fmla="*/ 161 h 217"/>
                <a:gd name="T38" fmla="*/ 46 w 128"/>
                <a:gd name="T39" fmla="*/ 150 h 217"/>
                <a:gd name="T40" fmla="*/ 63 w 128"/>
                <a:gd name="T41" fmla="*/ 134 h 217"/>
                <a:gd name="T42" fmla="*/ 79 w 128"/>
                <a:gd name="T43" fmla="*/ 112 h 217"/>
                <a:gd name="T44" fmla="*/ 91 w 128"/>
                <a:gd name="T45" fmla="*/ 83 h 217"/>
                <a:gd name="T46" fmla="*/ 97 w 128"/>
                <a:gd name="T47" fmla="*/ 46 h 217"/>
                <a:gd name="T48" fmla="*/ 94 w 128"/>
                <a:gd name="T49" fmla="*/ 0 h 2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>
                <a:gd name="T0" fmla="*/ 75 w 117"/>
                <a:gd name="T1" fmla="*/ 0 h 132"/>
                <a:gd name="T2" fmla="*/ 0 w 117"/>
                <a:gd name="T3" fmla="*/ 25 h 132"/>
                <a:gd name="T4" fmla="*/ 3 w 117"/>
                <a:gd name="T5" fmla="*/ 26 h 132"/>
                <a:gd name="T6" fmla="*/ 14 w 117"/>
                <a:gd name="T7" fmla="*/ 29 h 132"/>
                <a:gd name="T8" fmla="*/ 29 w 117"/>
                <a:gd name="T9" fmla="*/ 36 h 132"/>
                <a:gd name="T10" fmla="*/ 46 w 117"/>
                <a:gd name="T11" fmla="*/ 47 h 132"/>
                <a:gd name="T12" fmla="*/ 66 w 117"/>
                <a:gd name="T13" fmla="*/ 62 h 132"/>
                <a:gd name="T14" fmla="*/ 84 w 117"/>
                <a:gd name="T15" fmla="*/ 80 h 132"/>
                <a:gd name="T16" fmla="*/ 102 w 117"/>
                <a:gd name="T17" fmla="*/ 103 h 132"/>
                <a:gd name="T18" fmla="*/ 116 w 117"/>
                <a:gd name="T19" fmla="*/ 132 h 132"/>
                <a:gd name="T20" fmla="*/ 117 w 117"/>
                <a:gd name="T21" fmla="*/ 120 h 132"/>
                <a:gd name="T22" fmla="*/ 115 w 117"/>
                <a:gd name="T23" fmla="*/ 107 h 132"/>
                <a:gd name="T24" fmla="*/ 108 w 117"/>
                <a:gd name="T25" fmla="*/ 90 h 132"/>
                <a:gd name="T26" fmla="*/ 99 w 117"/>
                <a:gd name="T27" fmla="*/ 74 h 132"/>
                <a:gd name="T28" fmla="*/ 89 w 117"/>
                <a:gd name="T29" fmla="*/ 58 h 132"/>
                <a:gd name="T30" fmla="*/ 78 w 117"/>
                <a:gd name="T31" fmla="*/ 45 h 132"/>
                <a:gd name="T32" fmla="*/ 67 w 117"/>
                <a:gd name="T33" fmla="*/ 36 h 132"/>
                <a:gd name="T34" fmla="*/ 58 w 117"/>
                <a:gd name="T35" fmla="*/ 32 h 132"/>
                <a:gd name="T36" fmla="*/ 69 w 117"/>
                <a:gd name="T37" fmla="*/ 29 h 132"/>
                <a:gd name="T38" fmla="*/ 79 w 117"/>
                <a:gd name="T39" fmla="*/ 28 h 132"/>
                <a:gd name="T40" fmla="*/ 89 w 117"/>
                <a:gd name="T41" fmla="*/ 26 h 132"/>
                <a:gd name="T42" fmla="*/ 98 w 117"/>
                <a:gd name="T43" fmla="*/ 25 h 132"/>
                <a:gd name="T44" fmla="*/ 105 w 117"/>
                <a:gd name="T45" fmla="*/ 24 h 132"/>
                <a:gd name="T46" fmla="*/ 109 w 117"/>
                <a:gd name="T47" fmla="*/ 22 h 132"/>
                <a:gd name="T48" fmla="*/ 113 w 117"/>
                <a:gd name="T49" fmla="*/ 21 h 132"/>
                <a:gd name="T50" fmla="*/ 114 w 117"/>
                <a:gd name="T51" fmla="*/ 21 h 132"/>
                <a:gd name="T52" fmla="*/ 75 w 117"/>
                <a:gd name="T53" fmla="*/ 0 h 1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>
                <a:gd name="T0" fmla="*/ 29 w 29"/>
                <a:gd name="T1" fmla="*/ 0 h 77"/>
                <a:gd name="T2" fmla="*/ 23 w 29"/>
                <a:gd name="T3" fmla="*/ 0 h 77"/>
                <a:gd name="T4" fmla="*/ 16 w 29"/>
                <a:gd name="T5" fmla="*/ 4 h 77"/>
                <a:gd name="T6" fmla="*/ 9 w 29"/>
                <a:gd name="T7" fmla="*/ 9 h 77"/>
                <a:gd name="T8" fmla="*/ 4 w 29"/>
                <a:gd name="T9" fmla="*/ 19 h 77"/>
                <a:gd name="T10" fmla="*/ 1 w 29"/>
                <a:gd name="T11" fmla="*/ 30 h 77"/>
                <a:gd name="T12" fmla="*/ 0 w 29"/>
                <a:gd name="T13" fmla="*/ 44 h 77"/>
                <a:gd name="T14" fmla="*/ 3 w 29"/>
                <a:gd name="T15" fmla="*/ 60 h 77"/>
                <a:gd name="T16" fmla="*/ 11 w 29"/>
                <a:gd name="T17" fmla="*/ 77 h 77"/>
                <a:gd name="T18" fmla="*/ 15 w 29"/>
                <a:gd name="T19" fmla="*/ 53 h 77"/>
                <a:gd name="T20" fmla="*/ 19 w 29"/>
                <a:gd name="T21" fmla="*/ 37 h 77"/>
                <a:gd name="T22" fmla="*/ 23 w 29"/>
                <a:gd name="T23" fmla="*/ 22 h 77"/>
                <a:gd name="T24" fmla="*/ 29 w 29"/>
                <a:gd name="T25" fmla="*/ 0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6 w 149"/>
                <a:gd name="T3" fmla="*/ 6 h 704"/>
                <a:gd name="T4" fmla="*/ 16 w 149"/>
                <a:gd name="T5" fmla="*/ 14 h 704"/>
                <a:gd name="T6" fmla="*/ 28 w 149"/>
                <a:gd name="T7" fmla="*/ 24 h 704"/>
                <a:gd name="T8" fmla="*/ 41 w 149"/>
                <a:gd name="T9" fmla="*/ 37 h 704"/>
                <a:gd name="T10" fmla="*/ 58 w 149"/>
                <a:gd name="T11" fmla="*/ 53 h 704"/>
                <a:gd name="T12" fmla="*/ 73 w 149"/>
                <a:gd name="T13" fmla="*/ 70 h 704"/>
                <a:gd name="T14" fmla="*/ 88 w 149"/>
                <a:gd name="T15" fmla="*/ 90 h 704"/>
                <a:gd name="T16" fmla="*/ 100 w 149"/>
                <a:gd name="T17" fmla="*/ 113 h 704"/>
                <a:gd name="T18" fmla="*/ 112 w 149"/>
                <a:gd name="T19" fmla="*/ 137 h 704"/>
                <a:gd name="T20" fmla="*/ 120 w 149"/>
                <a:gd name="T21" fmla="*/ 165 h 704"/>
                <a:gd name="T22" fmla="*/ 124 w 149"/>
                <a:gd name="T23" fmla="*/ 196 h 704"/>
                <a:gd name="T24" fmla="*/ 126 w 149"/>
                <a:gd name="T25" fmla="*/ 228 h 704"/>
                <a:gd name="T26" fmla="*/ 120 w 149"/>
                <a:gd name="T27" fmla="*/ 264 h 704"/>
                <a:gd name="T28" fmla="*/ 109 w 149"/>
                <a:gd name="T29" fmla="*/ 302 h 704"/>
                <a:gd name="T30" fmla="*/ 92 w 149"/>
                <a:gd name="T31" fmla="*/ 342 h 704"/>
                <a:gd name="T32" fmla="*/ 67 w 149"/>
                <a:gd name="T33" fmla="*/ 386 h 704"/>
                <a:gd name="T34" fmla="*/ 39 w 149"/>
                <a:gd name="T35" fmla="*/ 436 h 704"/>
                <a:gd name="T36" fmla="*/ 21 w 149"/>
                <a:gd name="T37" fmla="*/ 482 h 704"/>
                <a:gd name="T38" fmla="*/ 10 w 149"/>
                <a:gd name="T39" fmla="*/ 525 h 704"/>
                <a:gd name="T40" fmla="*/ 6 w 149"/>
                <a:gd name="T41" fmla="*/ 566 h 704"/>
                <a:gd name="T42" fmla="*/ 6 w 149"/>
                <a:gd name="T43" fmla="*/ 605 h 704"/>
                <a:gd name="T44" fmla="*/ 8 w 149"/>
                <a:gd name="T45" fmla="*/ 641 h 704"/>
                <a:gd name="T46" fmla="*/ 12 w 149"/>
                <a:gd name="T47" fmla="*/ 673 h 704"/>
                <a:gd name="T48" fmla="*/ 14 w 149"/>
                <a:gd name="T49" fmla="*/ 704 h 704"/>
                <a:gd name="T50" fmla="*/ 41 w 149"/>
                <a:gd name="T51" fmla="*/ 688 h 704"/>
                <a:gd name="T52" fmla="*/ 39 w 149"/>
                <a:gd name="T53" fmla="*/ 680 h 704"/>
                <a:gd name="T54" fmla="*/ 36 w 149"/>
                <a:gd name="T55" fmla="*/ 657 h 704"/>
                <a:gd name="T56" fmla="*/ 33 w 149"/>
                <a:gd name="T57" fmla="*/ 622 h 704"/>
                <a:gd name="T58" fmla="*/ 35 w 149"/>
                <a:gd name="T59" fmla="*/ 575 h 704"/>
                <a:gd name="T60" fmla="*/ 41 w 149"/>
                <a:gd name="T61" fmla="*/ 519 h 704"/>
                <a:gd name="T62" fmla="*/ 58 w 149"/>
                <a:gd name="T63" fmla="*/ 455 h 704"/>
                <a:gd name="T64" fmla="*/ 86 w 149"/>
                <a:gd name="T65" fmla="*/ 386 h 704"/>
                <a:gd name="T66" fmla="*/ 129 w 149"/>
                <a:gd name="T67" fmla="*/ 313 h 704"/>
                <a:gd name="T68" fmla="*/ 143 w 149"/>
                <a:gd name="T69" fmla="*/ 279 h 704"/>
                <a:gd name="T70" fmla="*/ 149 w 149"/>
                <a:gd name="T71" fmla="*/ 235 h 704"/>
                <a:gd name="T72" fmla="*/ 144 w 149"/>
                <a:gd name="T73" fmla="*/ 184 h 704"/>
                <a:gd name="T74" fmla="*/ 131 w 149"/>
                <a:gd name="T75" fmla="*/ 134 h 704"/>
                <a:gd name="T76" fmla="*/ 109 w 149"/>
                <a:gd name="T77" fmla="*/ 85 h 704"/>
                <a:gd name="T78" fmla="*/ 81 w 149"/>
                <a:gd name="T79" fmla="*/ 44 h 704"/>
                <a:gd name="T80" fmla="*/ 44 w 149"/>
                <a:gd name="T81" fmla="*/ 14 h 704"/>
                <a:gd name="T82" fmla="*/ 0 w 149"/>
                <a:gd name="T83" fmla="*/ 0 h 70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2031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2032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EE01B-C557-498B-8C42-D041F34E01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19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B9E36-DA12-4596-888D-9A7F3383B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038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97749-61B3-4FE4-923B-8727F8D253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09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73240-5F85-4C10-80DC-74749088D5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2780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F32BA-4CDB-4487-93C8-0844A91EB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178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E57BE-6D15-486A-B476-CB0D5E46A7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064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CE60A-231E-44C9-A9BB-9967E494F3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720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5539C-8EA7-48C9-9803-1145BFE30A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7165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46C8F-862A-490A-8CCC-7D9E8F7749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9052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2F445-C085-4F2F-BF37-B10F7637AF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5492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CD2FD-5936-4C27-87B0-8C0F39AE9B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648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A1F1F-C3CD-497D-BD60-F394EEA182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2148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3A0F4-0546-46CA-A025-F37162590B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7473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FA23C-816E-40B9-AF84-E7B117484F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393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C46D1-4F64-4BE0-88BC-A6AAEDD478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6443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2457450"/>
            <a:ext cx="9067800" cy="4324350"/>
            <a:chOff x="0" y="1548"/>
            <a:chExt cx="5712" cy="2724"/>
          </a:xfrm>
        </p:grpSpPr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1056" y="1680"/>
              <a:ext cx="4656" cy="48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7" rIns="92075" bIns="46037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endParaRPr lang="ru-RU" alt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144" y="2544"/>
              <a:ext cx="48" cy="1728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7" rIns="92075" bIns="46037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endParaRPr lang="ru-RU" alt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pic>
          <p:nvPicPr>
            <p:cNvPr id="7" name="Picture 10" descr="dice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548"/>
              <a:ext cx="978" cy="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6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144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2766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D98C37E8-4B32-48A0-8277-10710585B3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8162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8AC37B-4D25-4128-87E6-36719A1071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8314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4A550B-7131-42E3-A8CA-3422216AE3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8678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A779C2-9CBA-48FF-B3CE-48E372352F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4867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9557E-DA4A-4101-A600-AEE2A01579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5831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CF654-CC91-4FA8-A3C1-DC359A8F8C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7331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F4079-ECAA-4955-9351-7F01D6950C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843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8F2CA-B443-480E-BFC9-ECC8CAF0D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4573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AA89A-E25D-4A6B-B8A0-0CF51CDBAF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1383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53719-6301-46DA-9E94-EFBB73E13C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8494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62ED6-704A-47FE-88F2-CD833B24FB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4653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8313" y="304800"/>
            <a:ext cx="2017712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04800"/>
            <a:ext cx="5903913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DDD15-E9FC-4D03-8A0F-63F1A90DD4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129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0F190-5B9E-4C6B-8A37-2B5173A5CE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954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CB3C3-6C45-4B8B-8C86-4A1E7EA407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047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1DA53-2802-4C3A-9C0A-519BD66FD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80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7B2A1A-473B-4194-B31C-4E6077A2BB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952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9C94A-FEF0-43DA-A813-F7B0D32AB0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507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A7355-87E4-43C0-B21E-AA31BCB9DE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213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3080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081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3119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0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1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082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083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3110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46 w 217"/>
                  <a:gd name="T1" fmla="*/ 210 h 210"/>
                  <a:gd name="T2" fmla="*/ 37 w 217"/>
                  <a:gd name="T3" fmla="*/ 198 h 210"/>
                  <a:gd name="T4" fmla="*/ 26 w 217"/>
                  <a:gd name="T5" fmla="*/ 181 h 210"/>
                  <a:gd name="T6" fmla="*/ 15 w 217"/>
                  <a:gd name="T7" fmla="*/ 159 h 210"/>
                  <a:gd name="T8" fmla="*/ 5 w 217"/>
                  <a:gd name="T9" fmla="*/ 135 h 210"/>
                  <a:gd name="T10" fmla="*/ 0 w 217"/>
                  <a:gd name="T11" fmla="*/ 109 h 210"/>
                  <a:gd name="T12" fmla="*/ 1 w 217"/>
                  <a:gd name="T13" fmla="*/ 82 h 210"/>
                  <a:gd name="T14" fmla="*/ 9 w 217"/>
                  <a:gd name="T15" fmla="*/ 57 h 210"/>
                  <a:gd name="T16" fmla="*/ 27 w 217"/>
                  <a:gd name="T17" fmla="*/ 35 h 210"/>
                  <a:gd name="T18" fmla="*/ 45 w 217"/>
                  <a:gd name="T19" fmla="*/ 22 h 210"/>
                  <a:gd name="T20" fmla="*/ 60 w 217"/>
                  <a:gd name="T21" fmla="*/ 12 h 210"/>
                  <a:gd name="T22" fmla="*/ 72 w 217"/>
                  <a:gd name="T23" fmla="*/ 7 h 210"/>
                  <a:gd name="T24" fmla="*/ 81 w 217"/>
                  <a:gd name="T25" fmla="*/ 5 h 210"/>
                  <a:gd name="T26" fmla="*/ 88 w 217"/>
                  <a:gd name="T27" fmla="*/ 5 h 210"/>
                  <a:gd name="T28" fmla="*/ 104 w 217"/>
                  <a:gd name="T29" fmla="*/ 0 h 210"/>
                  <a:gd name="T30" fmla="*/ 148 w 217"/>
                  <a:gd name="T31" fmla="*/ 8 h 210"/>
                  <a:gd name="T32" fmla="*/ 160 w 217"/>
                  <a:gd name="T33" fmla="*/ 12 h 210"/>
                  <a:gd name="T34" fmla="*/ 172 w 217"/>
                  <a:gd name="T35" fmla="*/ 15 h 210"/>
                  <a:gd name="T36" fmla="*/ 182 w 217"/>
                  <a:gd name="T37" fmla="*/ 19 h 210"/>
                  <a:gd name="T38" fmla="*/ 190 w 217"/>
                  <a:gd name="T39" fmla="*/ 23 h 210"/>
                  <a:gd name="T40" fmla="*/ 198 w 217"/>
                  <a:gd name="T41" fmla="*/ 27 h 210"/>
                  <a:gd name="T42" fmla="*/ 205 w 217"/>
                  <a:gd name="T43" fmla="*/ 32 h 210"/>
                  <a:gd name="T44" fmla="*/ 211 w 217"/>
                  <a:gd name="T45" fmla="*/ 38 h 210"/>
                  <a:gd name="T46" fmla="*/ 217 w 217"/>
                  <a:gd name="T47" fmla="*/ 45 h 210"/>
                  <a:gd name="T48" fmla="*/ 205 w 217"/>
                  <a:gd name="T49" fmla="*/ 40 h 210"/>
                  <a:gd name="T50" fmla="*/ 194 w 217"/>
                  <a:gd name="T51" fmla="*/ 36 h 210"/>
                  <a:gd name="T52" fmla="*/ 183 w 217"/>
                  <a:gd name="T53" fmla="*/ 33 h 210"/>
                  <a:gd name="T54" fmla="*/ 172 w 217"/>
                  <a:gd name="T55" fmla="*/ 30 h 210"/>
                  <a:gd name="T56" fmla="*/ 163 w 217"/>
                  <a:gd name="T57" fmla="*/ 27 h 210"/>
                  <a:gd name="T58" fmla="*/ 153 w 217"/>
                  <a:gd name="T59" fmla="*/ 26 h 210"/>
                  <a:gd name="T60" fmla="*/ 143 w 217"/>
                  <a:gd name="T61" fmla="*/ 24 h 210"/>
                  <a:gd name="T62" fmla="*/ 134 w 217"/>
                  <a:gd name="T63" fmla="*/ 24 h 210"/>
                  <a:gd name="T64" fmla="*/ 125 w 217"/>
                  <a:gd name="T65" fmla="*/ 24 h 210"/>
                  <a:gd name="T66" fmla="*/ 116 w 217"/>
                  <a:gd name="T67" fmla="*/ 25 h 210"/>
                  <a:gd name="T68" fmla="*/ 107 w 217"/>
                  <a:gd name="T69" fmla="*/ 27 h 210"/>
                  <a:gd name="T70" fmla="*/ 99 w 217"/>
                  <a:gd name="T71" fmla="*/ 29 h 210"/>
                  <a:gd name="T72" fmla="*/ 91 w 217"/>
                  <a:gd name="T73" fmla="*/ 33 h 210"/>
                  <a:gd name="T74" fmla="*/ 82 w 217"/>
                  <a:gd name="T75" fmla="*/ 36 h 210"/>
                  <a:gd name="T76" fmla="*/ 74 w 217"/>
                  <a:gd name="T77" fmla="*/ 41 h 210"/>
                  <a:gd name="T78" fmla="*/ 66 w 217"/>
                  <a:gd name="T79" fmla="*/ 46 h 210"/>
                  <a:gd name="T80" fmla="*/ 52 w 217"/>
                  <a:gd name="T81" fmla="*/ 61 h 210"/>
                  <a:gd name="T82" fmla="*/ 42 w 217"/>
                  <a:gd name="T83" fmla="*/ 80 h 210"/>
                  <a:gd name="T84" fmla="*/ 37 w 217"/>
                  <a:gd name="T85" fmla="*/ 103 h 210"/>
                  <a:gd name="T86" fmla="*/ 35 w 217"/>
                  <a:gd name="T87" fmla="*/ 126 h 210"/>
                  <a:gd name="T88" fmla="*/ 35 w 217"/>
                  <a:gd name="T89" fmla="*/ 151 h 210"/>
                  <a:gd name="T90" fmla="*/ 38 w 217"/>
                  <a:gd name="T91" fmla="*/ 174 h 210"/>
                  <a:gd name="T92" fmla="*/ 41 w 217"/>
                  <a:gd name="T93" fmla="*/ 194 h 210"/>
                  <a:gd name="T94" fmla="*/ 46 w 217"/>
                  <a:gd name="T95" fmla="*/ 210 h 21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1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109 w 182"/>
                  <a:gd name="T1" fmla="*/ 0 h 213"/>
                  <a:gd name="T2" fmla="*/ 112 w 182"/>
                  <a:gd name="T3" fmla="*/ 2 h 213"/>
                  <a:gd name="T4" fmla="*/ 118 w 182"/>
                  <a:gd name="T5" fmla="*/ 8 h 213"/>
                  <a:gd name="T6" fmla="*/ 127 w 182"/>
                  <a:gd name="T7" fmla="*/ 18 h 213"/>
                  <a:gd name="T8" fmla="*/ 137 w 182"/>
                  <a:gd name="T9" fmla="*/ 33 h 213"/>
                  <a:gd name="T10" fmla="*/ 145 w 182"/>
                  <a:gd name="T11" fmla="*/ 52 h 213"/>
                  <a:gd name="T12" fmla="*/ 150 w 182"/>
                  <a:gd name="T13" fmla="*/ 76 h 213"/>
                  <a:gd name="T14" fmla="*/ 150 w 182"/>
                  <a:gd name="T15" fmla="*/ 105 h 213"/>
                  <a:gd name="T16" fmla="*/ 144 w 182"/>
                  <a:gd name="T17" fmla="*/ 139 h 213"/>
                  <a:gd name="T18" fmla="*/ 140 w 182"/>
                  <a:gd name="T19" fmla="*/ 149 h 213"/>
                  <a:gd name="T20" fmla="*/ 136 w 182"/>
                  <a:gd name="T21" fmla="*/ 157 h 213"/>
                  <a:gd name="T22" fmla="*/ 131 w 182"/>
                  <a:gd name="T23" fmla="*/ 165 h 213"/>
                  <a:gd name="T24" fmla="*/ 125 w 182"/>
                  <a:gd name="T25" fmla="*/ 173 h 213"/>
                  <a:gd name="T26" fmla="*/ 117 w 182"/>
                  <a:gd name="T27" fmla="*/ 180 h 213"/>
                  <a:gd name="T28" fmla="*/ 110 w 182"/>
                  <a:gd name="T29" fmla="*/ 185 h 213"/>
                  <a:gd name="T30" fmla="*/ 102 w 182"/>
                  <a:gd name="T31" fmla="*/ 191 h 213"/>
                  <a:gd name="T32" fmla="*/ 92 w 182"/>
                  <a:gd name="T33" fmla="*/ 195 h 213"/>
                  <a:gd name="T34" fmla="*/ 82 w 182"/>
                  <a:gd name="T35" fmla="*/ 197 h 213"/>
                  <a:gd name="T36" fmla="*/ 72 w 182"/>
                  <a:gd name="T37" fmla="*/ 200 h 213"/>
                  <a:gd name="T38" fmla="*/ 61 w 182"/>
                  <a:gd name="T39" fmla="*/ 201 h 213"/>
                  <a:gd name="T40" fmla="*/ 49 w 182"/>
                  <a:gd name="T41" fmla="*/ 201 h 213"/>
                  <a:gd name="T42" fmla="*/ 37 w 182"/>
                  <a:gd name="T43" fmla="*/ 200 h 213"/>
                  <a:gd name="T44" fmla="*/ 25 w 182"/>
                  <a:gd name="T45" fmla="*/ 197 h 213"/>
                  <a:gd name="T46" fmla="*/ 12 w 182"/>
                  <a:gd name="T47" fmla="*/ 193 h 213"/>
                  <a:gd name="T48" fmla="*/ 0 w 182"/>
                  <a:gd name="T49" fmla="*/ 188 h 213"/>
                  <a:gd name="T50" fmla="*/ 11 w 182"/>
                  <a:gd name="T51" fmla="*/ 195 h 213"/>
                  <a:gd name="T52" fmla="*/ 22 w 182"/>
                  <a:gd name="T53" fmla="*/ 200 h 213"/>
                  <a:gd name="T54" fmla="*/ 33 w 182"/>
                  <a:gd name="T55" fmla="*/ 205 h 213"/>
                  <a:gd name="T56" fmla="*/ 43 w 182"/>
                  <a:gd name="T57" fmla="*/ 208 h 213"/>
                  <a:gd name="T58" fmla="*/ 53 w 182"/>
                  <a:gd name="T59" fmla="*/ 211 h 213"/>
                  <a:gd name="T60" fmla="*/ 63 w 182"/>
                  <a:gd name="T61" fmla="*/ 212 h 213"/>
                  <a:gd name="T62" fmla="*/ 73 w 182"/>
                  <a:gd name="T63" fmla="*/ 213 h 213"/>
                  <a:gd name="T64" fmla="*/ 83 w 182"/>
                  <a:gd name="T65" fmla="*/ 213 h 213"/>
                  <a:gd name="T66" fmla="*/ 91 w 182"/>
                  <a:gd name="T67" fmla="*/ 212 h 213"/>
                  <a:gd name="T68" fmla="*/ 100 w 182"/>
                  <a:gd name="T69" fmla="*/ 210 h 213"/>
                  <a:gd name="T70" fmla="*/ 108 w 182"/>
                  <a:gd name="T71" fmla="*/ 208 h 213"/>
                  <a:gd name="T72" fmla="*/ 116 w 182"/>
                  <a:gd name="T73" fmla="*/ 206 h 213"/>
                  <a:gd name="T74" fmla="*/ 123 w 182"/>
                  <a:gd name="T75" fmla="*/ 203 h 213"/>
                  <a:gd name="T76" fmla="*/ 130 w 182"/>
                  <a:gd name="T77" fmla="*/ 199 h 213"/>
                  <a:gd name="T78" fmla="*/ 136 w 182"/>
                  <a:gd name="T79" fmla="*/ 195 h 213"/>
                  <a:gd name="T80" fmla="*/ 142 w 182"/>
                  <a:gd name="T81" fmla="*/ 191 h 213"/>
                  <a:gd name="T82" fmla="*/ 158 w 182"/>
                  <a:gd name="T83" fmla="*/ 176 h 213"/>
                  <a:gd name="T84" fmla="*/ 169 w 182"/>
                  <a:gd name="T85" fmla="*/ 161 h 213"/>
                  <a:gd name="T86" fmla="*/ 176 w 182"/>
                  <a:gd name="T87" fmla="*/ 144 h 213"/>
                  <a:gd name="T88" fmla="*/ 179 w 182"/>
                  <a:gd name="T89" fmla="*/ 128 h 213"/>
                  <a:gd name="T90" fmla="*/ 181 w 182"/>
                  <a:gd name="T91" fmla="*/ 111 h 213"/>
                  <a:gd name="T92" fmla="*/ 181 w 182"/>
                  <a:gd name="T93" fmla="*/ 95 h 213"/>
                  <a:gd name="T94" fmla="*/ 182 w 182"/>
                  <a:gd name="T95" fmla="*/ 79 h 213"/>
                  <a:gd name="T96" fmla="*/ 173 w 182"/>
                  <a:gd name="T97" fmla="*/ 46 h 213"/>
                  <a:gd name="T98" fmla="*/ 156 w 182"/>
                  <a:gd name="T99" fmla="*/ 21 h 213"/>
                  <a:gd name="T100" fmla="*/ 151 w 182"/>
                  <a:gd name="T101" fmla="*/ 18 h 213"/>
                  <a:gd name="T102" fmla="*/ 147 w 182"/>
                  <a:gd name="T103" fmla="*/ 15 h 213"/>
                  <a:gd name="T104" fmla="*/ 142 w 182"/>
                  <a:gd name="T105" fmla="*/ 13 h 213"/>
                  <a:gd name="T106" fmla="*/ 138 w 182"/>
                  <a:gd name="T107" fmla="*/ 11 h 213"/>
                  <a:gd name="T108" fmla="*/ 132 w 182"/>
                  <a:gd name="T109" fmla="*/ 9 h 213"/>
                  <a:gd name="T110" fmla="*/ 126 w 182"/>
                  <a:gd name="T111" fmla="*/ 6 h 213"/>
                  <a:gd name="T112" fmla="*/ 119 w 182"/>
                  <a:gd name="T113" fmla="*/ 3 h 213"/>
                  <a:gd name="T114" fmla="*/ 109 w 182"/>
                  <a:gd name="T115" fmla="*/ 0 h 21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2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94 w 128"/>
                  <a:gd name="T1" fmla="*/ 0 h 217"/>
                  <a:gd name="T2" fmla="*/ 105 w 128"/>
                  <a:gd name="T3" fmla="*/ 9 h 217"/>
                  <a:gd name="T4" fmla="*/ 115 w 128"/>
                  <a:gd name="T5" fmla="*/ 27 h 217"/>
                  <a:gd name="T6" fmla="*/ 123 w 128"/>
                  <a:gd name="T7" fmla="*/ 50 h 217"/>
                  <a:gd name="T8" fmla="*/ 128 w 128"/>
                  <a:gd name="T9" fmla="*/ 78 h 217"/>
                  <a:gd name="T10" fmla="*/ 127 w 128"/>
                  <a:gd name="T11" fmla="*/ 111 h 217"/>
                  <a:gd name="T12" fmla="*/ 116 w 128"/>
                  <a:gd name="T13" fmla="*/ 145 h 217"/>
                  <a:gd name="T14" fmla="*/ 94 w 128"/>
                  <a:gd name="T15" fmla="*/ 181 h 217"/>
                  <a:gd name="T16" fmla="*/ 60 w 128"/>
                  <a:gd name="T17" fmla="*/ 217 h 217"/>
                  <a:gd name="T18" fmla="*/ 49 w 128"/>
                  <a:gd name="T19" fmla="*/ 213 h 217"/>
                  <a:gd name="T20" fmla="*/ 38 w 128"/>
                  <a:gd name="T21" fmla="*/ 210 h 217"/>
                  <a:gd name="T22" fmla="*/ 26 w 128"/>
                  <a:gd name="T23" fmla="*/ 205 h 217"/>
                  <a:gd name="T24" fmla="*/ 16 w 128"/>
                  <a:gd name="T25" fmla="*/ 201 h 217"/>
                  <a:gd name="T26" fmla="*/ 8 w 128"/>
                  <a:gd name="T27" fmla="*/ 196 h 217"/>
                  <a:gd name="T28" fmla="*/ 2 w 128"/>
                  <a:gd name="T29" fmla="*/ 190 h 217"/>
                  <a:gd name="T30" fmla="*/ 0 w 128"/>
                  <a:gd name="T31" fmla="*/ 183 h 217"/>
                  <a:gd name="T32" fmla="*/ 1 w 128"/>
                  <a:gd name="T33" fmla="*/ 178 h 217"/>
                  <a:gd name="T34" fmla="*/ 13 w 128"/>
                  <a:gd name="T35" fmla="*/ 171 h 217"/>
                  <a:gd name="T36" fmla="*/ 29 w 128"/>
                  <a:gd name="T37" fmla="*/ 161 h 217"/>
                  <a:gd name="T38" fmla="*/ 46 w 128"/>
                  <a:gd name="T39" fmla="*/ 150 h 217"/>
                  <a:gd name="T40" fmla="*/ 63 w 128"/>
                  <a:gd name="T41" fmla="*/ 134 h 217"/>
                  <a:gd name="T42" fmla="*/ 79 w 128"/>
                  <a:gd name="T43" fmla="*/ 112 h 217"/>
                  <a:gd name="T44" fmla="*/ 91 w 128"/>
                  <a:gd name="T45" fmla="*/ 83 h 217"/>
                  <a:gd name="T46" fmla="*/ 97 w 128"/>
                  <a:gd name="T47" fmla="*/ 46 h 217"/>
                  <a:gd name="T48" fmla="*/ 94 w 128"/>
                  <a:gd name="T49" fmla="*/ 0 h 21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3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>
                  <a:gd name="T0" fmla="*/ 75 w 117"/>
                  <a:gd name="T1" fmla="*/ 0 h 132"/>
                  <a:gd name="T2" fmla="*/ 0 w 117"/>
                  <a:gd name="T3" fmla="*/ 25 h 132"/>
                  <a:gd name="T4" fmla="*/ 3 w 117"/>
                  <a:gd name="T5" fmla="*/ 26 h 132"/>
                  <a:gd name="T6" fmla="*/ 14 w 117"/>
                  <a:gd name="T7" fmla="*/ 29 h 132"/>
                  <a:gd name="T8" fmla="*/ 29 w 117"/>
                  <a:gd name="T9" fmla="*/ 36 h 132"/>
                  <a:gd name="T10" fmla="*/ 46 w 117"/>
                  <a:gd name="T11" fmla="*/ 47 h 132"/>
                  <a:gd name="T12" fmla="*/ 66 w 117"/>
                  <a:gd name="T13" fmla="*/ 62 h 132"/>
                  <a:gd name="T14" fmla="*/ 84 w 117"/>
                  <a:gd name="T15" fmla="*/ 80 h 132"/>
                  <a:gd name="T16" fmla="*/ 102 w 117"/>
                  <a:gd name="T17" fmla="*/ 103 h 132"/>
                  <a:gd name="T18" fmla="*/ 116 w 117"/>
                  <a:gd name="T19" fmla="*/ 132 h 132"/>
                  <a:gd name="T20" fmla="*/ 117 w 117"/>
                  <a:gd name="T21" fmla="*/ 120 h 132"/>
                  <a:gd name="T22" fmla="*/ 115 w 117"/>
                  <a:gd name="T23" fmla="*/ 107 h 132"/>
                  <a:gd name="T24" fmla="*/ 108 w 117"/>
                  <a:gd name="T25" fmla="*/ 90 h 132"/>
                  <a:gd name="T26" fmla="*/ 99 w 117"/>
                  <a:gd name="T27" fmla="*/ 74 h 132"/>
                  <a:gd name="T28" fmla="*/ 89 w 117"/>
                  <a:gd name="T29" fmla="*/ 58 h 132"/>
                  <a:gd name="T30" fmla="*/ 78 w 117"/>
                  <a:gd name="T31" fmla="*/ 45 h 132"/>
                  <a:gd name="T32" fmla="*/ 67 w 117"/>
                  <a:gd name="T33" fmla="*/ 36 h 132"/>
                  <a:gd name="T34" fmla="*/ 58 w 117"/>
                  <a:gd name="T35" fmla="*/ 32 h 132"/>
                  <a:gd name="T36" fmla="*/ 69 w 117"/>
                  <a:gd name="T37" fmla="*/ 29 h 132"/>
                  <a:gd name="T38" fmla="*/ 79 w 117"/>
                  <a:gd name="T39" fmla="*/ 28 h 132"/>
                  <a:gd name="T40" fmla="*/ 89 w 117"/>
                  <a:gd name="T41" fmla="*/ 26 h 132"/>
                  <a:gd name="T42" fmla="*/ 98 w 117"/>
                  <a:gd name="T43" fmla="*/ 25 h 132"/>
                  <a:gd name="T44" fmla="*/ 105 w 117"/>
                  <a:gd name="T45" fmla="*/ 24 h 132"/>
                  <a:gd name="T46" fmla="*/ 109 w 117"/>
                  <a:gd name="T47" fmla="*/ 22 h 132"/>
                  <a:gd name="T48" fmla="*/ 113 w 117"/>
                  <a:gd name="T49" fmla="*/ 21 h 132"/>
                  <a:gd name="T50" fmla="*/ 114 w 117"/>
                  <a:gd name="T51" fmla="*/ 21 h 132"/>
                  <a:gd name="T52" fmla="*/ 75 w 117"/>
                  <a:gd name="T53" fmla="*/ 0 h 13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4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>
                  <a:gd name="T0" fmla="*/ 29 w 29"/>
                  <a:gd name="T1" fmla="*/ 0 h 77"/>
                  <a:gd name="T2" fmla="*/ 23 w 29"/>
                  <a:gd name="T3" fmla="*/ 0 h 77"/>
                  <a:gd name="T4" fmla="*/ 16 w 29"/>
                  <a:gd name="T5" fmla="*/ 4 h 77"/>
                  <a:gd name="T6" fmla="*/ 9 w 29"/>
                  <a:gd name="T7" fmla="*/ 9 h 77"/>
                  <a:gd name="T8" fmla="*/ 4 w 29"/>
                  <a:gd name="T9" fmla="*/ 19 h 77"/>
                  <a:gd name="T10" fmla="*/ 1 w 29"/>
                  <a:gd name="T11" fmla="*/ 30 h 77"/>
                  <a:gd name="T12" fmla="*/ 0 w 29"/>
                  <a:gd name="T13" fmla="*/ 44 h 77"/>
                  <a:gd name="T14" fmla="*/ 3 w 29"/>
                  <a:gd name="T15" fmla="*/ 60 h 77"/>
                  <a:gd name="T16" fmla="*/ 11 w 29"/>
                  <a:gd name="T17" fmla="*/ 77 h 77"/>
                  <a:gd name="T18" fmla="*/ 15 w 29"/>
                  <a:gd name="T19" fmla="*/ 53 h 77"/>
                  <a:gd name="T20" fmla="*/ 19 w 29"/>
                  <a:gd name="T21" fmla="*/ 37 h 77"/>
                  <a:gd name="T22" fmla="*/ 23 w 29"/>
                  <a:gd name="T23" fmla="*/ 22 h 77"/>
                  <a:gd name="T24" fmla="*/ 29 w 29"/>
                  <a:gd name="T25" fmla="*/ 0 h 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115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3116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>
                    <a:gd name="T0" fmla="*/ 12 w 207"/>
                    <a:gd name="T1" fmla="*/ 44 h 564"/>
                    <a:gd name="T2" fmla="*/ 6 w 207"/>
                    <a:gd name="T3" fmla="*/ 72 h 564"/>
                    <a:gd name="T4" fmla="*/ 3 w 207"/>
                    <a:gd name="T5" fmla="*/ 99 h 564"/>
                    <a:gd name="T6" fmla="*/ 0 w 207"/>
                    <a:gd name="T7" fmla="*/ 125 h 564"/>
                    <a:gd name="T8" fmla="*/ 0 w 207"/>
                    <a:gd name="T9" fmla="*/ 151 h 564"/>
                    <a:gd name="T10" fmla="*/ 3 w 207"/>
                    <a:gd name="T11" fmla="*/ 180 h 564"/>
                    <a:gd name="T12" fmla="*/ 7 w 207"/>
                    <a:gd name="T13" fmla="*/ 211 h 564"/>
                    <a:gd name="T14" fmla="*/ 16 w 207"/>
                    <a:gd name="T15" fmla="*/ 247 h 564"/>
                    <a:gd name="T16" fmla="*/ 29 w 207"/>
                    <a:gd name="T17" fmla="*/ 287 h 564"/>
                    <a:gd name="T18" fmla="*/ 43 w 207"/>
                    <a:gd name="T19" fmla="*/ 325 h 564"/>
                    <a:gd name="T20" fmla="*/ 61 w 207"/>
                    <a:gd name="T21" fmla="*/ 364 h 564"/>
                    <a:gd name="T22" fmla="*/ 83 w 207"/>
                    <a:gd name="T23" fmla="*/ 406 h 564"/>
                    <a:gd name="T24" fmla="*/ 106 w 207"/>
                    <a:gd name="T25" fmla="*/ 446 h 564"/>
                    <a:gd name="T26" fmla="*/ 132 w 207"/>
                    <a:gd name="T27" fmla="*/ 483 h 564"/>
                    <a:gd name="T28" fmla="*/ 157 w 207"/>
                    <a:gd name="T29" fmla="*/ 516 h 564"/>
                    <a:gd name="T30" fmla="*/ 182 w 207"/>
                    <a:gd name="T31" fmla="*/ 544 h 564"/>
                    <a:gd name="T32" fmla="*/ 207 w 207"/>
                    <a:gd name="T33" fmla="*/ 564 h 564"/>
                    <a:gd name="T34" fmla="*/ 160 w 207"/>
                    <a:gd name="T35" fmla="*/ 501 h 564"/>
                    <a:gd name="T36" fmla="*/ 127 w 207"/>
                    <a:gd name="T37" fmla="*/ 448 h 564"/>
                    <a:gd name="T38" fmla="*/ 103 w 207"/>
                    <a:gd name="T39" fmla="*/ 405 h 564"/>
                    <a:gd name="T40" fmla="*/ 87 w 207"/>
                    <a:gd name="T41" fmla="*/ 368 h 564"/>
                    <a:gd name="T42" fmla="*/ 75 w 207"/>
                    <a:gd name="T43" fmla="*/ 337 h 564"/>
                    <a:gd name="T44" fmla="*/ 68 w 207"/>
                    <a:gd name="T45" fmla="*/ 309 h 564"/>
                    <a:gd name="T46" fmla="*/ 63 w 207"/>
                    <a:gd name="T47" fmla="*/ 285 h 564"/>
                    <a:gd name="T48" fmla="*/ 56 w 207"/>
                    <a:gd name="T49" fmla="*/ 261 h 564"/>
                    <a:gd name="T50" fmla="*/ 44 w 207"/>
                    <a:gd name="T51" fmla="*/ 205 h 564"/>
                    <a:gd name="T52" fmla="*/ 41 w 207"/>
                    <a:gd name="T53" fmla="*/ 140 h 564"/>
                    <a:gd name="T54" fmla="*/ 43 w 207"/>
                    <a:gd name="T55" fmla="*/ 68 h 564"/>
                    <a:gd name="T56" fmla="*/ 50 w 207"/>
                    <a:gd name="T57" fmla="*/ 0 h 564"/>
                    <a:gd name="T58" fmla="*/ 12 w 207"/>
                    <a:gd name="T59" fmla="*/ 44 h 564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17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>
                    <a:gd name="T0" fmla="*/ 0 w 47"/>
                    <a:gd name="T1" fmla="*/ 19 h 232"/>
                    <a:gd name="T2" fmla="*/ 14 w 47"/>
                    <a:gd name="T3" fmla="*/ 55 h 232"/>
                    <a:gd name="T4" fmla="*/ 22 w 47"/>
                    <a:gd name="T5" fmla="*/ 101 h 232"/>
                    <a:gd name="T6" fmla="*/ 24 w 47"/>
                    <a:gd name="T7" fmla="*/ 159 h 232"/>
                    <a:gd name="T8" fmla="*/ 19 w 47"/>
                    <a:gd name="T9" fmla="*/ 232 h 232"/>
                    <a:gd name="T10" fmla="*/ 45 w 47"/>
                    <a:gd name="T11" fmla="*/ 217 h 232"/>
                    <a:gd name="T12" fmla="*/ 47 w 47"/>
                    <a:gd name="T13" fmla="*/ 178 h 232"/>
                    <a:gd name="T14" fmla="*/ 47 w 47"/>
                    <a:gd name="T15" fmla="*/ 140 h 232"/>
                    <a:gd name="T16" fmla="*/ 45 w 47"/>
                    <a:gd name="T17" fmla="*/ 103 h 232"/>
                    <a:gd name="T18" fmla="*/ 41 w 47"/>
                    <a:gd name="T19" fmla="*/ 71 h 232"/>
                    <a:gd name="T20" fmla="*/ 36 w 47"/>
                    <a:gd name="T21" fmla="*/ 52 h 232"/>
                    <a:gd name="T22" fmla="*/ 29 w 47"/>
                    <a:gd name="T23" fmla="*/ 34 h 232"/>
                    <a:gd name="T24" fmla="*/ 22 w 47"/>
                    <a:gd name="T25" fmla="*/ 17 h 232"/>
                    <a:gd name="T26" fmla="*/ 13 w 47"/>
                    <a:gd name="T27" fmla="*/ 0 h 232"/>
                    <a:gd name="T28" fmla="*/ 0 w 47"/>
                    <a:gd name="T29" fmla="*/ 19 h 2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18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>
                    <a:gd name="T0" fmla="*/ 87 w 87"/>
                    <a:gd name="T1" fmla="*/ 22 h 40"/>
                    <a:gd name="T2" fmla="*/ 77 w 87"/>
                    <a:gd name="T3" fmla="*/ 17 h 40"/>
                    <a:gd name="T4" fmla="*/ 68 w 87"/>
                    <a:gd name="T5" fmla="*/ 12 h 40"/>
                    <a:gd name="T6" fmla="*/ 58 w 87"/>
                    <a:gd name="T7" fmla="*/ 7 h 40"/>
                    <a:gd name="T8" fmla="*/ 47 w 87"/>
                    <a:gd name="T9" fmla="*/ 5 h 40"/>
                    <a:gd name="T10" fmla="*/ 37 w 87"/>
                    <a:gd name="T11" fmla="*/ 3 h 40"/>
                    <a:gd name="T12" fmla="*/ 26 w 87"/>
                    <a:gd name="T13" fmla="*/ 2 h 40"/>
                    <a:gd name="T14" fmla="*/ 13 w 87"/>
                    <a:gd name="T15" fmla="*/ 0 h 40"/>
                    <a:gd name="T16" fmla="*/ 0 w 87"/>
                    <a:gd name="T17" fmla="*/ 2 h 40"/>
                    <a:gd name="T18" fmla="*/ 6 w 87"/>
                    <a:gd name="T19" fmla="*/ 6 h 40"/>
                    <a:gd name="T20" fmla="*/ 14 w 87"/>
                    <a:gd name="T21" fmla="*/ 10 h 40"/>
                    <a:gd name="T22" fmla="*/ 22 w 87"/>
                    <a:gd name="T23" fmla="*/ 14 h 40"/>
                    <a:gd name="T24" fmla="*/ 33 w 87"/>
                    <a:gd name="T25" fmla="*/ 18 h 40"/>
                    <a:gd name="T26" fmla="*/ 42 w 87"/>
                    <a:gd name="T27" fmla="*/ 22 h 40"/>
                    <a:gd name="T28" fmla="*/ 52 w 87"/>
                    <a:gd name="T29" fmla="*/ 27 h 40"/>
                    <a:gd name="T30" fmla="*/ 64 w 87"/>
                    <a:gd name="T31" fmla="*/ 33 h 40"/>
                    <a:gd name="T32" fmla="*/ 74 w 87"/>
                    <a:gd name="T33" fmla="*/ 40 h 40"/>
                    <a:gd name="T34" fmla="*/ 87 w 87"/>
                    <a:gd name="T35" fmla="*/ 22 h 4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3084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3107" name="Freeform 2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8" name="Freeform 2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9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085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3104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5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6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086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3101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2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3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087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88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89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0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1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2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3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4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5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6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7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8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9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00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>
                <a:gd name="T0" fmla="*/ 16 w 596"/>
                <a:gd name="T1" fmla="*/ 370 h 666"/>
                <a:gd name="T2" fmla="*/ 6 w 596"/>
                <a:gd name="T3" fmla="*/ 341 h 666"/>
                <a:gd name="T4" fmla="*/ 0 w 596"/>
                <a:gd name="T5" fmla="*/ 289 h 666"/>
                <a:gd name="T6" fmla="*/ 4 w 596"/>
                <a:gd name="T7" fmla="*/ 222 h 666"/>
                <a:gd name="T8" fmla="*/ 25 w 596"/>
                <a:gd name="T9" fmla="*/ 151 h 666"/>
                <a:gd name="T10" fmla="*/ 69 w 596"/>
                <a:gd name="T11" fmla="*/ 84 h 666"/>
                <a:gd name="T12" fmla="*/ 142 w 596"/>
                <a:gd name="T13" fmla="*/ 31 h 666"/>
                <a:gd name="T14" fmla="*/ 247 w 596"/>
                <a:gd name="T15" fmla="*/ 2 h 666"/>
                <a:gd name="T16" fmla="*/ 380 w 596"/>
                <a:gd name="T17" fmla="*/ 9 h 666"/>
                <a:gd name="T18" fmla="*/ 484 w 596"/>
                <a:gd name="T19" fmla="*/ 68 h 666"/>
                <a:gd name="T20" fmla="*/ 554 w 596"/>
                <a:gd name="T21" fmla="*/ 165 h 666"/>
                <a:gd name="T22" fmla="*/ 591 w 596"/>
                <a:gd name="T23" fmla="*/ 284 h 666"/>
                <a:gd name="T24" fmla="*/ 595 w 596"/>
                <a:gd name="T25" fmla="*/ 409 h 666"/>
                <a:gd name="T26" fmla="*/ 566 w 596"/>
                <a:gd name="T27" fmla="*/ 525 h 666"/>
                <a:gd name="T28" fmla="*/ 507 w 596"/>
                <a:gd name="T29" fmla="*/ 615 h 666"/>
                <a:gd name="T30" fmla="*/ 417 w 596"/>
                <a:gd name="T31" fmla="*/ 663 h 666"/>
                <a:gd name="T32" fmla="*/ 389 w 596"/>
                <a:gd name="T33" fmla="*/ 659 h 666"/>
                <a:gd name="T34" fmla="*/ 441 w 596"/>
                <a:gd name="T35" fmla="*/ 617 h 666"/>
                <a:gd name="T36" fmla="*/ 482 w 596"/>
                <a:gd name="T37" fmla="*/ 544 h 666"/>
                <a:gd name="T38" fmla="*/ 509 w 596"/>
                <a:gd name="T39" fmla="*/ 454 h 666"/>
                <a:gd name="T40" fmla="*/ 520 w 596"/>
                <a:gd name="T41" fmla="*/ 355 h 666"/>
                <a:gd name="T42" fmla="*/ 514 w 596"/>
                <a:gd name="T43" fmla="*/ 258 h 666"/>
                <a:gd name="T44" fmla="*/ 485 w 596"/>
                <a:gd name="T45" fmla="*/ 174 h 666"/>
                <a:gd name="T46" fmla="*/ 433 w 596"/>
                <a:gd name="T47" fmla="*/ 112 h 666"/>
                <a:gd name="T48" fmla="*/ 341 w 596"/>
                <a:gd name="T49" fmla="*/ 75 h 666"/>
                <a:gd name="T50" fmla="*/ 246 w 596"/>
                <a:gd name="T51" fmla="*/ 61 h 666"/>
                <a:gd name="T52" fmla="*/ 174 w 596"/>
                <a:gd name="T53" fmla="*/ 71 h 666"/>
                <a:gd name="T54" fmla="*/ 121 w 596"/>
                <a:gd name="T55" fmla="*/ 101 h 666"/>
                <a:gd name="T56" fmla="*/ 84 w 596"/>
                <a:gd name="T57" fmla="*/ 149 h 666"/>
                <a:gd name="T58" fmla="*/ 57 w 596"/>
                <a:gd name="T59" fmla="*/ 206 h 666"/>
                <a:gd name="T60" fmla="*/ 40 w 596"/>
                <a:gd name="T61" fmla="*/ 272 h 666"/>
                <a:gd name="T62" fmla="*/ 28 w 596"/>
                <a:gd name="T63" fmla="*/ 339 h 6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005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6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007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6699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08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6699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09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6699"/>
                </a:solidFill>
                <a:latin typeface="+mn-lt"/>
              </a:defRPr>
            </a:lvl1pPr>
          </a:lstStyle>
          <a:p>
            <a:pPr>
              <a:defRPr/>
            </a:pPr>
            <a:fld id="{275755D9-C330-435B-AFD2-280124014D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DFB1FD37-FF2A-4B06-9523-0DD6547B0A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52600" y="304800"/>
            <a:ext cx="70834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20574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67CFF93E-A7B7-4E86-8292-1A3C5476B3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228600" y="228600"/>
            <a:ext cx="8763000" cy="6553200"/>
            <a:chOff x="144" y="144"/>
            <a:chExt cx="5520" cy="4128"/>
          </a:xfrm>
        </p:grpSpPr>
        <p:sp>
          <p:nvSpPr>
            <p:cNvPr id="1033" name="Rectangle 8"/>
            <p:cNvSpPr>
              <a:spLocks noChangeArrowheads="1"/>
            </p:cNvSpPr>
            <p:nvPr/>
          </p:nvSpPr>
          <p:spPr bwMode="auto">
            <a:xfrm>
              <a:off x="1008" y="144"/>
              <a:ext cx="4656" cy="48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7" rIns="92075" bIns="46037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endParaRPr lang="ru-RU" alt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4" name="Rectangle 9"/>
            <p:cNvSpPr>
              <a:spLocks noChangeArrowheads="1"/>
            </p:cNvSpPr>
            <p:nvPr/>
          </p:nvSpPr>
          <p:spPr bwMode="auto">
            <a:xfrm>
              <a:off x="144" y="1104"/>
              <a:ext cx="48" cy="3168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7" rIns="92075" bIns="46037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endParaRPr lang="ru-RU" alt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1032" name="Picture 10" descr="dice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0"/>
            <a:ext cx="17208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8858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/>
        <a:buChar char="u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70000"/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70000"/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70000"/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70000"/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70000"/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70000"/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>
          <a:xfrm>
            <a:off x="107950" y="115888"/>
            <a:ext cx="2133600" cy="576262"/>
          </a:xfrm>
        </p:spPr>
        <p:txBody>
          <a:bodyPr/>
          <a:lstStyle/>
          <a:p>
            <a:pPr>
              <a:defRPr/>
            </a:pPr>
            <a:fld id="{8ED1C65F-DF47-4D14-8EB5-57426DE3569F}" type="datetime1">
              <a:rPr lang="ru-RU" sz="1800" b="1">
                <a:solidFill>
                  <a:schemeClr val="tx1">
                    <a:tint val="75000"/>
                  </a:schemeClr>
                </a:solidFill>
              </a:rPr>
              <a:pPr>
                <a:defRPr/>
              </a:pPr>
              <a:t>02.10.2023</a:t>
            </a:fld>
            <a:endParaRPr lang="ru-RU" sz="1800" b="1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0" name="Подзаголовок 2">
            <a:extLst>
              <a:ext uri="{FF2B5EF4-FFF2-40B4-BE49-F238E27FC236}"/>
            </a:extLst>
          </p:cNvPr>
          <p:cNvSpPr txBox="1">
            <a:spLocks/>
          </p:cNvSpPr>
          <p:nvPr/>
        </p:nvSpPr>
        <p:spPr bwMode="auto">
          <a:xfrm>
            <a:off x="547688" y="6081713"/>
            <a:ext cx="814705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70000" lnSpcReduction="20000"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  <a:defRPr/>
            </a:pPr>
            <a:r>
              <a:rPr lang="ru-RU" b="1" dirty="0">
                <a:solidFill>
                  <a:srgbClr val="F79646"/>
                </a:solidFill>
              </a:rPr>
              <a:t>8</a:t>
            </a:r>
            <a:r>
              <a:rPr lang="ru-RU" b="1" dirty="0" smtClean="0">
                <a:solidFill>
                  <a:srgbClr val="F79646"/>
                </a:solidFill>
              </a:rPr>
              <a:t> класс	 Вероятность </a:t>
            </a:r>
            <a:r>
              <a:rPr lang="ru-RU" b="1" dirty="0">
                <a:solidFill>
                  <a:srgbClr val="F79646"/>
                </a:solidFill>
              </a:rPr>
              <a:t>и </a:t>
            </a:r>
            <a:r>
              <a:rPr lang="ru-RU" b="1" dirty="0" smtClean="0">
                <a:solidFill>
                  <a:srgbClr val="F79646"/>
                </a:solidFill>
              </a:rPr>
              <a:t>статистика 		                Урок </a:t>
            </a:r>
            <a:r>
              <a:rPr lang="ru-RU" b="1" dirty="0">
                <a:solidFill>
                  <a:srgbClr val="F79646"/>
                </a:solidFill>
              </a:rPr>
              <a:t>5</a:t>
            </a:r>
          </a:p>
        </p:txBody>
      </p:sp>
      <p:sp>
        <p:nvSpPr>
          <p:cNvPr id="11" name="Заголовок 1">
            <a:extLst>
              <a:ext uri="{FF2B5EF4-FFF2-40B4-BE49-F238E27FC236}"/>
            </a:extLst>
          </p:cNvPr>
          <p:cNvSpPr txBox="1">
            <a:spLocks/>
          </p:cNvSpPr>
          <p:nvPr/>
        </p:nvSpPr>
        <p:spPr bwMode="auto">
          <a:xfrm>
            <a:off x="141288" y="1196975"/>
            <a:ext cx="8683625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Дисперсия числового набора.</a:t>
            </a:r>
            <a:endParaRPr lang="ru-RU" alt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40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7100" y="704781"/>
            <a:ext cx="8134406" cy="120032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Решение</a:t>
            </a:r>
          </a:p>
          <a:p>
            <a:pPr marL="342900" indent="-342900">
              <a:buFontTx/>
              <a:buAutoNum type="arabicPeriod"/>
            </a:pPr>
            <a:r>
              <a:rPr lang="ru-RU" sz="2400" dirty="0" smtClean="0">
                <a:solidFill>
                  <a:srgbClr val="00B050"/>
                </a:solidFill>
              </a:rPr>
              <a:t>Найдем среднее арифметическое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</a:p>
          <a:p>
            <a:pPr marL="342900" indent="-342900">
              <a:buFontTx/>
              <a:buAutoNum type="arabicPeriod"/>
            </a:pPr>
            <a:r>
              <a:rPr lang="ru-RU" sz="2400" dirty="0" smtClean="0">
                <a:solidFill>
                  <a:srgbClr val="FF0000"/>
                </a:solidFill>
              </a:rPr>
              <a:t>Отклонение = число из набора – ср/арифметическое</a:t>
            </a: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765201"/>
              </p:ext>
            </p:extLst>
          </p:nvPr>
        </p:nvGraphicFramePr>
        <p:xfrm>
          <a:off x="331253" y="2629821"/>
          <a:ext cx="5176851" cy="3351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1293"/>
                <a:gridCol w="1728192"/>
                <a:gridCol w="2007366"/>
              </a:tblGrid>
              <a:tr h="62357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</a:rPr>
                        <a:t>Число из набора</a:t>
                      </a:r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Отклонение от среднего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Отклонение в квадрате</a:t>
                      </a:r>
                      <a:endParaRPr lang="ru-RU" sz="2400" dirty="0"/>
                    </a:p>
                  </a:txBody>
                  <a:tcPr/>
                </a:tc>
              </a:tr>
              <a:tr h="63223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-3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63223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63223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63223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31253" y="1950650"/>
            <a:ext cx="5176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в) ср/ар = </a:t>
            </a:r>
            <a:r>
              <a:rPr lang="ru-RU" sz="2400" dirty="0" smtClean="0">
                <a:solidFill>
                  <a:srgbClr val="7030A0"/>
                </a:solidFill>
              </a:rPr>
              <a:t>(-3+1+2+4) / 4 =4:4 =1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6411" y="126682"/>
            <a:ext cx="45247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№1-в)  дан ряд: -3, 1, 2, 4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11185" y="3383681"/>
            <a:ext cx="13644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prstClr val="black"/>
                </a:solidFill>
                <a:latin typeface="Calibri"/>
              </a:rPr>
              <a:t>-3  -1 = -4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043840" y="4098441"/>
            <a:ext cx="1364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prstClr val="black"/>
                </a:solidFill>
                <a:latin typeface="Calibri"/>
              </a:rPr>
              <a:t>1 - 1 = 0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111476" y="4638327"/>
            <a:ext cx="12346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prstClr val="black"/>
                </a:solidFill>
                <a:latin typeface="Calibri"/>
              </a:rPr>
              <a:t>2 – 1 = 1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043840" y="5232449"/>
            <a:ext cx="12346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prstClr val="black"/>
                </a:solidFill>
                <a:latin typeface="Calibri"/>
              </a:rPr>
              <a:t>4 – 1 = 3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742614" y="4165497"/>
            <a:ext cx="11521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prstClr val="black"/>
                </a:solidFill>
                <a:latin typeface="Calibri"/>
              </a:rPr>
              <a:t>0</a:t>
            </a:r>
            <a:r>
              <a:rPr lang="ru-RU" sz="2400" baseline="30000" dirty="0" smtClean="0">
                <a:solidFill>
                  <a:prstClr val="black"/>
                </a:solidFill>
                <a:latin typeface="Calibri"/>
              </a:rPr>
              <a:t>2</a:t>
            </a:r>
            <a:r>
              <a:rPr lang="ru-RU" sz="24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Calibri"/>
              </a:rPr>
              <a:t>= 0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707808" y="3547139"/>
            <a:ext cx="1512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Calibri"/>
              </a:rPr>
              <a:t>(-4)</a:t>
            </a:r>
            <a:r>
              <a:rPr lang="ru-RU" sz="2400" baseline="30000" dirty="0">
                <a:solidFill>
                  <a:prstClr val="black"/>
                </a:solidFill>
                <a:latin typeface="Calibri"/>
              </a:rPr>
              <a:t>2</a:t>
            </a:r>
            <a:r>
              <a:rPr lang="ru-RU" sz="2400" dirty="0">
                <a:solidFill>
                  <a:prstClr val="black"/>
                </a:solidFill>
                <a:latin typeface="Calibri"/>
              </a:rPr>
              <a:t> = </a:t>
            </a:r>
            <a:r>
              <a:rPr lang="ru-RU" sz="2400" dirty="0" smtClean="0">
                <a:solidFill>
                  <a:prstClr val="black"/>
                </a:solidFill>
                <a:latin typeface="Calibri"/>
              </a:rPr>
              <a:t>16</a:t>
            </a:r>
            <a:endParaRPr lang="ru-RU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72883" y="4784576"/>
            <a:ext cx="8915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prstClr val="black"/>
                </a:solidFill>
                <a:latin typeface="Calibri"/>
              </a:rPr>
              <a:t>1</a:t>
            </a:r>
            <a:r>
              <a:rPr lang="ru-RU" sz="2400" baseline="30000" dirty="0">
                <a:solidFill>
                  <a:prstClr val="black"/>
                </a:solidFill>
                <a:latin typeface="Calibri"/>
              </a:rPr>
              <a:t>2</a:t>
            </a:r>
            <a:r>
              <a:rPr lang="ru-RU" sz="2400" dirty="0">
                <a:solidFill>
                  <a:prstClr val="black"/>
                </a:solidFill>
                <a:latin typeface="Calibri"/>
              </a:rPr>
              <a:t> = 1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818508" y="5314923"/>
            <a:ext cx="8915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prstClr val="black"/>
                </a:solidFill>
                <a:latin typeface="Calibri"/>
              </a:rPr>
              <a:t>3</a:t>
            </a:r>
            <a:r>
              <a:rPr lang="ru-RU" sz="2400" baseline="30000" dirty="0">
                <a:solidFill>
                  <a:prstClr val="black"/>
                </a:solidFill>
                <a:latin typeface="Calibri"/>
              </a:rPr>
              <a:t>2</a:t>
            </a:r>
            <a:r>
              <a:rPr lang="ru-RU" sz="2400" dirty="0">
                <a:solidFill>
                  <a:prstClr val="black"/>
                </a:solidFill>
                <a:latin typeface="Calibri"/>
              </a:rPr>
              <a:t> = 9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52120" y="1950650"/>
            <a:ext cx="32403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 startAt="3"/>
            </a:pPr>
            <a:r>
              <a:rPr lang="ru-RU" sz="2400" dirty="0" smtClean="0">
                <a:solidFill>
                  <a:srgbClr val="FF0000"/>
                </a:solidFill>
              </a:rPr>
              <a:t>Найдем дисперсию.</a:t>
            </a:r>
          </a:p>
          <a:p>
            <a:r>
              <a:rPr lang="ru-RU" sz="2400" b="1" dirty="0" smtClean="0">
                <a:solidFill>
                  <a:srgbClr val="2A65AC"/>
                </a:solidFill>
              </a:rPr>
              <a:t>Дисперсия = ср/ар  отклонений в квадрате</a:t>
            </a:r>
            <a:endParaRPr lang="ru-RU" sz="2400" b="1" dirty="0">
              <a:solidFill>
                <a:srgbClr val="2A65A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68110" y="4061301"/>
            <a:ext cx="33695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(16+0++1+9) </a:t>
            </a:r>
            <a:r>
              <a:rPr lang="ru-RU" sz="2800" dirty="0">
                <a:solidFill>
                  <a:srgbClr val="7030A0"/>
                </a:solidFill>
              </a:rPr>
              <a:t>:</a:t>
            </a:r>
            <a:r>
              <a:rPr lang="ru-RU" sz="2800" dirty="0" smtClean="0">
                <a:solidFill>
                  <a:srgbClr val="7030A0"/>
                </a:solidFill>
              </a:rPr>
              <a:t> </a:t>
            </a:r>
            <a:r>
              <a:rPr lang="ru-RU" sz="2800" dirty="0">
                <a:solidFill>
                  <a:srgbClr val="7030A0"/>
                </a:solidFill>
              </a:rPr>
              <a:t>4</a:t>
            </a:r>
            <a:r>
              <a:rPr lang="ru-RU" sz="2800" dirty="0" smtClean="0">
                <a:solidFill>
                  <a:srgbClr val="7030A0"/>
                </a:solidFill>
              </a:rPr>
              <a:t> =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 = 26:4 = 26/4 =6,5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956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t="28116" b="-3182"/>
          <a:stretch/>
        </p:blipFill>
        <p:spPr bwMode="auto">
          <a:xfrm>
            <a:off x="251520" y="77988"/>
            <a:ext cx="8496944" cy="19108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179512" y="1988839"/>
            <a:ext cx="5040560" cy="48631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3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07704" y="4005064"/>
            <a:ext cx="6840760" cy="2079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03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432" y="48608"/>
            <a:ext cx="8229600" cy="533400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>Выводы и итоги урока. </a:t>
            </a:r>
            <a:endParaRPr lang="ru-RU" altLang="ru-RU" sz="3200" dirty="0" smtClean="0">
              <a:effectLst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467544" y="605184"/>
            <a:ext cx="7632848" cy="951607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15596" t="31354" r="15804" b="16680"/>
          <a:stretch/>
        </p:blipFill>
        <p:spPr bwMode="auto">
          <a:xfrm>
            <a:off x="226047" y="1557257"/>
            <a:ext cx="8640960" cy="51845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432" y="48608"/>
            <a:ext cx="8229600" cy="533400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>Выводы и итоги урока. </a:t>
            </a:r>
            <a:endParaRPr lang="ru-RU" altLang="ru-RU" sz="3200" dirty="0" smtClean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5043" y="4198715"/>
            <a:ext cx="8647318" cy="764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675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333333"/>
                </a:solidFill>
                <a:ea typeface="Times New Roman"/>
                <a:cs typeface="Arial" panose="020B0604020202020204" pitchFamily="34" charset="0"/>
              </a:rPr>
              <a:t>Чем меньше сумма квадратов отклонений, тем меньше разброс чисел относительно среднего значения, тем более стабилен набор.</a:t>
            </a:r>
            <a:endParaRPr lang="ru-RU" sz="2000" dirty="0">
              <a:solidFill>
                <a:srgbClr val="006699"/>
              </a:solidFill>
              <a:ea typeface="Calibri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4968" y="620688"/>
            <a:ext cx="8650766" cy="1401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675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333333"/>
                </a:solidFill>
                <a:ea typeface="Times New Roman"/>
                <a:cs typeface="Arial" panose="020B0604020202020204" pitchFamily="34" charset="0"/>
              </a:rPr>
              <a:t>Стабильность</a:t>
            </a:r>
            <a:r>
              <a:rPr lang="ru-RU" dirty="0">
                <a:solidFill>
                  <a:srgbClr val="333333"/>
                </a:solidFill>
                <a:ea typeface="Times New Roman"/>
                <a:cs typeface="Arial" panose="020B0604020202020204" pitchFamily="34" charset="0"/>
              </a:rPr>
              <a:t> можно оценивать с помощью </a:t>
            </a:r>
            <a:r>
              <a:rPr lang="ru-RU" b="1" dirty="0">
                <a:solidFill>
                  <a:srgbClr val="333333"/>
                </a:solidFill>
                <a:ea typeface="Times New Roman"/>
                <a:cs typeface="Arial" panose="020B0604020202020204" pitchFamily="34" charset="0"/>
              </a:rPr>
              <a:t>отклонений элементов числового набора от среднего значения (отклонение – это разность между числом из данного набора и средним арифметическим этого набора)</a:t>
            </a:r>
            <a:endParaRPr lang="ru-RU" sz="2000" dirty="0">
              <a:effectLst/>
              <a:ea typeface="Calibri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1595" y="2022610"/>
            <a:ext cx="8650766" cy="764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675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333333"/>
                </a:solidFill>
                <a:ea typeface="Times New Roman"/>
                <a:cs typeface="Arial" panose="020B0604020202020204" pitchFamily="34" charset="0"/>
              </a:rPr>
              <a:t>К</a:t>
            </a:r>
            <a:r>
              <a:rPr lang="ru-RU" b="1" dirty="0" smtClean="0">
                <a:solidFill>
                  <a:srgbClr val="333333"/>
                </a:solidFill>
                <a:ea typeface="Times New Roman"/>
                <a:cs typeface="Arial" panose="020B0604020202020204" pitchFamily="34" charset="0"/>
              </a:rPr>
              <a:t>огда </a:t>
            </a:r>
            <a:r>
              <a:rPr lang="ru-RU" b="1" dirty="0">
                <a:solidFill>
                  <a:srgbClr val="333333"/>
                </a:solidFill>
                <a:ea typeface="Times New Roman"/>
                <a:cs typeface="Arial" panose="020B0604020202020204" pitchFamily="34" charset="0"/>
              </a:rPr>
              <a:t>набор чисел велик, рассматривать отклонения практически неудобно</a:t>
            </a:r>
            <a:r>
              <a:rPr lang="ru-RU" dirty="0">
                <a:solidFill>
                  <a:srgbClr val="333333"/>
                </a:solidFill>
                <a:ea typeface="Times New Roman"/>
                <a:cs typeface="Arial" panose="020B0604020202020204" pitchFamily="34" charset="0"/>
              </a:rPr>
              <a:t>, нужно описать разнообразие чисел в наборе одним числом.</a:t>
            </a:r>
            <a:endParaRPr lang="ru-RU" sz="2000" dirty="0">
              <a:effectLst/>
              <a:ea typeface="Calibri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4480" y="2852936"/>
            <a:ext cx="8650766" cy="854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675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333333"/>
                </a:solidFill>
                <a:ea typeface="Times New Roman"/>
                <a:cs typeface="Arial" panose="020B0604020202020204" pitchFamily="34" charset="0"/>
              </a:rPr>
              <a:t>Сумма отклонений </a:t>
            </a:r>
            <a:r>
              <a:rPr lang="ru-RU" dirty="0">
                <a:solidFill>
                  <a:srgbClr val="333333"/>
                </a:solidFill>
                <a:ea typeface="Times New Roman"/>
                <a:cs typeface="Arial" panose="020B0604020202020204" pitchFamily="34" charset="0"/>
              </a:rPr>
              <a:t>всегда </a:t>
            </a:r>
            <a:r>
              <a:rPr lang="ru-RU" dirty="0" smtClean="0">
                <a:solidFill>
                  <a:srgbClr val="333333"/>
                </a:solidFill>
                <a:ea typeface="Times New Roman"/>
                <a:cs typeface="Arial" panose="020B0604020202020204" pitchFamily="34" charset="0"/>
              </a:rPr>
              <a:t>равна 0.</a:t>
            </a:r>
          </a:p>
          <a:p>
            <a:pPr>
              <a:lnSpc>
                <a:spcPct val="115000"/>
              </a:lnSpc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a typeface="Times New Roman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rgbClr val="333333"/>
                </a:solidFill>
                <a:ea typeface="Times New Roman"/>
                <a:cs typeface="Arial" panose="020B0604020202020204" pitchFamily="34" charset="0"/>
              </a:rPr>
              <a:t>Следовательно сумма отклонений не может нести информацию о разбросе.</a:t>
            </a:r>
            <a:endParaRPr lang="ru-RU" sz="2000" dirty="0">
              <a:effectLst/>
              <a:ea typeface="Calibri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4968" y="3707529"/>
            <a:ext cx="8150158" cy="425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675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333333"/>
                </a:solidFill>
                <a:ea typeface="Times New Roman"/>
                <a:cs typeface="Arial" panose="020B0604020202020204" pitchFamily="34" charset="0"/>
              </a:rPr>
              <a:t>Квадраты </a:t>
            </a:r>
            <a:r>
              <a:rPr lang="ru-RU" b="1" dirty="0">
                <a:solidFill>
                  <a:srgbClr val="333333"/>
                </a:solidFill>
                <a:ea typeface="Times New Roman"/>
                <a:cs typeface="Arial" panose="020B0604020202020204" pitchFamily="34" charset="0"/>
              </a:rPr>
              <a:t>отклонений</a:t>
            </a:r>
            <a:r>
              <a:rPr lang="ru-RU" dirty="0">
                <a:solidFill>
                  <a:srgbClr val="333333"/>
                </a:solidFill>
                <a:ea typeface="Times New Roman"/>
                <a:cs typeface="Arial" panose="020B0604020202020204" pitchFamily="34" charset="0"/>
              </a:rPr>
              <a:t> (они всегда неотрицательны).</a:t>
            </a:r>
            <a:endParaRPr lang="ru-RU" sz="2000" dirty="0">
              <a:effectLst/>
              <a:ea typeface="Calibri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8222" y="5774626"/>
            <a:ext cx="8644139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675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Стабильность каждого из </a:t>
            </a:r>
            <a:r>
              <a:rPr lang="ru-RU" altLang="ru-RU" dirty="0">
                <a:solidFill>
                  <a:srgbClr val="000000"/>
                </a:solidFill>
                <a:cs typeface="Arial" panose="020B0604020202020204" pitchFamily="34" charset="0"/>
              </a:rPr>
              <a:t>числовых наборов </a:t>
            </a:r>
            <a:r>
              <a:rPr lang="ru-RU" dirty="0" smtClean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можно  </a:t>
            </a:r>
            <a:r>
              <a:rPr lang="ru-RU" dirty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оценить по величине </a:t>
            </a:r>
            <a:r>
              <a:rPr lang="ru-RU" b="1" dirty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среднего арифметического квадратов отклонений от среднего значения – дисперсии</a:t>
            </a:r>
            <a:r>
              <a:rPr lang="ru-RU" b="1" i="1" dirty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.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5043" y="4965594"/>
            <a:ext cx="86473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eaLnBrk="1" hangingPunct="1"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  <a:cs typeface="Arial" panose="020B0604020202020204" pitchFamily="34" charset="0"/>
              </a:rPr>
              <a:t>При сравнении нескольких числовых </a:t>
            </a: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наборов </a:t>
            </a:r>
            <a:r>
              <a:rPr lang="ru-RU" altLang="ru-RU" b="1" dirty="0" smtClean="0">
                <a:solidFill>
                  <a:srgbClr val="000000"/>
                </a:solidFill>
                <a:cs typeface="Arial" panose="020B0604020202020204" pitchFamily="34" charset="0"/>
              </a:rPr>
              <a:t>с </a:t>
            </a:r>
            <a:r>
              <a:rPr lang="ru-RU" altLang="ru-RU" b="1" dirty="0">
                <a:solidFill>
                  <a:srgbClr val="000000"/>
                </a:solidFill>
                <a:cs typeface="Arial" panose="020B0604020202020204" pitchFamily="34" charset="0"/>
              </a:rPr>
              <a:t>различным количеством чисел в наборе</a:t>
            </a:r>
            <a:r>
              <a:rPr lang="ru-RU" altLang="ru-RU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 в </a:t>
            </a:r>
            <a:r>
              <a:rPr lang="ru-RU" altLang="ru-RU" dirty="0">
                <a:solidFill>
                  <a:srgbClr val="000000"/>
                </a:solidFill>
                <a:cs typeface="Arial" panose="020B0604020202020204" pitchFamily="34" charset="0"/>
              </a:rPr>
              <a:t>качестве меры сравнения берут </a:t>
            </a:r>
            <a:r>
              <a:rPr lang="ru-RU" altLang="ru-RU" b="1" dirty="0">
                <a:solidFill>
                  <a:srgbClr val="000000"/>
                </a:solidFill>
                <a:cs typeface="Arial" panose="020B0604020202020204" pitchFamily="34" charset="0"/>
              </a:rPr>
              <a:t>дисперсии</a:t>
            </a:r>
            <a:r>
              <a:rPr lang="ru-RU" altLang="ru-RU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ru-RU" altLang="ru-RU" dirty="0" smtClean="0">
                <a:solidFill>
                  <a:srgbClr val="000000"/>
                </a:solidFill>
                <a:cs typeface="Arial" panose="020B0604020202020204" pitchFamily="34" charset="0"/>
              </a:rPr>
              <a:t>наборов.</a:t>
            </a:r>
            <a:endParaRPr lang="ru-RU" altLang="ru-RU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61051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7544" y="260648"/>
            <a:ext cx="7658869" cy="360040"/>
          </a:xfrm>
        </p:spPr>
        <p:txBody>
          <a:bodyPr/>
          <a:lstStyle/>
          <a:p>
            <a:pPr eaLnBrk="1" hangingPunct="1"/>
            <a:r>
              <a:rPr lang="ru-RU" altLang="ru-RU" sz="3200" dirty="0" smtClean="0">
                <a:solidFill>
                  <a:srgbClr val="0070C0"/>
                </a:solidFill>
                <a:latin typeface="Arial" charset="0"/>
              </a:rPr>
              <a:t>Вопросы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528" y="764704"/>
            <a:ext cx="8496944" cy="46085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Всегда ли средние характеристики числового ряда могут дать точную информацию о нём?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ru-RU" alt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Что такое 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отклонение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ru-RU" alt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каком случае для сравнения числовых наборов можно использовать 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суммы квадратов отклонений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ru-RU" alt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каком случае для сравнения числовых наборов предпочтительно вычислить их 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дисперсии</a:t>
            </a:r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8136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19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1590147" y="502523"/>
            <a:ext cx="5662612" cy="461962"/>
          </a:xfrm>
        </p:spPr>
        <p:txBody>
          <a:bodyPr/>
          <a:lstStyle/>
          <a:p>
            <a:pPr eaLnBrk="1" hangingPunct="1"/>
            <a:r>
              <a:rPr lang="ru-RU" altLang="ru-RU" sz="2800" dirty="0" smtClean="0">
                <a:effectLst/>
              </a:rPr>
              <a:t>Домашнее задание</a:t>
            </a:r>
          </a:p>
        </p:txBody>
      </p:sp>
      <p:sp>
        <p:nvSpPr>
          <p:cNvPr id="3891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ru-RU">
              <a:solidFill>
                <a:srgbClr val="00669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40858"/>
            <a:ext cx="3308855" cy="461665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alt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к уроку 5</a:t>
            </a:r>
            <a:endParaRPr lang="ru-RU" altLang="ru-RU" sz="20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136702"/>
            <a:ext cx="7488832" cy="468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6699"/>
                </a:solidFill>
                <a:latin typeface="Times New Roman"/>
                <a:ea typeface="Calibri"/>
                <a:cs typeface="Arial"/>
              </a:rPr>
              <a:t>Выполнить №1- б, г, д). Вычислять дисперсию !</a:t>
            </a:r>
            <a:endParaRPr lang="ru-RU" sz="2400" dirty="0">
              <a:solidFill>
                <a:srgbClr val="006699"/>
              </a:solidFill>
              <a:latin typeface="Calibri"/>
              <a:ea typeface="Calibri"/>
              <a:cs typeface="Arial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/>
          <a:stretch>
            <a:fillRect/>
          </a:stretch>
        </p:blipFill>
        <p:spPr>
          <a:xfrm>
            <a:off x="154386" y="2492896"/>
            <a:ext cx="8522069" cy="216024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95536" y="1610218"/>
            <a:ext cx="7488832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6699"/>
                </a:solidFill>
                <a:latin typeface="Times New Roman"/>
                <a:ea typeface="Calibri"/>
                <a:cs typeface="Arial"/>
              </a:rPr>
              <a:t>Выполнить №1- </a:t>
            </a:r>
            <a:r>
              <a:rPr lang="ru-RU" sz="2400" dirty="0">
                <a:solidFill>
                  <a:srgbClr val="006699"/>
                </a:solidFill>
                <a:latin typeface="Times New Roman"/>
                <a:ea typeface="Calibri"/>
                <a:cs typeface="Arial"/>
              </a:rPr>
              <a:t>е</a:t>
            </a:r>
            <a:r>
              <a:rPr lang="ru-RU" sz="2400" dirty="0" smtClean="0">
                <a:solidFill>
                  <a:srgbClr val="006699"/>
                </a:solidFill>
                <a:latin typeface="Times New Roman"/>
                <a:ea typeface="Calibri"/>
                <a:cs typeface="Arial"/>
              </a:rPr>
              <a:t>). Составить таблицу отклонений. Вычислять дисперсию.</a:t>
            </a:r>
            <a:endParaRPr lang="ru-RU" sz="2400" dirty="0">
              <a:solidFill>
                <a:srgbClr val="006699"/>
              </a:solidFill>
              <a:latin typeface="Calibri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28686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95536" y="548680"/>
            <a:ext cx="8424936" cy="4191000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ru-RU" altLang="ru-RU" sz="28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Цели:</a:t>
            </a:r>
            <a:r>
              <a:rPr lang="ru-RU" alt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/>
            <a:r>
              <a:rPr lang="ru-RU" alt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познакомиться с понятиями </a:t>
            </a:r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отклонение</a:t>
            </a:r>
            <a:r>
              <a:rPr lang="ru-RU" alt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дисперсия </a:t>
            </a:r>
            <a:r>
              <a:rPr lang="ru-RU" alt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и их применением в реальных практических ситуациях;</a:t>
            </a:r>
          </a:p>
          <a:p>
            <a:pPr eaLnBrk="1" hangingPunct="1"/>
            <a:r>
              <a:rPr lang="ru-RU" alt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учиться </a:t>
            </a:r>
            <a:r>
              <a:rPr lang="ru-RU" alt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вычислять характеристики числовых наборов: находить </a:t>
            </a:r>
            <a:r>
              <a:rPr lang="ru-RU" altLang="ru-RU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отклонение</a:t>
            </a:r>
            <a:r>
              <a:rPr lang="ru-RU" altLang="ru-RU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altLang="ru-RU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дисперсию. </a:t>
            </a:r>
            <a:endParaRPr lang="ru-RU" altLang="ru-RU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3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4840" y="2060848"/>
            <a:ext cx="8627639" cy="4525963"/>
          </a:xfrm>
        </p:spPr>
        <p:txBody>
          <a:bodyPr/>
          <a:lstStyle/>
          <a:p>
            <a:r>
              <a:rPr kumimoji="1" lang="ru-RU" b="1" kern="0" dirty="0" smtClean="0">
                <a:solidFill>
                  <a:srgbClr val="0070C0"/>
                </a:solidFill>
                <a:latin typeface="Times New Roman"/>
                <a:ea typeface="Times New Roman"/>
              </a:rPr>
              <a:t>Размах</a:t>
            </a:r>
          </a:p>
          <a:p>
            <a:r>
              <a:rPr kumimoji="1" lang="ru-RU" b="1" kern="0" dirty="0" smtClean="0">
                <a:solidFill>
                  <a:srgbClr val="0070C0"/>
                </a:solidFill>
                <a:latin typeface="Times New Roman"/>
                <a:ea typeface="Times New Roman"/>
              </a:rPr>
              <a:t>Медиана</a:t>
            </a:r>
          </a:p>
          <a:p>
            <a:r>
              <a:rPr kumimoji="1" lang="ru-RU" b="1" kern="0" dirty="0" smtClean="0">
                <a:solidFill>
                  <a:srgbClr val="0070C0"/>
                </a:solidFill>
                <a:latin typeface="Times New Roman"/>
                <a:ea typeface="Times New Roman"/>
              </a:rPr>
              <a:t>Среднее арифметическое</a:t>
            </a:r>
          </a:p>
          <a:p>
            <a:r>
              <a:rPr kumimoji="1" lang="ru-RU" b="1" kern="0" dirty="0" smtClean="0">
                <a:solidFill>
                  <a:srgbClr val="0070C0"/>
                </a:solidFill>
                <a:latin typeface="Times New Roman"/>
                <a:ea typeface="Times New Roman"/>
              </a:rPr>
              <a:t>Среднее</a:t>
            </a:r>
            <a:r>
              <a:rPr kumimoji="1" lang="ru-RU" b="1" kern="0" spc="210" dirty="0" smtClean="0">
                <a:solidFill>
                  <a:srgbClr val="0070C0"/>
                </a:solidFill>
                <a:latin typeface="Times New Roman"/>
                <a:ea typeface="Times New Roman"/>
              </a:rPr>
              <a:t> </a:t>
            </a:r>
            <a:r>
              <a:rPr kumimoji="1" lang="ru-RU" b="1" kern="0" dirty="0" smtClean="0">
                <a:solidFill>
                  <a:srgbClr val="0070C0"/>
                </a:solidFill>
                <a:latin typeface="Times New Roman"/>
                <a:ea typeface="Times New Roman"/>
              </a:rPr>
              <a:t>геометрическое</a:t>
            </a:r>
          </a:p>
          <a:p>
            <a:r>
              <a:rPr kumimoji="1" lang="ru-RU" b="1" kern="0" dirty="0" smtClean="0">
                <a:solidFill>
                  <a:srgbClr val="0070C0"/>
                </a:solidFill>
                <a:latin typeface="Times New Roman"/>
                <a:ea typeface="Times New Roman"/>
              </a:rPr>
              <a:t>Среднее</a:t>
            </a:r>
            <a:r>
              <a:rPr kumimoji="1" lang="ru-RU" b="1" kern="0" spc="615" dirty="0" smtClean="0">
                <a:solidFill>
                  <a:srgbClr val="0070C0"/>
                </a:solidFill>
                <a:latin typeface="Times New Roman"/>
                <a:ea typeface="Times New Roman"/>
              </a:rPr>
              <a:t> </a:t>
            </a:r>
            <a:r>
              <a:rPr kumimoji="1" lang="ru-RU" b="1" kern="0" dirty="0" smtClean="0">
                <a:solidFill>
                  <a:srgbClr val="0070C0"/>
                </a:solidFill>
                <a:latin typeface="Times New Roman"/>
                <a:ea typeface="Times New Roman"/>
              </a:rPr>
              <a:t>гармоническое</a:t>
            </a:r>
          </a:p>
          <a:p>
            <a:pPr lvl="0"/>
            <a:r>
              <a:rPr kumimoji="1" lang="ru-RU" b="1" kern="0" dirty="0" smtClean="0">
                <a:solidFill>
                  <a:srgbClr val="0070C0"/>
                </a:solidFill>
                <a:latin typeface="Times New Roman"/>
                <a:ea typeface="Times New Roman"/>
              </a:rPr>
              <a:t>Отклонение от среднего арифметического</a:t>
            </a:r>
          </a:p>
          <a:p>
            <a:pPr lvl="0"/>
            <a:r>
              <a:rPr lang="ru-RU" alt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Дисперсия </a:t>
            </a:r>
            <a:r>
              <a:rPr lang="ru-RU" alt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числового набора.</a:t>
            </a:r>
          </a:p>
          <a:p>
            <a:pPr lvl="0"/>
            <a:endParaRPr kumimoji="1" lang="ru-RU" b="1" kern="0" dirty="0" smtClean="0">
              <a:solidFill>
                <a:srgbClr val="0070C0"/>
              </a:solidFill>
              <a:latin typeface="Times New Roman"/>
              <a:ea typeface="Times New Roman"/>
            </a:endParaRPr>
          </a:p>
          <a:p>
            <a:endParaRPr kumimoji="1" lang="ru-RU" b="1" kern="0" dirty="0" smtClean="0">
              <a:solidFill>
                <a:srgbClr val="0070C0"/>
              </a:solidFill>
              <a:latin typeface="Times New Roman"/>
              <a:ea typeface="Times New Roman"/>
            </a:endParaRPr>
          </a:p>
        </p:txBody>
      </p:sp>
      <p:sp>
        <p:nvSpPr>
          <p:cNvPr id="4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/>
          </a:bodyPr>
          <a:lstStyle/>
          <a:p>
            <a:r>
              <a:rPr lang="ru-RU" altLang="ru-RU" sz="25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Повторение </a:t>
            </a:r>
            <a:endParaRPr lang="ru-RU" altLang="ru-RU" sz="2500" dirty="0" smtClean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755577" y="764704"/>
            <a:ext cx="7443464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Характеристики</a:t>
            </a:r>
            <a:r>
              <a:rPr kumimoji="0" lang="ru-RU" alt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числового набора</a:t>
            </a:r>
            <a:endParaRPr kumimoji="1" lang="ru-RU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7564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t="6665" b="23614"/>
          <a:stretch/>
        </p:blipFill>
        <p:spPr bwMode="auto">
          <a:xfrm>
            <a:off x="253032" y="940180"/>
            <a:ext cx="8568952" cy="56166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116632"/>
            <a:ext cx="7992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40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Дисперсия числового набора.</a:t>
            </a:r>
          </a:p>
        </p:txBody>
      </p:sp>
    </p:spTree>
    <p:extLst>
      <p:ext uri="{BB962C8B-B14F-4D97-AF65-F5344CB8AC3E}">
        <p14:creationId xmlns:p14="http://schemas.microsoft.com/office/powerpoint/2010/main" val="18842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083425" cy="836712"/>
          </a:xfrm>
        </p:spPr>
        <p:txBody>
          <a:bodyPr/>
          <a:lstStyle/>
          <a:p>
            <a:r>
              <a:rPr kumimoji="0" lang="ru-RU" alt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Среднее числового набора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4957" y="808919"/>
            <a:ext cx="87580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0335">
              <a:spcBef>
                <a:spcPts val="440"/>
              </a:spcBef>
              <a:spcAft>
                <a:spcPts val="0"/>
              </a:spcAft>
              <a:buClr>
                <a:srgbClr val="FF0033"/>
              </a:buClr>
              <a:buSzPct val="65000"/>
            </a:pPr>
            <a:r>
              <a:rPr kumimoji="1" lang="ru-RU" sz="3200" kern="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Среднее арифметическое</a:t>
            </a:r>
            <a:r>
              <a:rPr kumimoji="1" lang="ru-RU" sz="3200" kern="0" spc="9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kern="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квадратов</a:t>
            </a:r>
            <a:r>
              <a:rPr kumimoji="1" lang="ru-RU" sz="3200" kern="0" spc="-335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kern="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отклонений</a:t>
            </a:r>
            <a:r>
              <a:rPr kumimoji="1" lang="ru-RU" sz="3200" kern="0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kern="0" dirty="0">
                <a:solidFill>
                  <a:srgbClr val="000000"/>
                </a:solidFill>
                <a:latin typeface="Times New Roman"/>
                <a:ea typeface="Times New Roman"/>
              </a:rPr>
              <a:t>от</a:t>
            </a:r>
            <a:r>
              <a:rPr kumimoji="1" lang="ru-RU" sz="3200" kern="0" spc="-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kern="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среднего значения называют</a:t>
            </a:r>
            <a:r>
              <a:rPr kumimoji="1" lang="ru-RU" sz="3200" b="1" kern="0" dirty="0" smtClean="0">
                <a:solidFill>
                  <a:srgbClr val="0070C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b="1" kern="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дисперсией </a:t>
            </a:r>
            <a:r>
              <a:rPr kumimoji="1" lang="ru-RU" sz="3200" b="1" kern="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числового набора</a:t>
            </a:r>
            <a:endParaRPr kumimoji="1" lang="ru-RU" sz="3200" kern="0" dirty="0">
              <a:solidFill>
                <a:srgbClr val="FF0000"/>
              </a:solidFill>
              <a:latin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0134" y="4005064"/>
            <a:ext cx="84872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800" b="1" kern="0" dirty="0" smtClean="0">
                <a:solidFill>
                  <a:prstClr val="black"/>
                </a:solidFill>
                <a:latin typeface="+mn-lt"/>
                <a:cs typeface="Arial" pitchFamily="34" charset="0"/>
              </a:rPr>
              <a:t>Дисперсия</a:t>
            </a:r>
            <a:r>
              <a:rPr lang="ru-RU" altLang="ru-RU" sz="2800" kern="0" dirty="0" smtClean="0">
                <a:solidFill>
                  <a:prstClr val="black"/>
                </a:solidFill>
                <a:latin typeface="+mn-lt"/>
                <a:cs typeface="Arial" pitchFamily="34" charset="0"/>
              </a:rPr>
              <a:t> показывает величину отклонений наблюдений от среднего. Чем она больше, тем более пологой выглядит колоколообразная кривая. При маленькой дисперсии колоколообразная кривая, наоборот, становится островерхой. Все наблюдения при этом лежат близко к своему среднему значению</a:t>
            </a:r>
            <a:endParaRPr lang="ru-RU" sz="2800" kern="0" dirty="0" smtClea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510" y="2378579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0335">
              <a:spcBef>
                <a:spcPts val="440"/>
              </a:spcBef>
              <a:spcAft>
                <a:spcPts val="0"/>
              </a:spcAft>
              <a:buClr>
                <a:srgbClr val="FF0033"/>
              </a:buClr>
              <a:buSzPct val="65000"/>
            </a:pPr>
            <a:r>
              <a:rPr kumimoji="1" lang="ru-RU" sz="3200" b="1" kern="0" dirty="0">
                <a:solidFill>
                  <a:srgbClr val="0070C0"/>
                </a:solidFill>
                <a:latin typeface="Times New Roman"/>
                <a:ea typeface="Times New Roman"/>
              </a:rPr>
              <a:t>Дисперсия</a:t>
            </a:r>
            <a:r>
              <a:rPr kumimoji="1" lang="ru-RU" sz="3200" b="1" kern="0" spc="-1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kern="0" dirty="0">
                <a:solidFill>
                  <a:srgbClr val="000000"/>
                </a:solidFill>
                <a:latin typeface="Times New Roman"/>
                <a:ea typeface="Times New Roman"/>
              </a:rPr>
              <a:t>—</a:t>
            </a:r>
            <a:r>
              <a:rPr kumimoji="1" lang="ru-RU" sz="3200" kern="0" spc="9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b="1" kern="0" dirty="0">
                <a:solidFill>
                  <a:srgbClr val="000000"/>
                </a:solidFill>
                <a:latin typeface="Times New Roman"/>
                <a:ea typeface="Times New Roman"/>
              </a:rPr>
              <a:t>мера</a:t>
            </a:r>
            <a:r>
              <a:rPr kumimoji="1" lang="ru-RU" sz="3200" b="1" kern="0" spc="9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b="1" kern="0" dirty="0">
                <a:solidFill>
                  <a:srgbClr val="000000"/>
                </a:solidFill>
                <a:latin typeface="Times New Roman"/>
                <a:ea typeface="Times New Roman"/>
              </a:rPr>
              <a:t>рассеивания</a:t>
            </a:r>
            <a:r>
              <a:rPr kumimoji="1" lang="ru-RU" sz="3200" b="1" kern="0" spc="9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b="1" kern="0" dirty="0">
                <a:solidFill>
                  <a:srgbClr val="000000"/>
                </a:solidFill>
                <a:latin typeface="Times New Roman"/>
                <a:ea typeface="Times New Roman"/>
              </a:rPr>
              <a:t>данных,</a:t>
            </a:r>
            <a:r>
              <a:rPr kumimoji="1" lang="ru-RU" sz="3200" b="1" kern="0" spc="9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b="1" kern="0" dirty="0">
                <a:solidFill>
                  <a:srgbClr val="000000"/>
                </a:solidFill>
                <a:latin typeface="Times New Roman"/>
                <a:ea typeface="Times New Roman"/>
              </a:rPr>
              <a:t>равная</a:t>
            </a:r>
            <a:r>
              <a:rPr kumimoji="1" lang="ru-RU" sz="3200" b="1" kern="0" spc="9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b="1" kern="0" dirty="0">
                <a:solidFill>
                  <a:srgbClr val="000000"/>
                </a:solidFill>
                <a:latin typeface="Times New Roman"/>
                <a:ea typeface="Times New Roman"/>
              </a:rPr>
              <a:t>среднему</a:t>
            </a:r>
            <a:r>
              <a:rPr kumimoji="1" lang="ru-RU" sz="3200" b="1" kern="0" spc="9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b="1" kern="0" dirty="0">
                <a:solidFill>
                  <a:srgbClr val="000000"/>
                </a:solidFill>
                <a:latin typeface="Times New Roman"/>
                <a:ea typeface="Times New Roman"/>
              </a:rPr>
              <a:t>квадрату</a:t>
            </a:r>
            <a:r>
              <a:rPr kumimoji="1" lang="ru-RU" sz="3200" b="1" kern="0" spc="-33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b="1" kern="0" dirty="0">
                <a:solidFill>
                  <a:srgbClr val="000000"/>
                </a:solidFill>
                <a:latin typeface="Times New Roman"/>
                <a:ea typeface="Times New Roman"/>
              </a:rPr>
              <a:t>отклонения</a:t>
            </a:r>
            <a:r>
              <a:rPr kumimoji="1" lang="ru-RU" sz="3200" b="1" kern="0" spc="-1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b="1" kern="0" dirty="0">
                <a:solidFill>
                  <a:srgbClr val="000000"/>
                </a:solidFill>
                <a:latin typeface="Times New Roman"/>
                <a:ea typeface="Times New Roman"/>
              </a:rPr>
              <a:t>от</a:t>
            </a:r>
            <a:r>
              <a:rPr kumimoji="1" lang="ru-RU" sz="3200" b="1" kern="0" spc="-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b="1" kern="0" dirty="0">
                <a:solidFill>
                  <a:srgbClr val="000000"/>
                </a:solidFill>
                <a:latin typeface="Times New Roman"/>
                <a:ea typeface="Times New Roman"/>
              </a:rPr>
              <a:t>среднего арифметического</a:t>
            </a:r>
            <a:r>
              <a:rPr kumimoji="1" lang="ru-RU" sz="3200" kern="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kumimoji="1" lang="ru-RU" sz="3200" kern="0" dirty="0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5257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1\Рабочий стол\Сканирование\Дисперсия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8937625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917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194237" y="1194430"/>
            <a:ext cx="8812877" cy="43228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1894" y="147990"/>
            <a:ext cx="72399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Пример 1</a:t>
            </a:r>
            <a:r>
              <a:rPr lang="ru-RU" dirty="0" smtClean="0"/>
              <a:t>. Рассмотрим таблицу производства пшеницы в России.</a:t>
            </a:r>
          </a:p>
          <a:p>
            <a:r>
              <a:rPr lang="ru-RU" dirty="0" smtClean="0"/>
              <a:t> Найдем среднее производство  пшеницы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1895" y="794321"/>
            <a:ext cx="4536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prstClr val="black"/>
                </a:solidFill>
              </a:rPr>
              <a:t>1) ср/ар = 35,5 млн. тон в год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4146" y="5517231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 startAt="3"/>
            </a:pPr>
            <a:r>
              <a:rPr lang="ru-RU" sz="2000" dirty="0" smtClean="0">
                <a:solidFill>
                  <a:srgbClr val="FF0000"/>
                </a:solidFill>
              </a:rPr>
              <a:t>Найдем дисперсию.</a:t>
            </a:r>
          </a:p>
          <a:p>
            <a:r>
              <a:rPr lang="ru-RU" sz="2000" b="1" dirty="0" smtClean="0">
                <a:solidFill>
                  <a:srgbClr val="2A65AC"/>
                </a:solidFill>
              </a:rPr>
              <a:t>Дисперсия = квадрат отклонений разделить на количество чисел</a:t>
            </a:r>
            <a:endParaRPr lang="ru-RU" sz="2000" b="1" dirty="0">
              <a:solidFill>
                <a:srgbClr val="2A65A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4238" y="6237312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(29,16+0,36+77,44+72,25+20,25+1,00+132,25) </a:t>
            </a:r>
            <a:r>
              <a:rPr lang="ru-RU" sz="2400" dirty="0">
                <a:solidFill>
                  <a:srgbClr val="7030A0"/>
                </a:solidFill>
              </a:rPr>
              <a:t>:</a:t>
            </a:r>
            <a:r>
              <a:rPr lang="ru-RU" sz="2400" dirty="0" smtClean="0">
                <a:solidFill>
                  <a:srgbClr val="7030A0"/>
                </a:solidFill>
              </a:rPr>
              <a:t> 7 = 47,53 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80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t="20053" b="58239"/>
          <a:stretch/>
        </p:blipFill>
        <p:spPr bwMode="auto">
          <a:xfrm>
            <a:off x="323528" y="116632"/>
            <a:ext cx="8568952" cy="14401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/>
          <p:cNvPicPr/>
          <p:nvPr/>
        </p:nvPicPr>
        <p:blipFill rotWithShape="1">
          <a:blip r:embed="rId2"/>
          <a:srcRect t="42308" b="1405"/>
          <a:stretch/>
        </p:blipFill>
        <p:spPr bwMode="auto">
          <a:xfrm>
            <a:off x="200485" y="1557075"/>
            <a:ext cx="8712968" cy="34563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3"/>
          <a:srcRect t="-5" b="69611"/>
          <a:stretch/>
        </p:blipFill>
        <p:spPr bwMode="auto">
          <a:xfrm>
            <a:off x="323529" y="5229200"/>
            <a:ext cx="8424936" cy="12961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4851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251520" y="254"/>
            <a:ext cx="8422438" cy="21602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2116854"/>
            <a:ext cx="81344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Решение</a:t>
            </a:r>
          </a:p>
          <a:p>
            <a:pPr marL="342900" indent="-342900">
              <a:buFontTx/>
              <a:buAutoNum type="arabicPeriod"/>
            </a:pPr>
            <a:r>
              <a:rPr lang="ru-RU" sz="2400" dirty="0" smtClean="0">
                <a:solidFill>
                  <a:srgbClr val="00B050"/>
                </a:solidFill>
              </a:rPr>
              <a:t>Найдем среднее арифметическое.</a:t>
            </a:r>
          </a:p>
          <a:p>
            <a:pPr marL="342900" indent="-342900">
              <a:buFontTx/>
              <a:buAutoNum type="arabicPeriod"/>
            </a:pPr>
            <a:r>
              <a:rPr lang="ru-RU" sz="2400" dirty="0" smtClean="0">
                <a:solidFill>
                  <a:srgbClr val="FF0000"/>
                </a:solidFill>
              </a:rPr>
              <a:t>Отклонение = число из набора – ср/арифметическое</a:t>
            </a: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922544"/>
              </p:ext>
            </p:extLst>
          </p:nvPr>
        </p:nvGraphicFramePr>
        <p:xfrm>
          <a:off x="143509" y="4005064"/>
          <a:ext cx="5148571" cy="2635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2147"/>
                <a:gridCol w="2088232"/>
                <a:gridCol w="1728192"/>
              </a:tblGrid>
              <a:tr h="89800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</a:rPr>
                        <a:t>Число из набора</a:t>
                      </a:r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Отклонение от среднего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Отклонение в квадрате</a:t>
                      </a:r>
                      <a:endParaRPr lang="ru-RU" sz="2000" dirty="0"/>
                    </a:p>
                  </a:txBody>
                  <a:tcPr/>
                </a:tc>
              </a:tr>
              <a:tr h="560979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-1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-1 – 1 = -2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(-2)</a:t>
                      </a:r>
                      <a:r>
                        <a:rPr lang="ru-RU" sz="3200" baseline="30000" dirty="0" smtClean="0"/>
                        <a:t>2</a:t>
                      </a:r>
                      <a:r>
                        <a:rPr lang="ru-RU" sz="3200" dirty="0" smtClean="0"/>
                        <a:t> = 4</a:t>
                      </a:r>
                      <a:endParaRPr lang="ru-RU" sz="3200" dirty="0"/>
                    </a:p>
                  </a:txBody>
                  <a:tcPr/>
                </a:tc>
              </a:tr>
              <a:tr h="560979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0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0 – 1 = -1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(-1)</a:t>
                      </a:r>
                      <a:r>
                        <a:rPr lang="ru-RU" sz="3200" baseline="30000" dirty="0" smtClean="0"/>
                        <a:t>2</a:t>
                      </a:r>
                      <a:r>
                        <a:rPr lang="ru-RU" sz="3200" dirty="0" smtClean="0"/>
                        <a:t> = 1</a:t>
                      </a:r>
                      <a:endParaRPr lang="ru-RU" sz="3200" dirty="0"/>
                    </a:p>
                  </a:txBody>
                  <a:tcPr/>
                </a:tc>
              </a:tr>
              <a:tr h="560979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4 - 1 = 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3</a:t>
                      </a:r>
                      <a:r>
                        <a:rPr lang="ru-RU" sz="3200" baseline="30000" dirty="0" smtClean="0"/>
                        <a:t>2</a:t>
                      </a:r>
                      <a:r>
                        <a:rPr lang="ru-RU" sz="3200" dirty="0" smtClean="0"/>
                        <a:t> = 9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51521" y="3333026"/>
            <a:ext cx="52565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prstClr val="black"/>
                </a:solidFill>
              </a:rPr>
              <a:t>а) </a:t>
            </a:r>
            <a:r>
              <a:rPr lang="ru-RU" sz="2800" dirty="0" smtClean="0">
                <a:solidFill>
                  <a:prstClr val="black"/>
                </a:solidFill>
              </a:rPr>
              <a:t>ср/ар = </a:t>
            </a:r>
            <a:r>
              <a:rPr lang="ru-RU" sz="2800" dirty="0" smtClean="0">
                <a:solidFill>
                  <a:srgbClr val="7030A0"/>
                </a:solidFill>
              </a:rPr>
              <a:t>(-1+0+4) / 3 =3:3 =1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8104" y="3359778"/>
            <a:ext cx="33843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 startAt="3"/>
            </a:pPr>
            <a:r>
              <a:rPr lang="ru-RU" sz="2400" dirty="0" smtClean="0">
                <a:solidFill>
                  <a:srgbClr val="FF0000"/>
                </a:solidFill>
              </a:rPr>
              <a:t>Найдем дисперсию.</a:t>
            </a:r>
          </a:p>
          <a:p>
            <a:r>
              <a:rPr lang="ru-RU" sz="2400" b="1" dirty="0" smtClean="0">
                <a:solidFill>
                  <a:srgbClr val="2A65AC"/>
                </a:solidFill>
              </a:rPr>
              <a:t>Дисперсия = ср/ар  отклонений в квадрате</a:t>
            </a:r>
            <a:endParaRPr lang="ru-RU" sz="2400" b="1" dirty="0">
              <a:solidFill>
                <a:srgbClr val="2A65AC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54401" y="5517232"/>
            <a:ext cx="33695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(4+1+9) </a:t>
            </a:r>
            <a:r>
              <a:rPr lang="ru-RU" sz="2800" dirty="0">
                <a:solidFill>
                  <a:srgbClr val="7030A0"/>
                </a:solidFill>
              </a:rPr>
              <a:t>:</a:t>
            </a:r>
            <a:r>
              <a:rPr lang="ru-RU" sz="2800" dirty="0" smtClean="0">
                <a:solidFill>
                  <a:srgbClr val="7030A0"/>
                </a:solidFill>
              </a:rPr>
              <a:t> 3 = 14:3 = =4,3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64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</p:bldLst>
  </p:timing>
</p:sld>
</file>

<file path=ppt/theme/theme1.xml><?xml version="1.0" encoding="utf-8"?>
<a:theme xmlns:a="http://schemas.openxmlformats.org/drawingml/2006/main" name="Шары">
  <a:themeElements>
    <a:clrScheme name="Шары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Шаблон оформления «Азартный»">
  <a:themeElements>
    <a:clrScheme name="Шаблон оформления «Азартный» 6">
      <a:dk1>
        <a:srgbClr val="000000"/>
      </a:dk1>
      <a:lt1>
        <a:srgbClr val="99FFCC"/>
      </a:lt1>
      <a:dk2>
        <a:srgbClr val="000000"/>
      </a:dk2>
      <a:lt2>
        <a:srgbClr val="868686"/>
      </a:lt2>
      <a:accent1>
        <a:srgbClr val="3366FF"/>
      </a:accent1>
      <a:accent2>
        <a:srgbClr val="009900"/>
      </a:accent2>
      <a:accent3>
        <a:srgbClr val="CAFFE2"/>
      </a:accent3>
      <a:accent4>
        <a:srgbClr val="000000"/>
      </a:accent4>
      <a:accent5>
        <a:srgbClr val="ADB8FF"/>
      </a:accent5>
      <a:accent6>
        <a:srgbClr val="008A00"/>
      </a:accent6>
      <a:hlink>
        <a:srgbClr val="FF0033"/>
      </a:hlink>
      <a:folHlink>
        <a:srgbClr val="CBCBCB"/>
      </a:folHlink>
    </a:clrScheme>
    <a:fontScheme name="Шаблон оформления «Азартный»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Шаблон оформления «Азартный» 1">
        <a:dk1>
          <a:srgbClr val="5F5F5F"/>
        </a:dk1>
        <a:lt1>
          <a:srgbClr val="DDDDDD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9900"/>
        </a:accent2>
        <a:accent3>
          <a:srgbClr val="AAAAAA"/>
        </a:accent3>
        <a:accent4>
          <a:srgbClr val="BDBDBD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«Азартный»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«Азартный»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«Азартный» 4">
        <a:dk1>
          <a:srgbClr val="003366"/>
        </a:dk1>
        <a:lt1>
          <a:srgbClr val="FFFFFF"/>
        </a:lt1>
        <a:dk2>
          <a:srgbClr val="6EF729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BAFAAC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«Азартный» 5">
        <a:dk1>
          <a:srgbClr val="003366"/>
        </a:dk1>
        <a:lt1>
          <a:srgbClr val="FFFFFF"/>
        </a:lt1>
        <a:dk2>
          <a:srgbClr val="4BD208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B1E5AA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«Азартный» 6">
        <a:dk1>
          <a:srgbClr val="000000"/>
        </a:dk1>
        <a:lt1>
          <a:srgbClr val="99FFCC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CAFFE2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877</TotalTime>
  <Words>541</Words>
  <Application>Microsoft Office PowerPoint</Application>
  <PresentationFormat>Экран (4:3)</PresentationFormat>
  <Paragraphs>92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Шары</vt:lpstr>
      <vt:lpstr>Тема Office</vt:lpstr>
      <vt:lpstr>Шаблон оформления «Азартный»</vt:lpstr>
      <vt:lpstr>Презентация PowerPoint</vt:lpstr>
      <vt:lpstr>Презентация PowerPoint</vt:lpstr>
      <vt:lpstr>Повторение </vt:lpstr>
      <vt:lpstr>Презентация PowerPoint</vt:lpstr>
      <vt:lpstr>Среднее числового набора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Выводы и итоги урока. </vt:lpstr>
      <vt:lpstr>Выводы и итоги урока. </vt:lpstr>
      <vt:lpstr>Вопросы</vt:lpstr>
      <vt:lpstr>Домашнее задание</vt:lpstr>
    </vt:vector>
  </TitlesOfParts>
  <Company>Школа №80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Статистика и вероятность в школе.</dc:title>
  <dc:creator>Александр</dc:creator>
  <cp:lastModifiedBy>User</cp:lastModifiedBy>
  <cp:revision>83</cp:revision>
  <dcterms:created xsi:type="dcterms:W3CDTF">2009-10-13T08:03:13Z</dcterms:created>
  <dcterms:modified xsi:type="dcterms:W3CDTF">2023-10-02T03:23:15Z</dcterms:modified>
</cp:coreProperties>
</file>