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88" r:id="rId7"/>
    <p:sldId id="289" r:id="rId8"/>
    <p:sldId id="290" r:id="rId9"/>
    <p:sldId id="291" r:id="rId10"/>
    <p:sldId id="261" r:id="rId11"/>
    <p:sldId id="292" r:id="rId12"/>
    <p:sldId id="277" r:id="rId13"/>
    <p:sldId id="278" r:id="rId14"/>
    <p:sldId id="280" r:id="rId15"/>
    <p:sldId id="28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B496-AF49-4170-A2F6-8273A287734E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D3BA244-E4DE-42A8-B080-458510E8A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886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B496-AF49-4170-A2F6-8273A287734E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D3BA244-E4DE-42A8-B080-458510E8A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342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B496-AF49-4170-A2F6-8273A287734E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D3BA244-E4DE-42A8-B080-458510E8AE8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772247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B496-AF49-4170-A2F6-8273A287734E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D3BA244-E4DE-42A8-B080-458510E8A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0629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B496-AF49-4170-A2F6-8273A287734E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D3BA244-E4DE-42A8-B080-458510E8AE8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973459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B496-AF49-4170-A2F6-8273A287734E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D3BA244-E4DE-42A8-B080-458510E8A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452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B496-AF49-4170-A2F6-8273A287734E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BA244-E4DE-42A8-B080-458510E8A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4085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B496-AF49-4170-A2F6-8273A287734E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BA244-E4DE-42A8-B080-458510E8A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503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B496-AF49-4170-A2F6-8273A287734E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BA244-E4DE-42A8-B080-458510E8A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334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B496-AF49-4170-A2F6-8273A287734E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D3BA244-E4DE-42A8-B080-458510E8A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143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B496-AF49-4170-A2F6-8273A287734E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D3BA244-E4DE-42A8-B080-458510E8A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311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B496-AF49-4170-A2F6-8273A287734E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D3BA244-E4DE-42A8-B080-458510E8A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809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B496-AF49-4170-A2F6-8273A287734E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BA244-E4DE-42A8-B080-458510E8A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985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B496-AF49-4170-A2F6-8273A287734E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BA244-E4DE-42A8-B080-458510E8A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923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B496-AF49-4170-A2F6-8273A287734E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BA244-E4DE-42A8-B080-458510E8A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548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9B496-AF49-4170-A2F6-8273A287734E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D3BA244-E4DE-42A8-B080-458510E8A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561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9B496-AF49-4170-A2F6-8273A287734E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D3BA244-E4DE-42A8-B080-458510E8A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837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" y="859127"/>
            <a:ext cx="11748655" cy="5139891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Стендовый урок физики в 7 классе</a:t>
            </a:r>
            <a:br>
              <a:rPr lang="ru-RU" b="1" dirty="0" smtClean="0"/>
            </a:br>
            <a:r>
              <a:rPr lang="ru-RU" b="1" dirty="0" smtClean="0"/>
              <a:t>с использованием технологии «Смешанное обучение» </a:t>
            </a:r>
            <a:br>
              <a:rPr lang="ru-RU" b="1" dirty="0" smtClean="0"/>
            </a:br>
            <a:r>
              <a:rPr lang="ru-RU" sz="4400" b="1" dirty="0" smtClean="0"/>
              <a:t>(модель урока «Перевернутый класс»)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по теме «Расчет пути и времени движения»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5260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6096" y="146437"/>
            <a:ext cx="9798642" cy="1805191"/>
          </a:xfrm>
        </p:spPr>
        <p:txBody>
          <a:bodyPr>
            <a:normAutofit/>
          </a:bodyPr>
          <a:lstStyle/>
          <a:p>
            <a:r>
              <a:rPr lang="ru-RU" dirty="0" smtClean="0"/>
              <a:t>Этап 1.</a:t>
            </a:r>
            <a:br>
              <a:rPr lang="ru-RU" dirty="0" smtClean="0"/>
            </a:br>
            <a:r>
              <a:rPr lang="ru-RU" dirty="0" smtClean="0"/>
              <a:t>Организационный </a:t>
            </a:r>
            <a:r>
              <a:rPr lang="ru-RU" dirty="0"/>
              <a:t>этап</a:t>
            </a:r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56095" y="2515737"/>
            <a:ext cx="9512489" cy="1319284"/>
          </a:xfrm>
        </p:spPr>
        <p:txBody>
          <a:bodyPr/>
          <a:lstStyle/>
          <a:p>
            <a:r>
              <a:rPr lang="ru-RU" sz="2200" dirty="0" smtClean="0"/>
              <a:t>Цель</a:t>
            </a:r>
            <a:r>
              <a:rPr lang="ru-RU" sz="2200" dirty="0"/>
              <a:t>: Создание благоприятного психологического настроя на работу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89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2545" y="166909"/>
            <a:ext cx="10432473" cy="1800435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Этап 2</a:t>
            </a:r>
            <a:r>
              <a:rPr lang="ru-RU" sz="3100" dirty="0" smtClean="0"/>
              <a:t>.</a:t>
            </a:r>
            <a:br>
              <a:rPr lang="ru-RU" sz="3100" dirty="0" smtClean="0"/>
            </a:br>
            <a:r>
              <a:rPr lang="ru-RU" sz="3100" dirty="0" smtClean="0"/>
              <a:t>Проверка </a:t>
            </a:r>
            <a:r>
              <a:rPr lang="ru-RU" sz="3100" dirty="0"/>
              <a:t>домашнего задания, воспроизведение и </a:t>
            </a:r>
            <a:r>
              <a:rPr lang="ru-RU" sz="3100" dirty="0" smtClean="0"/>
              <a:t>коррекция опорных </a:t>
            </a:r>
            <a:r>
              <a:rPr lang="ru-RU" sz="3100" dirty="0"/>
              <a:t>знаний учащихся.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Цель</a:t>
            </a:r>
            <a:r>
              <a:rPr lang="ru-RU" sz="2700" dirty="0"/>
              <a:t>: Актуализация опорных знаний и способов действий</a:t>
            </a:r>
            <a:br>
              <a:rPr lang="ru-RU" sz="2700" dirty="0"/>
            </a:b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62545" y="1967344"/>
            <a:ext cx="10028566" cy="479367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Фронтальная работа (цель: умение </a:t>
            </a:r>
            <a:r>
              <a:rPr lang="ru-RU" dirty="0"/>
              <a:t>ставить цели, планировать пути их достижения; умение выдвигать гипотезы при решении учебных задач</a:t>
            </a:r>
            <a:r>
              <a:rPr lang="ru-RU" dirty="0" smtClean="0"/>
              <a:t>;</a:t>
            </a:r>
            <a:r>
              <a:rPr lang="ru-RU" dirty="0"/>
              <a:t> </a:t>
            </a:r>
            <a:r>
              <a:rPr lang="ru-RU" dirty="0" smtClean="0"/>
              <a:t>повторение знаний)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1. </a:t>
            </a:r>
            <a:r>
              <a:rPr lang="ru-RU" dirty="0" smtClean="0"/>
              <a:t>Учитель задает </a:t>
            </a:r>
            <a:r>
              <a:rPr lang="ru-RU" dirty="0"/>
              <a:t>вопросы </a:t>
            </a:r>
            <a:r>
              <a:rPr lang="ru-RU" dirty="0" smtClean="0"/>
              <a:t>учащимся </a:t>
            </a:r>
            <a:r>
              <a:rPr lang="ru-RU" i="1" dirty="0" smtClean="0"/>
              <a:t>(</a:t>
            </a:r>
            <a:r>
              <a:rPr lang="ru-RU" i="1" dirty="0"/>
              <a:t>приложение №</a:t>
            </a:r>
            <a:r>
              <a:rPr lang="ru-RU" i="1" dirty="0" smtClean="0"/>
              <a:t>2)</a:t>
            </a:r>
          </a:p>
          <a:p>
            <a:pPr marL="0" indent="0">
              <a:buNone/>
            </a:pPr>
            <a:r>
              <a:rPr lang="ru-RU" dirty="0" smtClean="0"/>
              <a:t>                      2. Вместе </a:t>
            </a:r>
            <a:r>
              <a:rPr lang="ru-RU" dirty="0"/>
              <a:t>с учениками </a:t>
            </a:r>
            <a:r>
              <a:rPr lang="ru-RU" dirty="0" smtClean="0"/>
              <a:t>определяется тему </a:t>
            </a:r>
            <a:r>
              <a:rPr lang="ru-RU" dirty="0" smtClean="0"/>
              <a:t>и цели урока </a:t>
            </a:r>
            <a:br>
              <a:rPr lang="ru-RU" dirty="0" smtClean="0"/>
            </a:br>
            <a:r>
              <a:rPr lang="ru-RU" dirty="0" smtClean="0"/>
              <a:t>                          (</a:t>
            </a:r>
            <a:r>
              <a:rPr lang="ru-RU" dirty="0"/>
              <a:t>на слайде показывает </a:t>
            </a:r>
            <a:r>
              <a:rPr lang="ru-RU" dirty="0" smtClean="0"/>
              <a:t>тему и цель </a:t>
            </a:r>
            <a:r>
              <a:rPr lang="ru-RU" dirty="0"/>
              <a:t>урока)</a:t>
            </a:r>
          </a:p>
          <a:p>
            <a:pPr marL="0" indent="0">
              <a:buNone/>
            </a:pPr>
            <a:r>
              <a:rPr lang="ru-RU" dirty="0" smtClean="0"/>
              <a:t>                      3. Записывают </a:t>
            </a:r>
            <a:r>
              <a:rPr lang="ru-RU" dirty="0"/>
              <a:t>тему в </a:t>
            </a:r>
            <a:r>
              <a:rPr lang="ru-RU" dirty="0" smtClean="0"/>
              <a:t>тетради</a:t>
            </a:r>
          </a:p>
          <a:p>
            <a:r>
              <a:rPr lang="ru-RU" dirty="0" smtClean="0"/>
              <a:t>Работа </a:t>
            </a:r>
            <a:r>
              <a:rPr lang="ru-RU" dirty="0"/>
              <a:t>в </a:t>
            </a:r>
            <a:r>
              <a:rPr lang="ru-RU" dirty="0" smtClean="0"/>
              <a:t>парах (</a:t>
            </a:r>
            <a:r>
              <a:rPr lang="ru-RU" dirty="0"/>
              <a:t>цель</a:t>
            </a:r>
            <a:r>
              <a:rPr lang="ru-RU" dirty="0" smtClean="0"/>
              <a:t>: </a:t>
            </a:r>
            <a:r>
              <a:rPr lang="ru-RU" dirty="0"/>
              <a:t>повторение </a:t>
            </a:r>
            <a:r>
              <a:rPr lang="ru-RU" dirty="0" smtClean="0"/>
              <a:t>знаний и контроль соответствия </a:t>
            </a:r>
            <a:r>
              <a:rPr lang="ru-RU" dirty="0"/>
              <a:t>общего </a:t>
            </a:r>
            <a:r>
              <a:rPr lang="ru-RU" dirty="0" smtClean="0"/>
              <a:t>результата пары от правильности </a:t>
            </a:r>
            <a:r>
              <a:rPr lang="ru-RU" dirty="0"/>
              <a:t>выполненного задания каждым </a:t>
            </a:r>
            <a:r>
              <a:rPr lang="ru-RU" dirty="0" smtClean="0"/>
              <a:t>участником)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1. </a:t>
            </a:r>
            <a:r>
              <a:rPr lang="ru-RU" dirty="0" smtClean="0"/>
              <a:t>Предлагается </a:t>
            </a:r>
            <a:r>
              <a:rPr lang="ru-RU" dirty="0"/>
              <a:t>собрать кластер «Механическое движение» из готовых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элементов. </a:t>
            </a:r>
            <a:r>
              <a:rPr lang="ru-RU" i="1" dirty="0" smtClean="0"/>
              <a:t>(приложение №3) </a:t>
            </a:r>
            <a:r>
              <a:rPr lang="ru-RU" dirty="0" smtClean="0"/>
              <a:t>– </a:t>
            </a:r>
          </a:p>
          <a:p>
            <a:pPr marL="0" indent="0">
              <a:buNone/>
            </a:pPr>
            <a:r>
              <a:rPr lang="ru-RU" dirty="0" smtClean="0"/>
              <a:t>                       2. Воспроизведение кластера на доске для обсуждения и проверки </a:t>
            </a:r>
          </a:p>
          <a:p>
            <a:pPr marL="0" indent="0">
              <a:buNone/>
            </a:pPr>
            <a:r>
              <a:rPr lang="ru-RU" dirty="0" smtClean="0"/>
              <a:t>                       3. Заполнение </a:t>
            </a:r>
            <a:r>
              <a:rPr lang="ru-RU" dirty="0" smtClean="0"/>
              <a:t>готовых таблиц </a:t>
            </a:r>
            <a:r>
              <a:rPr lang="ru-RU" i="1" dirty="0" smtClean="0"/>
              <a:t>(приложение №4)</a:t>
            </a:r>
          </a:p>
          <a:p>
            <a:pPr marL="0" indent="0">
              <a:buNone/>
            </a:pPr>
            <a:r>
              <a:rPr lang="ru-RU" i="1" dirty="0" smtClean="0"/>
              <a:t>                       4</a:t>
            </a:r>
            <a:r>
              <a:rPr lang="ru-RU" i="1" dirty="0"/>
              <a:t>. Воспроизведение таблицы на доске для обсуждения и проверки </a:t>
            </a:r>
            <a:endParaRPr lang="ru-RU" i="1" dirty="0" smtClean="0"/>
          </a:p>
          <a:p>
            <a:r>
              <a:rPr lang="ru-RU" dirty="0" smtClean="0"/>
              <a:t>Индивидуальная работа (цель: контроль опорных знаний для достижения цели урока)</a:t>
            </a:r>
          </a:p>
          <a:p>
            <a:pPr marL="0" indent="0">
              <a:buNone/>
            </a:pPr>
            <a:r>
              <a:rPr lang="ru-RU" dirty="0" smtClean="0"/>
              <a:t>                       1. Запишите формулы </a:t>
            </a:r>
            <a:r>
              <a:rPr lang="ru-RU" dirty="0"/>
              <a:t>для расчета характеристик </a:t>
            </a:r>
            <a:r>
              <a:rPr lang="ru-RU" dirty="0" smtClean="0"/>
              <a:t>движения,</a:t>
            </a:r>
            <a:br>
              <a:rPr lang="ru-RU" dirty="0" smtClean="0"/>
            </a:br>
            <a:r>
              <a:rPr lang="ru-RU" dirty="0" smtClean="0"/>
              <a:t>                           используя треугольник </a:t>
            </a:r>
            <a:r>
              <a:rPr lang="ru-RU" dirty="0" smtClean="0"/>
              <a:t>формул (</a:t>
            </a:r>
            <a:r>
              <a:rPr lang="ru-RU" i="1" dirty="0" smtClean="0"/>
              <a:t>приложение №5</a:t>
            </a:r>
            <a:r>
              <a:rPr lang="ru-RU" dirty="0" smtClean="0"/>
              <a:t>)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5268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2323" y="269268"/>
            <a:ext cx="10235820" cy="2091794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Этап 3.</a:t>
            </a:r>
            <a:br>
              <a:rPr lang="ru-RU" sz="3100" dirty="0" smtClean="0"/>
            </a:br>
            <a:r>
              <a:rPr lang="ru-RU" sz="3100" dirty="0" smtClean="0"/>
              <a:t>Физкультминутка </a:t>
            </a:r>
            <a:r>
              <a:rPr lang="ru-RU" sz="3100" dirty="0"/>
              <a:t>(гимнастика для глаз) 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2200" dirty="0" smtClean="0"/>
              <a:t>Цель</a:t>
            </a:r>
            <a:r>
              <a:rPr lang="ru-RU" sz="2200" dirty="0"/>
              <a:t>: Сменить деятельность, обеспечить эмоциональную разгрузку учащихся.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866030"/>
            <a:ext cx="8915400" cy="304519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01588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675" y="119143"/>
            <a:ext cx="10413241" cy="150949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Этап 4.</a:t>
            </a:r>
            <a:br>
              <a:rPr lang="ru-RU" sz="3100" dirty="0" smtClean="0"/>
            </a:br>
            <a:r>
              <a:rPr lang="ru-RU" sz="3100" dirty="0" smtClean="0"/>
              <a:t>Творческое </a:t>
            </a:r>
            <a:r>
              <a:rPr lang="ru-RU" sz="3100" dirty="0"/>
              <a:t>применение и добывание знаний в новой ситуации (проблемные задания)</a:t>
            </a:r>
            <a:br>
              <a:rPr lang="ru-RU" sz="3100" dirty="0"/>
            </a:br>
            <a:r>
              <a:rPr lang="ru-RU" sz="3100" dirty="0"/>
              <a:t>Цель:  проверить умения и навыки учащихся самостоятельно выполнять построение логической цепи рассуждений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6507" y="2979761"/>
            <a:ext cx="8915400" cy="3777622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/>
              <a:t>Групповая работа (цель</a:t>
            </a:r>
            <a:r>
              <a:rPr lang="ru-RU" sz="2000" dirty="0"/>
              <a:t>: активное включение каждого ученика в процесс усвоения учебного </a:t>
            </a:r>
            <a:r>
              <a:rPr lang="ru-RU" sz="2000" dirty="0" smtClean="0"/>
              <a:t>материала)</a:t>
            </a:r>
          </a:p>
          <a:p>
            <a:pPr marL="0" indent="0">
              <a:buNone/>
            </a:pPr>
            <a:r>
              <a:rPr lang="ru-RU" sz="2000" dirty="0" smtClean="0"/>
              <a:t>     1. Предлагает </a:t>
            </a:r>
            <a:r>
              <a:rPr lang="ru-RU" sz="2000" dirty="0"/>
              <a:t>разбиться на три группы (с помощью </a:t>
            </a:r>
            <a:r>
              <a:rPr lang="ru-RU" sz="2000" dirty="0" smtClean="0"/>
              <a:t>мозаики </a:t>
            </a:r>
            <a:br>
              <a:rPr lang="ru-RU" sz="2000" dirty="0" smtClean="0"/>
            </a:br>
            <a:r>
              <a:rPr lang="ru-RU" sz="2000" dirty="0" smtClean="0"/>
              <a:t>         (</a:t>
            </a:r>
            <a:r>
              <a:rPr lang="ru-RU" sz="2000" i="1" dirty="0" smtClean="0"/>
              <a:t>приложение </a:t>
            </a:r>
            <a:r>
              <a:rPr lang="ru-RU" sz="2000" i="1" dirty="0" smtClean="0"/>
              <a:t>№</a:t>
            </a:r>
            <a:r>
              <a:rPr lang="en-US" sz="2000" i="1" dirty="0" smtClean="0"/>
              <a:t>6</a:t>
            </a:r>
            <a:r>
              <a:rPr lang="ru-RU" sz="2000" dirty="0" smtClean="0"/>
              <a:t>)).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        Задания</a:t>
            </a:r>
            <a:r>
              <a:rPr lang="ru-RU" sz="2000" dirty="0"/>
              <a:t>: составить задачу на расчет, группам </a:t>
            </a:r>
            <a:r>
              <a:rPr lang="ru-RU" sz="2000" dirty="0" smtClean="0"/>
              <a:t>представить</a:t>
            </a:r>
            <a:br>
              <a:rPr lang="ru-RU" sz="2000" dirty="0" smtClean="0"/>
            </a:br>
            <a:r>
              <a:rPr lang="ru-RU" sz="2000" dirty="0" smtClean="0"/>
              <a:t>        отчет о работе </a:t>
            </a:r>
            <a:r>
              <a:rPr lang="ru-RU" sz="2000" dirty="0"/>
              <a:t>на доске</a:t>
            </a:r>
          </a:p>
          <a:p>
            <a:endParaRPr lang="ru-RU" sz="2000" dirty="0"/>
          </a:p>
          <a:p>
            <a:r>
              <a:rPr lang="ru-RU" sz="2000" dirty="0"/>
              <a:t>1 группа: задача на расчет пути;</a:t>
            </a:r>
          </a:p>
          <a:p>
            <a:r>
              <a:rPr lang="ru-RU" sz="2000" dirty="0"/>
              <a:t>2 группа:  задача на расчет времени;</a:t>
            </a:r>
          </a:p>
          <a:p>
            <a:r>
              <a:rPr lang="ru-RU" sz="2000" dirty="0"/>
              <a:t>3 группа:  задача на расчет скорости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00716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6763" y="228324"/>
            <a:ext cx="10249619" cy="2760535"/>
          </a:xfrm>
        </p:spPr>
        <p:txBody>
          <a:bodyPr>
            <a:noAutofit/>
          </a:bodyPr>
          <a:lstStyle/>
          <a:p>
            <a:r>
              <a:rPr lang="ru-RU" sz="2800" dirty="0" smtClean="0"/>
              <a:t>Этап 5.</a:t>
            </a:r>
            <a:br>
              <a:rPr lang="ru-RU" sz="2800" dirty="0" smtClean="0"/>
            </a:br>
            <a:r>
              <a:rPr lang="ru-RU" sz="2800" dirty="0" smtClean="0"/>
              <a:t>Информация </a:t>
            </a:r>
            <a:r>
              <a:rPr lang="ru-RU" sz="2800" dirty="0"/>
              <a:t>о домашнем задании, инструктаж по его выполнению</a:t>
            </a:r>
            <a:br>
              <a:rPr lang="ru-RU" sz="2800" dirty="0"/>
            </a:br>
            <a:r>
              <a:rPr lang="ru-RU" sz="2000" dirty="0"/>
              <a:t>Цель:  Обеспечение понимания детьми цели, содержания и способов выполнения домашнего задания.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6763" y="2575705"/>
            <a:ext cx="9853834" cy="4002516"/>
          </a:xfrm>
        </p:spPr>
        <p:txBody>
          <a:bodyPr/>
          <a:lstStyle/>
          <a:p>
            <a:r>
              <a:rPr lang="ru-RU" sz="2000" dirty="0"/>
              <a:t>Дает домашнее задание, инструктирует по его выполнению:</a:t>
            </a:r>
          </a:p>
          <a:p>
            <a:pPr marL="0" indent="0">
              <a:buNone/>
            </a:pPr>
            <a:r>
              <a:rPr lang="ru-RU" sz="2000" dirty="0" smtClean="0"/>
              <a:t>         1</a:t>
            </a:r>
            <a:r>
              <a:rPr lang="ru-RU" sz="2000" dirty="0"/>
              <a:t>.	 Задание в учебнике стр. </a:t>
            </a:r>
            <a:r>
              <a:rPr lang="ru-RU" sz="2000" dirty="0" smtClean="0"/>
              <a:t>51</a:t>
            </a:r>
            <a:endParaRPr lang="ru-RU" sz="2000" dirty="0"/>
          </a:p>
          <a:p>
            <a:pPr marL="0" indent="0">
              <a:buNone/>
            </a:pPr>
            <a:r>
              <a:rPr lang="ru-RU" sz="2000" dirty="0" smtClean="0"/>
              <a:t>         2</a:t>
            </a:r>
            <a:r>
              <a:rPr lang="ru-RU" sz="2000" dirty="0"/>
              <a:t>.	 Рассчитать время движения школьных автобусов по </a:t>
            </a:r>
            <a:r>
              <a:rPr lang="ru-RU" sz="2000" dirty="0" smtClean="0"/>
              <a:t>маршрутам</a:t>
            </a:r>
            <a:br>
              <a:rPr lang="ru-RU" sz="2000" dirty="0" smtClean="0"/>
            </a:br>
            <a:r>
              <a:rPr lang="ru-RU" sz="2000" dirty="0" smtClean="0"/>
              <a:t>              </a:t>
            </a:r>
            <a:r>
              <a:rPr lang="ru-RU" sz="2000" dirty="0" err="1"/>
              <a:t>Горюново</a:t>
            </a:r>
            <a:r>
              <a:rPr lang="ru-RU" sz="2000" dirty="0"/>
              <a:t> – Центральный,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   </a:t>
            </a:r>
            <a:r>
              <a:rPr lang="ru-RU" sz="2000" dirty="0" err="1" smtClean="0"/>
              <a:t>Горюново</a:t>
            </a:r>
            <a:r>
              <a:rPr lang="ru-RU" sz="2000" dirty="0" smtClean="0"/>
              <a:t> </a:t>
            </a:r>
            <a:r>
              <a:rPr lang="ru-RU" sz="2000" dirty="0"/>
              <a:t>– Лесной</a:t>
            </a:r>
            <a:r>
              <a:rPr lang="ru-RU" sz="2000" dirty="0" smtClean="0"/>
              <a:t>.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       (</a:t>
            </a:r>
            <a:r>
              <a:rPr lang="ru-RU" sz="2000" dirty="0"/>
              <a:t>Скорость автобусов 60 км/ч, расстояние спросить у водителей)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91847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2173" y="255620"/>
            <a:ext cx="10317857" cy="1805192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Этап 6.</a:t>
            </a:r>
            <a:br>
              <a:rPr lang="ru-RU" sz="3100" dirty="0" smtClean="0"/>
            </a:br>
            <a:r>
              <a:rPr lang="ru-RU" sz="3100" dirty="0" smtClean="0"/>
              <a:t>Рефлексия </a:t>
            </a:r>
            <a:r>
              <a:rPr lang="ru-RU" sz="3100" dirty="0"/>
              <a:t>(подведение итогов занятия)</a:t>
            </a:r>
            <a:br>
              <a:rPr lang="ru-RU" sz="3100" dirty="0"/>
            </a:br>
            <a:r>
              <a:rPr lang="ru-RU" sz="2200" dirty="0"/>
              <a:t>Цели: Инициировать рефлексию детей по поводу психоэмоционального состояния, мотивации их собственной деятельности и взаимодействия с </a:t>
            </a:r>
            <a:r>
              <a:rPr lang="ru-RU" sz="2200" dirty="0" smtClean="0"/>
              <a:t>учителем </a:t>
            </a:r>
            <a:r>
              <a:rPr lang="ru-RU" sz="2200" dirty="0"/>
              <a:t>и другими детьми в классе.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2173" y="2307919"/>
            <a:ext cx="8915400" cy="3777622"/>
          </a:xfrm>
        </p:spPr>
        <p:txBody>
          <a:bodyPr>
            <a:normAutofit/>
          </a:bodyPr>
          <a:lstStyle/>
          <a:p>
            <a:r>
              <a:rPr lang="ru-RU" dirty="0" smtClean="0"/>
              <a:t>Предлагается решить тест из пяти вопросов </a:t>
            </a:r>
            <a:r>
              <a:rPr lang="ru-RU" dirty="0"/>
              <a:t>для </a:t>
            </a:r>
            <a:r>
              <a:rPr lang="ru-RU" dirty="0" smtClean="0"/>
              <a:t>контроля эффективности </a:t>
            </a:r>
            <a:r>
              <a:rPr lang="ru-RU" dirty="0"/>
              <a:t>усвоения учащимися приемов умственной </a:t>
            </a:r>
            <a:r>
              <a:rPr lang="ru-RU" dirty="0" smtClean="0"/>
              <a:t>деятельности и оценки их работы (приложение №</a:t>
            </a:r>
            <a:r>
              <a:rPr lang="en-US" dirty="0" smtClean="0"/>
              <a:t>7</a:t>
            </a:r>
            <a:r>
              <a:rPr lang="ru-RU" dirty="0" smtClean="0"/>
              <a:t>)</a:t>
            </a:r>
            <a:endParaRPr lang="ru-RU" dirty="0" smtClean="0"/>
          </a:p>
          <a:p>
            <a:r>
              <a:rPr lang="ru-RU" dirty="0" smtClean="0"/>
              <a:t>Используя </a:t>
            </a:r>
            <a:r>
              <a:rPr lang="ru-RU" dirty="0"/>
              <a:t>элемент </a:t>
            </a:r>
            <a:r>
              <a:rPr lang="ru-RU" dirty="0" err="1"/>
              <a:t>фишбоун</a:t>
            </a:r>
            <a:r>
              <a:rPr lang="ru-RU" dirty="0"/>
              <a:t> (заполнен </a:t>
            </a:r>
            <a:r>
              <a:rPr lang="ru-RU" dirty="0" smtClean="0"/>
              <a:t>частично (</a:t>
            </a:r>
            <a:r>
              <a:rPr lang="ru-RU" i="1" dirty="0" smtClean="0"/>
              <a:t>приложение </a:t>
            </a:r>
            <a:r>
              <a:rPr lang="ru-RU" i="1" dirty="0" smtClean="0"/>
              <a:t>№</a:t>
            </a:r>
            <a:r>
              <a:rPr lang="en-US" i="1" dirty="0" smtClean="0"/>
              <a:t>8</a:t>
            </a:r>
            <a:r>
              <a:rPr lang="ru-RU" dirty="0" smtClean="0"/>
              <a:t>)), </a:t>
            </a:r>
            <a:r>
              <a:rPr lang="ru-RU" dirty="0"/>
              <a:t>вместе с детьми подводит итог </a:t>
            </a:r>
            <a:r>
              <a:rPr lang="ru-RU" dirty="0" smtClean="0"/>
              <a:t>урока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</a:t>
            </a:r>
            <a:r>
              <a:rPr lang="ru-RU" dirty="0" smtClean="0"/>
              <a:t>Заполняют </a:t>
            </a:r>
            <a:r>
              <a:rPr lang="ru-RU" dirty="0" err="1"/>
              <a:t>фишбоун</a:t>
            </a:r>
            <a:r>
              <a:rPr lang="ru-RU" dirty="0"/>
              <a:t> в парах, представляют результат на </a:t>
            </a:r>
            <a:r>
              <a:rPr lang="ru-RU" dirty="0" smtClean="0"/>
              <a:t>доске</a:t>
            </a:r>
          </a:p>
          <a:p>
            <a:endParaRPr lang="ru-RU" dirty="0"/>
          </a:p>
          <a:p>
            <a:r>
              <a:rPr lang="ru-RU" dirty="0" smtClean="0"/>
              <a:t>Рефлексию </a:t>
            </a:r>
            <a:r>
              <a:rPr lang="ru-RU" dirty="0"/>
              <a:t>проводит через оценочное </a:t>
            </a:r>
            <a:r>
              <a:rPr lang="ru-RU" dirty="0" smtClean="0"/>
              <a:t>окно (</a:t>
            </a:r>
            <a:r>
              <a:rPr lang="ru-RU" i="1" dirty="0" smtClean="0"/>
              <a:t>приложение </a:t>
            </a:r>
            <a:r>
              <a:rPr lang="ru-RU" i="1" dirty="0" smtClean="0"/>
              <a:t>№</a:t>
            </a:r>
            <a:r>
              <a:rPr lang="en-US" i="1" dirty="0" smtClean="0"/>
              <a:t>9</a:t>
            </a:r>
            <a:r>
              <a:rPr lang="ru-RU" dirty="0" smtClean="0"/>
              <a:t>)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8731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31818" y="166255"/>
            <a:ext cx="9693380" cy="6137563"/>
          </a:xfrm>
        </p:spPr>
        <p:txBody>
          <a:bodyPr>
            <a:normAutofit/>
          </a:bodyPr>
          <a:lstStyle/>
          <a:p>
            <a:r>
              <a:rPr lang="ru-RU" sz="3200" dirty="0"/>
              <a:t> </a:t>
            </a:r>
            <a:r>
              <a:rPr lang="ru-RU" sz="2800" dirty="0"/>
              <a:t>I.	По календарно-тематическому планированию данный урок входит в раздел «Взаимодействие тел». Это второй урок раздела. </a:t>
            </a:r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II</a:t>
            </a:r>
            <a:r>
              <a:rPr lang="ru-RU" sz="2800" dirty="0"/>
              <a:t>.	Тип урока – урок комплексного применения знаний и умений</a:t>
            </a:r>
            <a:r>
              <a:rPr lang="ru-RU" sz="2800" dirty="0" smtClean="0"/>
              <a:t>.</a:t>
            </a:r>
          </a:p>
          <a:p>
            <a:endParaRPr lang="ru-RU" sz="2800" dirty="0"/>
          </a:p>
          <a:p>
            <a:r>
              <a:rPr lang="en-US" sz="2800" dirty="0" smtClean="0"/>
              <a:t>III. </a:t>
            </a:r>
            <a:r>
              <a:rPr lang="ru-RU" sz="2800" dirty="0" smtClean="0"/>
              <a:t>Технология </a:t>
            </a:r>
            <a:r>
              <a:rPr lang="ru-RU" sz="2800" dirty="0"/>
              <a:t>проведения урока – </a:t>
            </a:r>
            <a:r>
              <a:rPr lang="ru-RU" sz="2800" dirty="0" smtClean="0"/>
              <a:t>смешанное обучение, модель «перевернутый класс». </a:t>
            </a:r>
          </a:p>
          <a:p>
            <a:pPr marL="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 При </a:t>
            </a:r>
            <a:r>
              <a:rPr lang="ru-RU" sz="2800" dirty="0"/>
              <a:t>проведении урока </a:t>
            </a:r>
            <a:r>
              <a:rPr lang="ru-RU" sz="2800" dirty="0" smtClean="0"/>
              <a:t>использованы</a:t>
            </a:r>
            <a:br>
              <a:rPr lang="ru-RU" sz="2800" dirty="0" smtClean="0"/>
            </a:br>
            <a:r>
              <a:rPr lang="ru-RU" sz="2800" dirty="0" smtClean="0"/>
              <a:t>   приемы </a:t>
            </a:r>
            <a:r>
              <a:rPr lang="ru-RU" sz="2800" dirty="0"/>
              <a:t>технологии ТРКМ.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198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1652" y="236183"/>
            <a:ext cx="10125548" cy="1938981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IV</a:t>
            </a:r>
            <a:r>
              <a:rPr lang="ru-RU" sz="2800" dirty="0" smtClean="0"/>
              <a:t>.</a:t>
            </a:r>
            <a:r>
              <a:rPr lang="ru-RU" sz="2800" dirty="0"/>
              <a:t>	До урока была проведена подготовительная </a:t>
            </a:r>
            <a:r>
              <a:rPr lang="ru-RU" sz="2800" dirty="0" smtClean="0"/>
              <a:t>работа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dirty="0" smtClean="0"/>
              <a:t>(</a:t>
            </a:r>
            <a:r>
              <a:rPr lang="ru-RU" sz="2800" dirty="0"/>
              <a:t>условие технологии «перевернутый класс</a:t>
            </a:r>
            <a:r>
              <a:rPr lang="ru-RU" sz="2800" dirty="0" smtClean="0"/>
              <a:t>»). </a:t>
            </a:r>
            <a:r>
              <a:rPr lang="ru-RU" sz="2800" i="1" dirty="0" smtClean="0"/>
              <a:t>Приложение №1</a:t>
            </a:r>
            <a:endParaRPr lang="ru-RU" sz="28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1652" y="1842653"/>
            <a:ext cx="10125548" cy="48490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200" dirty="0" smtClean="0"/>
              <a:t>Опережающее </a:t>
            </a:r>
            <a:r>
              <a:rPr lang="ru-RU" sz="2200" dirty="0"/>
              <a:t>задание: </a:t>
            </a:r>
          </a:p>
          <a:p>
            <a:r>
              <a:rPr lang="ru-RU" sz="2200" dirty="0" smtClean="0"/>
              <a:t>Изучить теорию по ссылке на </a:t>
            </a:r>
            <a:r>
              <a:rPr lang="ru-RU" sz="2200" dirty="0" err="1" smtClean="0"/>
              <a:t>видеоурок</a:t>
            </a:r>
            <a:r>
              <a:rPr lang="ru-RU" sz="2200" dirty="0" smtClean="0"/>
              <a:t> (</a:t>
            </a:r>
            <a:r>
              <a:rPr lang="ru-RU" sz="2200" dirty="0" err="1" smtClean="0"/>
              <a:t>видеоурок</a:t>
            </a:r>
            <a:r>
              <a:rPr lang="ru-RU" sz="2200" dirty="0" smtClean="0"/>
              <a:t> можно просматривать несколько раз, делать паузы, возвращаться к любому моменту);  </a:t>
            </a:r>
          </a:p>
          <a:p>
            <a:endParaRPr lang="ru-RU" sz="2200" dirty="0" smtClean="0"/>
          </a:p>
          <a:p>
            <a:r>
              <a:rPr lang="ru-RU" sz="2200" dirty="0" smtClean="0"/>
              <a:t>изучить </a:t>
            </a:r>
            <a:r>
              <a:rPr lang="ru-RU" sz="2200" dirty="0"/>
              <a:t>параграф </a:t>
            </a:r>
            <a:r>
              <a:rPr lang="ru-RU" sz="2200" dirty="0" smtClean="0"/>
              <a:t>16 учебника;</a:t>
            </a:r>
          </a:p>
          <a:p>
            <a:endParaRPr lang="ru-RU" sz="2200" dirty="0" smtClean="0"/>
          </a:p>
          <a:p>
            <a:r>
              <a:rPr lang="ru-RU" sz="2200" dirty="0" smtClean="0"/>
              <a:t>В тетрадь выписать обозначения</a:t>
            </a:r>
            <a:r>
              <a:rPr lang="ru-RU" sz="2200" dirty="0"/>
              <a:t>, единицы измерения и формулы для расчета скорости, пути и времени </a:t>
            </a:r>
            <a:r>
              <a:rPr lang="ru-RU" sz="2200" dirty="0" smtClean="0"/>
              <a:t>движения;</a:t>
            </a:r>
          </a:p>
          <a:p>
            <a:endParaRPr lang="ru-RU" sz="2200" dirty="0"/>
          </a:p>
          <a:p>
            <a:r>
              <a:rPr lang="ru-RU" sz="2200" dirty="0"/>
              <a:t>выписать в тетрадь способ перевода единиц скорости из км/ч в м/с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796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1091" y="624110"/>
            <a:ext cx="9703521" cy="128089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V</a:t>
            </a:r>
            <a:r>
              <a:rPr lang="ru-RU" sz="3100" dirty="0"/>
              <a:t>.	Цели, поставленные мной перед проведением урока: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01091" y="1905000"/>
            <a:ext cx="9919854" cy="4703618"/>
          </a:xfrm>
        </p:spPr>
        <p:txBody>
          <a:bodyPr/>
          <a:lstStyle/>
          <a:p>
            <a:r>
              <a:rPr lang="ru-RU" sz="2200" dirty="0" smtClean="0"/>
              <a:t>1</a:t>
            </a:r>
            <a:r>
              <a:rPr lang="ru-RU" sz="2200" dirty="0"/>
              <a:t>.	Углубление знаний по </a:t>
            </a:r>
            <a:r>
              <a:rPr lang="ru-RU" sz="2200" dirty="0" smtClean="0"/>
              <a:t>физике</a:t>
            </a:r>
          </a:p>
          <a:p>
            <a:endParaRPr lang="ru-RU" sz="2200" dirty="0"/>
          </a:p>
          <a:p>
            <a:r>
              <a:rPr lang="ru-RU" sz="2200" dirty="0"/>
              <a:t>2.	Отработка вычислительных навыков через решение </a:t>
            </a:r>
            <a:r>
              <a:rPr lang="ru-RU" sz="2200" dirty="0" smtClean="0"/>
              <a:t>задач</a:t>
            </a:r>
          </a:p>
          <a:p>
            <a:endParaRPr lang="ru-RU" sz="2200" dirty="0"/>
          </a:p>
          <a:p>
            <a:r>
              <a:rPr lang="ru-RU" sz="2200" dirty="0"/>
              <a:t>3.	Развитие познавательного интереса, воспитание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      любознательности </a:t>
            </a:r>
            <a:endParaRPr lang="ru-RU" sz="22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292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0816" y="347019"/>
            <a:ext cx="8911687" cy="622799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V.	</a:t>
            </a:r>
            <a:r>
              <a:rPr lang="ru-RU" sz="2800" dirty="0"/>
              <a:t>Планируемые результаты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50816" y="969818"/>
            <a:ext cx="10372862" cy="5441045"/>
          </a:xfrm>
        </p:spPr>
        <p:txBody>
          <a:bodyPr>
            <a:normAutofit lnSpcReduction="10000"/>
          </a:bodyPr>
          <a:lstStyle/>
          <a:p>
            <a:r>
              <a:rPr lang="ru-RU" sz="2000" b="1" dirty="0" smtClean="0"/>
              <a:t>Личностные</a:t>
            </a:r>
            <a:r>
              <a:rPr lang="ru-RU" sz="2000" b="1" dirty="0"/>
              <a:t>:</a:t>
            </a:r>
            <a:r>
              <a:rPr lang="ru-RU" sz="2000" dirty="0"/>
              <a:t>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       </a:t>
            </a:r>
            <a:r>
              <a:rPr lang="ru-RU" sz="2000" dirty="0" smtClean="0"/>
              <a:t>-</a:t>
            </a:r>
            <a:r>
              <a:rPr lang="ru-RU" sz="2000" dirty="0" smtClean="0"/>
              <a:t>формирование осознанной потребности </a:t>
            </a:r>
            <a:r>
              <a:rPr lang="ru-RU" sz="2000" dirty="0"/>
              <a:t>в знаниях;</a:t>
            </a:r>
          </a:p>
          <a:p>
            <a:r>
              <a:rPr lang="ru-RU" sz="2000" b="1" dirty="0" smtClean="0"/>
              <a:t>Предметные</a:t>
            </a:r>
            <a:r>
              <a:rPr lang="ru-RU" sz="2000" b="1" dirty="0"/>
              <a:t>: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       </a:t>
            </a:r>
            <a:r>
              <a:rPr lang="ru-RU" sz="2000" dirty="0" smtClean="0"/>
              <a:t>-</a:t>
            </a:r>
            <a:r>
              <a:rPr lang="ru-RU" sz="2000" dirty="0"/>
              <a:t>применение формул для вычисления характеристик </a:t>
            </a:r>
            <a:r>
              <a:rPr lang="en-US" sz="2000" dirty="0" smtClean="0"/>
              <a:t> </a:t>
            </a:r>
            <a:br>
              <a:rPr lang="en-US" sz="2000" dirty="0" smtClean="0"/>
            </a:br>
            <a:r>
              <a:rPr lang="en-US" sz="2000" dirty="0" smtClean="0"/>
              <a:t>        </a:t>
            </a:r>
            <a:r>
              <a:rPr lang="ru-RU" sz="2000" dirty="0" smtClean="0"/>
              <a:t>прямолинейного </a:t>
            </a:r>
            <a:r>
              <a:rPr lang="ru-RU" sz="2000" dirty="0"/>
              <a:t>равномерного движения</a:t>
            </a:r>
            <a:r>
              <a:rPr lang="ru-RU" sz="2000" dirty="0" smtClean="0"/>
              <a:t>;</a:t>
            </a:r>
            <a:endParaRPr lang="en-US" sz="2000" dirty="0" smtClean="0"/>
          </a:p>
          <a:p>
            <a:r>
              <a:rPr lang="ru-RU" sz="2000" b="1" dirty="0" smtClean="0"/>
              <a:t>Метапредметные</a:t>
            </a:r>
            <a:r>
              <a:rPr lang="ru-RU" sz="2000" dirty="0" smtClean="0"/>
              <a:t>: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 </a:t>
            </a:r>
            <a:r>
              <a:rPr lang="ru-RU" sz="2000" dirty="0" smtClean="0"/>
              <a:t>  </a:t>
            </a:r>
            <a:r>
              <a:rPr lang="en-US" sz="2000" dirty="0" smtClean="0"/>
              <a:t> </a:t>
            </a:r>
            <a:r>
              <a:rPr lang="ru-RU" sz="2000" i="1" dirty="0" smtClean="0"/>
              <a:t>познавательные</a:t>
            </a:r>
            <a:r>
              <a:rPr lang="ru-RU" sz="2000" i="1" dirty="0"/>
              <a:t>: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      </a:t>
            </a:r>
            <a:r>
              <a:rPr lang="ru-RU" sz="2000" dirty="0" smtClean="0"/>
              <a:t>  </a:t>
            </a:r>
            <a:r>
              <a:rPr lang="en-US" sz="2000" dirty="0" smtClean="0"/>
              <a:t>  </a:t>
            </a:r>
            <a:r>
              <a:rPr lang="ru-RU" sz="2000" dirty="0" smtClean="0"/>
              <a:t>- </a:t>
            </a:r>
            <a:r>
              <a:rPr lang="ru-RU" sz="2000" dirty="0" smtClean="0"/>
              <a:t>использование в </a:t>
            </a:r>
            <a:r>
              <a:rPr lang="ru-RU" sz="2000" dirty="0"/>
              <a:t>речи понятия скорость, путь, время движения</a:t>
            </a:r>
            <a:r>
              <a:rPr lang="ru-RU" sz="2000" dirty="0" smtClean="0"/>
              <a:t>; </a:t>
            </a:r>
          </a:p>
          <a:p>
            <a:pPr marL="0" indent="0">
              <a:buNone/>
            </a:pPr>
            <a:r>
              <a:rPr lang="ru-RU" sz="2000" i="1" dirty="0" smtClean="0"/>
              <a:t>         регулятивные:</a:t>
            </a: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dirty="0" smtClean="0"/>
              <a:t>       </a:t>
            </a:r>
            <a:r>
              <a:rPr lang="ru-RU" sz="2000" dirty="0" smtClean="0"/>
              <a:t>      </a:t>
            </a:r>
            <a:r>
              <a:rPr lang="en-US" sz="2000" dirty="0" smtClean="0"/>
              <a:t> </a:t>
            </a:r>
            <a:r>
              <a:rPr lang="ru-RU" sz="2000" dirty="0" smtClean="0"/>
              <a:t>- </a:t>
            </a:r>
            <a:r>
              <a:rPr lang="ru-RU" sz="2000" dirty="0" smtClean="0"/>
              <a:t>развитие умения </a:t>
            </a:r>
            <a:r>
              <a:rPr lang="ru-RU" sz="2000" dirty="0"/>
              <a:t>анализировать, сравнивать, обобщать</a:t>
            </a:r>
            <a:r>
              <a:rPr lang="ru-RU" sz="2000" dirty="0" smtClean="0"/>
              <a:t>,</a:t>
            </a:r>
            <a:br>
              <a:rPr lang="ru-RU" sz="2000" dirty="0" smtClean="0"/>
            </a:br>
            <a:r>
              <a:rPr lang="ru-RU" sz="2000" dirty="0" smtClean="0"/>
              <a:t>       </a:t>
            </a:r>
            <a:r>
              <a:rPr lang="en-US" sz="2000" dirty="0" smtClean="0"/>
              <a:t>        </a:t>
            </a:r>
            <a:r>
              <a:rPr lang="ru-RU" sz="2000" dirty="0" smtClean="0"/>
              <a:t> </a:t>
            </a:r>
            <a:r>
              <a:rPr lang="ru-RU" sz="2000" dirty="0"/>
              <a:t>делать выводы, </a:t>
            </a:r>
            <a:r>
              <a:rPr lang="ru-RU" sz="2000" dirty="0" smtClean="0"/>
              <a:t>развитие внимания;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   </a:t>
            </a:r>
            <a:r>
              <a:rPr lang="ru-RU" sz="2000" dirty="0" smtClean="0"/>
              <a:t>      </a:t>
            </a:r>
            <a:r>
              <a:rPr lang="en-US" sz="2000" dirty="0" smtClean="0"/>
              <a:t>     </a:t>
            </a:r>
            <a:r>
              <a:rPr lang="ru-RU" sz="2000" dirty="0" smtClean="0"/>
              <a:t>- рефлексия </a:t>
            </a:r>
            <a:r>
              <a:rPr lang="ru-RU" sz="2000" dirty="0"/>
              <a:t>способов и условий действия</a:t>
            </a:r>
            <a:r>
              <a:rPr lang="ru-RU" sz="2000" dirty="0" smtClean="0"/>
              <a:t>,</a:t>
            </a:r>
            <a:br>
              <a:rPr lang="ru-RU" sz="2000" dirty="0" smtClean="0"/>
            </a:br>
            <a:r>
              <a:rPr lang="ru-RU" sz="2000" dirty="0" smtClean="0"/>
              <a:t>       </a:t>
            </a:r>
            <a:r>
              <a:rPr lang="en-US" sz="2000" dirty="0" smtClean="0"/>
              <a:t>        </a:t>
            </a:r>
            <a:r>
              <a:rPr lang="ru-RU" sz="2000" dirty="0" smtClean="0"/>
              <a:t> </a:t>
            </a:r>
            <a:r>
              <a:rPr lang="ru-RU" sz="2000" dirty="0"/>
              <a:t>контроль и оценка процесса и результатов деятельности. </a:t>
            </a:r>
          </a:p>
          <a:p>
            <a:pPr marL="0" indent="0">
              <a:buNone/>
            </a:pPr>
            <a:r>
              <a:rPr lang="ru-RU" sz="2000" i="1" dirty="0" smtClean="0"/>
              <a:t>         коммуникативные:</a:t>
            </a: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dirty="0" smtClean="0"/>
              <a:t>      </a:t>
            </a:r>
            <a:r>
              <a:rPr lang="ru-RU" sz="2000" dirty="0" smtClean="0"/>
              <a:t>      </a:t>
            </a:r>
            <a:r>
              <a:rPr lang="en-US" sz="2000" dirty="0" smtClean="0"/>
              <a:t>  </a:t>
            </a:r>
            <a:r>
              <a:rPr lang="ru-RU" sz="2000" dirty="0" smtClean="0"/>
              <a:t>-</a:t>
            </a:r>
            <a:r>
              <a:rPr lang="ru-RU" sz="2000" dirty="0"/>
              <a:t>умение слушать и вступать в диалог, участвовать в </a:t>
            </a:r>
            <a:r>
              <a:rPr lang="ru-RU" sz="2000" dirty="0" smtClean="0"/>
              <a:t>коллективном</a:t>
            </a:r>
            <a:br>
              <a:rPr lang="ru-RU" sz="2000" dirty="0" smtClean="0"/>
            </a:br>
            <a:r>
              <a:rPr lang="ru-RU" sz="2000" dirty="0" smtClean="0"/>
              <a:t>     </a:t>
            </a:r>
            <a:r>
              <a:rPr lang="en-US" sz="2000" dirty="0" smtClean="0"/>
              <a:t>     </a:t>
            </a:r>
            <a:r>
              <a:rPr lang="ru-RU" sz="2000" dirty="0" smtClean="0"/>
              <a:t>  </a:t>
            </a:r>
            <a:r>
              <a:rPr lang="en-US" sz="2000" dirty="0" smtClean="0"/>
              <a:t>   </a:t>
            </a:r>
            <a:r>
              <a:rPr lang="ru-RU" sz="2000" dirty="0" smtClean="0"/>
              <a:t>обсуждении </a:t>
            </a:r>
            <a:r>
              <a:rPr lang="ru-RU" sz="2000" dirty="0"/>
              <a:t>проблем, воспитывать ответственность и аккуратность.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050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7606" y="378451"/>
            <a:ext cx="9866881" cy="128089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VI. Для проведения урока я выбрала следующее оборудование: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200" dirty="0" smtClean="0"/>
              <a:t>компьютер</a:t>
            </a:r>
            <a:r>
              <a:rPr lang="ru-RU" sz="2200" dirty="0"/>
              <a:t>, </a:t>
            </a:r>
          </a:p>
          <a:p>
            <a:r>
              <a:rPr lang="ru-RU" sz="2200" dirty="0"/>
              <a:t>проектор, </a:t>
            </a:r>
          </a:p>
          <a:p>
            <a:r>
              <a:rPr lang="ru-RU" sz="2200" dirty="0"/>
              <a:t>интерактивная доска,</a:t>
            </a:r>
          </a:p>
          <a:p>
            <a:r>
              <a:rPr lang="ru-RU" sz="2200" dirty="0"/>
              <a:t>учебники по физике, </a:t>
            </a:r>
          </a:p>
          <a:p>
            <a:r>
              <a:rPr lang="ru-RU" sz="2200" dirty="0"/>
              <a:t>раздаточный материал (карточки с </a:t>
            </a:r>
            <a:r>
              <a:rPr lang="ru-RU" sz="2200" dirty="0" smtClean="0"/>
              <a:t>дополнительными заданиями, тестом), </a:t>
            </a:r>
            <a:endParaRPr lang="ru-RU" sz="2200" dirty="0"/>
          </a:p>
          <a:p>
            <a:r>
              <a:rPr lang="ru-RU" sz="2200" dirty="0"/>
              <a:t>электронная презентация, выполненная в программе </a:t>
            </a:r>
            <a:r>
              <a:rPr lang="ru-RU" sz="2200" dirty="0" err="1"/>
              <a:t>Power</a:t>
            </a:r>
            <a:r>
              <a:rPr lang="ru-RU" sz="2200" dirty="0"/>
              <a:t> </a:t>
            </a:r>
            <a:r>
              <a:rPr lang="ru-RU" sz="2200" dirty="0" err="1"/>
              <a:t>Point</a:t>
            </a:r>
            <a:endParaRPr lang="ru-RU" sz="2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3369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/>
              <a:t>VII.	Мною были отобраны следующие методы и приемы обучения: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200" dirty="0" smtClean="0"/>
              <a:t>1</a:t>
            </a:r>
            <a:r>
              <a:rPr lang="ru-RU" sz="2200" dirty="0"/>
              <a:t>.	Частично-поисковый</a:t>
            </a:r>
          </a:p>
          <a:p>
            <a:r>
              <a:rPr lang="ru-RU" sz="2200" dirty="0"/>
              <a:t>2.	Словесно-наглядный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35989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0437" y="624110"/>
            <a:ext cx="9894176" cy="128089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VIII.	Формами организации учебной работы стали: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200" dirty="0" smtClean="0"/>
              <a:t>1</a:t>
            </a:r>
            <a:r>
              <a:rPr lang="ru-RU" sz="2200" dirty="0"/>
              <a:t>.	фронтальная</a:t>
            </a:r>
          </a:p>
          <a:p>
            <a:r>
              <a:rPr lang="ru-RU" sz="2200" dirty="0"/>
              <a:t>2.	работа в паре</a:t>
            </a:r>
          </a:p>
          <a:p>
            <a:r>
              <a:rPr lang="ru-RU" sz="2200" dirty="0"/>
              <a:t>3.	индивидуальная</a:t>
            </a:r>
          </a:p>
          <a:p>
            <a:r>
              <a:rPr lang="ru-RU" sz="2200" dirty="0"/>
              <a:t>4.	групповая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0253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9493" y="97637"/>
            <a:ext cx="10511671" cy="1621981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IX.	 В целях наиболее эффективного решения образовательных и воспитательных задач, мной была выбрана следующая структура урока: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9493" y="1522138"/>
            <a:ext cx="10385946" cy="5335862"/>
          </a:xfrm>
        </p:spPr>
        <p:txBody>
          <a:bodyPr>
            <a:normAutofit/>
          </a:bodyPr>
          <a:lstStyle/>
          <a:p>
            <a:r>
              <a:rPr lang="ru-RU" sz="2200" dirty="0" smtClean="0"/>
              <a:t>1</a:t>
            </a:r>
            <a:r>
              <a:rPr lang="ru-RU" sz="2200" dirty="0"/>
              <a:t>.	Организационный этап</a:t>
            </a:r>
            <a:r>
              <a:rPr lang="ru-RU" sz="2200" dirty="0" smtClean="0"/>
              <a:t>.</a:t>
            </a:r>
            <a:r>
              <a:rPr lang="ru-RU" sz="2200" dirty="0"/>
              <a:t> Постановка цели и задач урока.</a:t>
            </a:r>
          </a:p>
          <a:p>
            <a:r>
              <a:rPr lang="ru-RU" sz="2200" dirty="0"/>
              <a:t>2.	Проверка домашнего задания, воспроизведение и </a:t>
            </a:r>
            <a:r>
              <a:rPr lang="ru-RU" sz="2200" dirty="0" smtClean="0"/>
              <a:t>коррекция</a:t>
            </a:r>
            <a:br>
              <a:rPr lang="ru-RU" sz="2200" dirty="0" smtClean="0"/>
            </a:br>
            <a:r>
              <a:rPr lang="ru-RU" sz="2200" dirty="0" smtClean="0"/>
              <a:t>         </a:t>
            </a:r>
            <a:r>
              <a:rPr lang="ru-RU" sz="2200" dirty="0"/>
              <a:t>опорных знаний учащихся. Актуализация знаний</a:t>
            </a:r>
            <a:r>
              <a:rPr lang="ru-RU" sz="2200" dirty="0" smtClean="0"/>
              <a:t>.</a:t>
            </a:r>
          </a:p>
          <a:p>
            <a:r>
              <a:rPr lang="ru-RU" sz="2200" dirty="0" smtClean="0"/>
              <a:t>3.	</a:t>
            </a:r>
            <a:r>
              <a:rPr lang="ru-RU" sz="2200" dirty="0"/>
              <a:t>Первичное закрепление</a:t>
            </a:r>
            <a:endParaRPr lang="ru-RU" sz="2200" dirty="0" smtClean="0"/>
          </a:p>
          <a:p>
            <a:r>
              <a:rPr lang="ru-RU" sz="2200" dirty="0" smtClean="0"/>
              <a:t>4</a:t>
            </a:r>
            <a:r>
              <a:rPr lang="ru-RU" sz="2200" dirty="0"/>
              <a:t>.	Физкультминутка (гимнастика для глаз)</a:t>
            </a:r>
          </a:p>
          <a:p>
            <a:r>
              <a:rPr lang="ru-RU" sz="2200" dirty="0" smtClean="0"/>
              <a:t>5</a:t>
            </a:r>
            <a:r>
              <a:rPr lang="ru-RU" sz="2200" dirty="0"/>
              <a:t>.	Творческое применение и добывание знаний в новой </a:t>
            </a:r>
            <a:r>
              <a:rPr lang="ru-RU" sz="2200" dirty="0" smtClean="0"/>
              <a:t>ситуации</a:t>
            </a:r>
            <a:br>
              <a:rPr lang="ru-RU" sz="2200" dirty="0" smtClean="0"/>
            </a:br>
            <a:r>
              <a:rPr lang="ru-RU" sz="2200" dirty="0" smtClean="0"/>
              <a:t>         (проблемные </a:t>
            </a:r>
            <a:r>
              <a:rPr lang="ru-RU" sz="2200" dirty="0"/>
              <a:t>задания</a:t>
            </a:r>
            <a:r>
              <a:rPr lang="ru-RU" sz="2200" dirty="0" smtClean="0"/>
              <a:t>)</a:t>
            </a:r>
          </a:p>
          <a:p>
            <a:r>
              <a:rPr lang="ru-RU" sz="2200" dirty="0" smtClean="0"/>
              <a:t>6.</a:t>
            </a:r>
            <a:r>
              <a:rPr lang="ru-RU" sz="2200" dirty="0"/>
              <a:t> </a:t>
            </a:r>
            <a:r>
              <a:rPr lang="ru-RU" sz="2200" dirty="0" smtClean="0"/>
              <a:t>   </a:t>
            </a:r>
            <a:r>
              <a:rPr lang="ru-RU" sz="2200" dirty="0" smtClean="0"/>
              <a:t>Информация </a:t>
            </a:r>
            <a:r>
              <a:rPr lang="ru-RU" sz="2200" dirty="0"/>
              <a:t>о домашнем задании, инструктаж по </a:t>
            </a:r>
            <a:r>
              <a:rPr lang="ru-RU" sz="2200" dirty="0" smtClean="0"/>
              <a:t>его</a:t>
            </a:r>
            <a:br>
              <a:rPr lang="ru-RU" sz="2200" dirty="0" smtClean="0"/>
            </a:br>
            <a:r>
              <a:rPr lang="ru-RU" sz="2200" dirty="0" smtClean="0"/>
              <a:t>        </a:t>
            </a:r>
            <a:r>
              <a:rPr lang="ru-RU" sz="2200" dirty="0"/>
              <a:t>выполнению</a:t>
            </a:r>
            <a:endParaRPr lang="ru-RU" sz="2200" dirty="0"/>
          </a:p>
          <a:p>
            <a:r>
              <a:rPr lang="ru-RU" sz="2200" dirty="0" smtClean="0"/>
              <a:t>7.</a:t>
            </a:r>
            <a:r>
              <a:rPr lang="ru-RU" sz="2200" dirty="0"/>
              <a:t> </a:t>
            </a:r>
            <a:r>
              <a:rPr lang="ru-RU" sz="2200" dirty="0" smtClean="0"/>
              <a:t>   Выставление оценок за работу</a:t>
            </a:r>
          </a:p>
          <a:p>
            <a:r>
              <a:rPr lang="ru-RU" sz="2200" dirty="0" smtClean="0"/>
              <a:t>8</a:t>
            </a:r>
            <a:r>
              <a:rPr lang="ru-RU" sz="2200" dirty="0" smtClean="0"/>
              <a:t>. </a:t>
            </a:r>
            <a:r>
              <a:rPr lang="ru-RU" sz="2200" dirty="0" smtClean="0"/>
              <a:t>   Рефлексия </a:t>
            </a:r>
            <a:r>
              <a:rPr lang="ru-RU" sz="2200" dirty="0"/>
              <a:t>(подведение итогов занятия)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9294153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219</TotalTime>
  <Words>301</Words>
  <Application>Microsoft Office PowerPoint</Application>
  <PresentationFormat>Широкоэкранный</PresentationFormat>
  <Paragraphs>90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Century Gothic</vt:lpstr>
      <vt:lpstr>Wingdings 3</vt:lpstr>
      <vt:lpstr>Легкий дым</vt:lpstr>
      <vt:lpstr>Стендовый урок физики в 7 классе с использованием технологии «Смешанное обучение»  (модель урока «Перевернутый класс»)  по теме «Расчет пути и времени движения»</vt:lpstr>
      <vt:lpstr>Презентация PowerPoint</vt:lpstr>
      <vt:lpstr>IV. До урока была проведена подготовительная работа (условие технологии «перевернутый класс»). Приложение №1</vt:lpstr>
      <vt:lpstr>V. Цели, поставленные мной перед проведением урока: </vt:lpstr>
      <vt:lpstr>V. Планируемые результаты  </vt:lpstr>
      <vt:lpstr>VI. Для проведения урока я выбрала следующее оборудование: </vt:lpstr>
      <vt:lpstr>VII. Мною были отобраны следующие методы и приемы обучения: </vt:lpstr>
      <vt:lpstr>VIII. Формами организации учебной работы стали: </vt:lpstr>
      <vt:lpstr>IX.  В целях наиболее эффективного решения образовательных и воспитательных задач, мной была выбрана следующая структура урока: </vt:lpstr>
      <vt:lpstr>Этап 1. Организационный этап. </vt:lpstr>
      <vt:lpstr>Этап 2. Проверка домашнего задания, воспроизведение и коррекция опорных знаний учащихся.  Цель: Актуализация опорных знаний и способов действий </vt:lpstr>
      <vt:lpstr>Этап 3. Физкультминутка (гимнастика для глаз)   Цель: Сменить деятельность, обеспечить эмоциональную разгрузку учащихся.</vt:lpstr>
      <vt:lpstr>Этап 4. Творческое применение и добывание знаний в новой ситуации (проблемные задания) Цель:  проверить умения и навыки учащихся самостоятельно выполнять построение логической цепи рассуждений </vt:lpstr>
      <vt:lpstr>Этап 5. Информация о домашнем задании, инструктаж по его выполнению Цель:  Обеспечение понимания детьми цели, содержания и способов выполнения домашнего задания. </vt:lpstr>
      <vt:lpstr>Этап 6. Рефлексия (подведение итогов занятия) Цели: Инициировать рефлексию детей по поводу психоэмоционального состояния, мотивации их собственной деятельности и взаимодействия с учителем и другими детьми в классе.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Стендовый урок физики  с использованием технологии «Перевернутый класс»  по теме «Расчет пути и времени движения»</dc:title>
  <dc:creator>Klass02</dc:creator>
  <cp:lastModifiedBy>Klass02</cp:lastModifiedBy>
  <cp:revision>23</cp:revision>
  <dcterms:created xsi:type="dcterms:W3CDTF">2020-11-30T09:49:51Z</dcterms:created>
  <dcterms:modified xsi:type="dcterms:W3CDTF">2020-12-04T06:51:20Z</dcterms:modified>
</cp:coreProperties>
</file>