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9" r:id="rId5"/>
    <p:sldId id="259" r:id="rId6"/>
    <p:sldId id="280" r:id="rId7"/>
    <p:sldId id="282" r:id="rId8"/>
    <p:sldId id="277" r:id="rId9"/>
    <p:sldId id="284" r:id="rId10"/>
    <p:sldId id="291" r:id="rId11"/>
    <p:sldId id="292" r:id="rId12"/>
    <p:sldId id="281" r:id="rId13"/>
    <p:sldId id="293" r:id="rId14"/>
    <p:sldId id="290" r:id="rId15"/>
    <p:sldId id="273" r:id="rId16"/>
    <p:sldId id="285" r:id="rId17"/>
    <p:sldId id="288" r:id="rId18"/>
    <p:sldId id="286" r:id="rId19"/>
    <p:sldId id="287" r:id="rId20"/>
    <p:sldId id="289" r:id="rId21"/>
    <p:sldId id="271" r:id="rId22"/>
    <p:sldId id="295" r:id="rId23"/>
    <p:sldId id="272" r:id="rId24"/>
    <p:sldId id="258" r:id="rId25"/>
    <p:sldId id="294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2614" autoAdjust="0"/>
  </p:normalViewPr>
  <p:slideViewPr>
    <p:cSldViewPr snapToGrid="0">
      <p:cViewPr varScale="1">
        <p:scale>
          <a:sx n="80" d="100"/>
          <a:sy n="80" d="100"/>
        </p:scale>
        <p:origin x="773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C735C-E0F6-4A0D-A539-EE7CB26B611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6044-5302-4696-A7A4-81FDDE0E36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580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C735C-E0F6-4A0D-A539-EE7CB26B611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6044-5302-4696-A7A4-81FDDE0E36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802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C735C-E0F6-4A0D-A539-EE7CB26B611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6044-5302-4696-A7A4-81FDDE0E36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577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C735C-E0F6-4A0D-A539-EE7CB26B611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6044-5302-4696-A7A4-81FDDE0E36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5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C735C-E0F6-4A0D-A539-EE7CB26B611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6044-5302-4696-A7A4-81FDDE0E36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865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C735C-E0F6-4A0D-A539-EE7CB26B611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6044-5302-4696-A7A4-81FDDE0E36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910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C735C-E0F6-4A0D-A539-EE7CB26B611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6044-5302-4696-A7A4-81FDDE0E36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224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C735C-E0F6-4A0D-A539-EE7CB26B611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6044-5302-4696-A7A4-81FDDE0E36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381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C735C-E0F6-4A0D-A539-EE7CB26B611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6044-5302-4696-A7A4-81FDDE0E36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573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C735C-E0F6-4A0D-A539-EE7CB26B611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6044-5302-4696-A7A4-81FDDE0E36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756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C735C-E0F6-4A0D-A539-EE7CB26B611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6044-5302-4696-A7A4-81FDDE0E36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105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C735C-E0F6-4A0D-A539-EE7CB26B611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86044-5302-4696-A7A4-81FDDE0E36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715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g"/><Relationship Id="rId7" Type="http://schemas.openxmlformats.org/officeDocument/2006/relationships/image" Target="../media/image3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3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7" Type="http://schemas.openxmlformats.org/officeDocument/2006/relationships/image" Target="../media/image4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g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g"/><Relationship Id="rId3" Type="http://schemas.openxmlformats.org/officeDocument/2006/relationships/image" Target="../media/image66.jpeg"/><Relationship Id="rId7" Type="http://schemas.openxmlformats.org/officeDocument/2006/relationships/image" Target="../media/image7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Relationship Id="rId9" Type="http://schemas.openxmlformats.org/officeDocument/2006/relationships/image" Target="../media/image7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jpeg"/><Relationship Id="rId7" Type="http://schemas.openxmlformats.org/officeDocument/2006/relationships/image" Target="../media/image8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g"/><Relationship Id="rId4" Type="http://schemas.openxmlformats.org/officeDocument/2006/relationships/image" Target="../media/image7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03198"/>
            <a:ext cx="9144000" cy="4339771"/>
          </a:xfrm>
        </p:spPr>
        <p:txBody>
          <a:bodyPr>
            <a:norm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Школа «КвантУм» имени Героя Советского Союза Василия Фабричного (МБОУ Школа «КвантУм»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300" b="1" dirty="0"/>
            </a:br>
            <a:br>
              <a:rPr lang="ru-RU" sz="1300" b="1" dirty="0"/>
            </a:br>
            <a:br>
              <a:rPr lang="ru-RU" sz="1300" b="1" dirty="0"/>
            </a:br>
            <a:br>
              <a:rPr lang="ru-RU" sz="1300" b="1" dirty="0"/>
            </a:br>
            <a:br>
              <a:rPr lang="ru-RU" sz="1300" b="1" dirty="0"/>
            </a:br>
            <a:br>
              <a:rPr lang="ru-RU" sz="1300" b="1" dirty="0"/>
            </a:br>
            <a:br>
              <a:rPr lang="ru-RU" sz="1300" b="1" dirty="0"/>
            </a:br>
            <a:br>
              <a:rPr lang="ru-RU" sz="1300" b="1" dirty="0"/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«Развивающая предметно-пространственная среда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средней группы ДОУ»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3771" y="4542970"/>
            <a:ext cx="10927260" cy="2416629"/>
          </a:xfrm>
        </p:spPr>
        <p:txBody>
          <a:bodyPr>
            <a:normAutofit/>
          </a:bodyPr>
          <a:lstStyle/>
          <a:p>
            <a:pPr algn="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Подготовили: </a:t>
            </a:r>
          </a:p>
          <a:p>
            <a:pPr algn="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 Истомина М.А</a:t>
            </a:r>
          </a:p>
          <a:p>
            <a:pPr algn="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Кушакова Т.М</a:t>
            </a:r>
          </a:p>
          <a:p>
            <a:pPr algn="r"/>
            <a:endParaRPr lang="ru-RU" sz="2200" dirty="0"/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Ершово 2023 год.</a:t>
            </a:r>
          </a:p>
        </p:txBody>
      </p:sp>
    </p:spTree>
    <p:extLst>
      <p:ext uri="{BB962C8B-B14F-4D97-AF65-F5344CB8AC3E}">
        <p14:creationId xmlns:p14="http://schemas.microsoft.com/office/powerpoint/2010/main" val="365064033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712"/>
            <a:ext cx="12192000" cy="68737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– социально-коммуникативное развитие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1825624"/>
            <a:ext cx="12192000" cy="5032375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«Кукольный центр»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25617B4-9000-4C47-A5DC-4949040558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19" t="10275" r="5256" b="9113"/>
          <a:stretch/>
        </p:blipFill>
        <p:spPr>
          <a:xfrm>
            <a:off x="3273912" y="3544229"/>
            <a:ext cx="1758892" cy="30827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AF01B2-8D29-467D-902B-350876C6DE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420" y="1756686"/>
            <a:ext cx="2496685" cy="3328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59FED44-3E8C-40BD-91CF-58D8C4138F7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66" r="14064"/>
          <a:stretch/>
        </p:blipFill>
        <p:spPr>
          <a:xfrm>
            <a:off x="9415679" y="3474291"/>
            <a:ext cx="2387631" cy="3224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99E3DF3-B615-4278-9D38-75D4176864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04" y="2588804"/>
            <a:ext cx="2258021" cy="30106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09640453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9" y="25761"/>
            <a:ext cx="12192000" cy="68737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– социально-коммуникативное развитие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1825624"/>
            <a:ext cx="12192000" cy="5032375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«Кухонный центр»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A320B9-B657-40DF-8AF2-7D86A3F889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972" y="1866003"/>
            <a:ext cx="6332507" cy="47493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3C029D5-9154-4725-BB1B-3BD0E48A32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21" y="2465578"/>
            <a:ext cx="2271711" cy="30289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E53DD97-3ADF-40B1-9DE8-39C23925E0B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9" r="7963" b="11666"/>
          <a:stretch/>
        </p:blipFill>
        <p:spPr>
          <a:xfrm>
            <a:off x="3524306" y="1784151"/>
            <a:ext cx="1675947" cy="25500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24BCF3-D285-469C-AB27-F4A5CBDF31D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 t="7639"/>
          <a:stretch/>
        </p:blipFill>
        <p:spPr>
          <a:xfrm>
            <a:off x="3034914" y="4577818"/>
            <a:ext cx="1592466" cy="20365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60220166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12"/>
            <a:ext cx="12192000" cy="69324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– Познавательное развитие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25624"/>
            <a:ext cx="12192000" cy="5032375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природы», познавательно-исследовательский центр «Почемучка»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AACF80B-65AA-41FE-9171-680A86684B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362" y="2329734"/>
            <a:ext cx="2623169" cy="19673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43FDD1E-B16C-4E97-9D10-72F8EB8014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08" r="233" b="6648"/>
          <a:stretch/>
        </p:blipFill>
        <p:spPr>
          <a:xfrm>
            <a:off x="103779" y="2228849"/>
            <a:ext cx="3062776" cy="30307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49215E7-FB9F-4117-B5CD-10703D7772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21" r="3789" b="11927"/>
          <a:stretch/>
        </p:blipFill>
        <p:spPr>
          <a:xfrm>
            <a:off x="9593074" y="2285035"/>
            <a:ext cx="2415078" cy="2056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CDB0FD2-D622-460A-88DD-B2CE11C104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528" y="2329734"/>
            <a:ext cx="2450291" cy="1837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51A731-E860-4379-8B7C-75B4C2306A8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5" r="1112"/>
          <a:stretch/>
        </p:blipFill>
        <p:spPr>
          <a:xfrm>
            <a:off x="6096000" y="4519063"/>
            <a:ext cx="1720568" cy="22747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F6385BE-9424-4094-8B18-AD656EEAC92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6" r="22844" b="4192"/>
          <a:stretch/>
        </p:blipFill>
        <p:spPr>
          <a:xfrm>
            <a:off x="8429063" y="4491437"/>
            <a:ext cx="1876426" cy="22169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3575412-26E9-4AC6-9C3F-8C1A698EFAE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354" y="4563908"/>
            <a:ext cx="1720568" cy="22940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203832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383"/>
            <a:ext cx="12192000" cy="68737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0638" y="172361"/>
            <a:ext cx="10515600" cy="143460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– Познавательное развитие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25624"/>
            <a:ext cx="12192000" cy="5032375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«Мой любимый край».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«Наша Родина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3391CE-411C-4AE8-950E-C17911902E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835" y="2361501"/>
            <a:ext cx="3208381" cy="42778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3AA31D-8F42-4D2B-883C-DD33D73842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560" y="2454425"/>
            <a:ext cx="2284696" cy="30462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FD00F83-80DF-4BC1-8783-FE488A6CA5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909" y="2487616"/>
            <a:ext cx="2711250" cy="2033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562AEF0-A2B2-4743-A961-7D64242921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383" y="3048471"/>
            <a:ext cx="1619959" cy="21599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97528A1-338E-492D-90AB-A87AB451E8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" t="5701" r="2368" b="3188"/>
          <a:stretch/>
        </p:blipFill>
        <p:spPr>
          <a:xfrm>
            <a:off x="7178909" y="4824956"/>
            <a:ext cx="2879928" cy="20330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FE9C023-8901-423A-A791-4C0B4F0931D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7" r="2037"/>
          <a:stretch/>
        </p:blipFill>
        <p:spPr>
          <a:xfrm>
            <a:off x="10107256" y="899459"/>
            <a:ext cx="1698982" cy="1955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Объект 4">
            <a:extLst>
              <a:ext uri="{FF2B5EF4-FFF2-40B4-BE49-F238E27FC236}">
                <a16:creationId xmlns:a16="http://schemas.microsoft.com/office/drawing/2014/main" id="{A7EE3D4C-6692-47C2-B75F-0C039BFFD4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24370" y="5604983"/>
            <a:ext cx="1371680" cy="1028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33626495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100"/>
            <a:ext cx="12192000" cy="68737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– Познавательное развитие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25624"/>
            <a:ext cx="12192000" cy="5032375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«Пожарной безопасности».                      Центр ПДД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Светофорчик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1E4AE2E-B8FD-4AE3-81F8-2892ACE681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433" y="2289066"/>
            <a:ext cx="3112936" cy="2334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50EC4DE-906B-4DB9-99BF-F5DCF3DE89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212" y="2318511"/>
            <a:ext cx="1850302" cy="24670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6F82DF9-9D88-4DC8-B564-B36C694074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46" y="2322097"/>
            <a:ext cx="5977154" cy="44828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92D8CF1-9C1F-4C57-8270-60C53C3E78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727" y="4785580"/>
            <a:ext cx="2568427" cy="1926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7FE2667-00FF-4556-B65A-28447DB39DB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305" y="4924102"/>
            <a:ext cx="2437000" cy="1827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1497957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9" y="0"/>
            <a:ext cx="12127921" cy="687334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17159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– Познавательное развитие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15848" y="1217160"/>
            <a:ext cx="12307848" cy="560455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Строительный центр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9BBC794-13E9-4736-A267-192F4BC1C4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7" r="19283" b="16574"/>
          <a:stretch/>
        </p:blipFill>
        <p:spPr>
          <a:xfrm>
            <a:off x="4852459" y="3071228"/>
            <a:ext cx="3123578" cy="3514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EFD0C2-9E9A-4481-9EAC-2FFAA8BD617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" t="12778" r="32791" b="17916"/>
          <a:stretch/>
        </p:blipFill>
        <p:spPr>
          <a:xfrm>
            <a:off x="8355271" y="1324086"/>
            <a:ext cx="3457495" cy="4752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D60B8BF-D48E-4564-91B6-0EDF96C299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40" b="2294"/>
          <a:stretch/>
        </p:blipFill>
        <p:spPr>
          <a:xfrm>
            <a:off x="379234" y="3468869"/>
            <a:ext cx="3834460" cy="3116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FC25D6F-841C-4353-9686-62CCECA371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969" y="1257411"/>
            <a:ext cx="1391557" cy="18554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C09CD76-0247-43D6-A625-B5D7A566AA7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83" y="143852"/>
            <a:ext cx="2316542" cy="30887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22541080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– Речевое развитие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«Книголюб»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2D6412C-E171-43FB-B3B1-A67D9CDBE1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916" y="1690688"/>
            <a:ext cx="3881476" cy="29111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09E3201-E5C2-4135-85A6-B3B2D343A2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08" y="3876675"/>
            <a:ext cx="3975100" cy="2981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5BFB18B-8BD8-4AC8-913B-CE76AF3287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29" b="-1"/>
          <a:stretch/>
        </p:blipFill>
        <p:spPr>
          <a:xfrm>
            <a:off x="8214759" y="3660707"/>
            <a:ext cx="3869487" cy="2981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80910631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950" y="-58656"/>
            <a:ext cx="12307848" cy="69753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– Речевое развитие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25624"/>
            <a:ext cx="12192000" cy="5032375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развития мелкой моторики рук и сенсорики на тему: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Развивайка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A25DEEA-0472-4DA7-A2CA-4E08AEACCD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5" y="2280251"/>
            <a:ext cx="2862058" cy="2146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66A1E7C-EC97-4A80-9DCA-59570B4C72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6" b="23792"/>
          <a:stretch/>
        </p:blipFill>
        <p:spPr>
          <a:xfrm>
            <a:off x="347057" y="4649486"/>
            <a:ext cx="2005158" cy="2114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D60A7E1-ACED-4CB5-8B58-06E9C71C5C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098" y="4378271"/>
            <a:ext cx="1925359" cy="2567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8AF0B8E-F781-4FCE-8E3D-77E02A6C7B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119" y="2487370"/>
            <a:ext cx="2580824" cy="34410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DC9883D-03CD-495C-9133-663A973E0DD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974" y="2487370"/>
            <a:ext cx="2660788" cy="19955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8BE2BEB-AFDC-472C-9E6D-46D0D52B586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126" y="4767995"/>
            <a:ext cx="2660788" cy="19955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84C0D62-73C4-49B4-8FA3-11F99B4D174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587" y="2431204"/>
            <a:ext cx="2173030" cy="1629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80518506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848" y="0"/>
            <a:ext cx="12307848" cy="69753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- Художественно- эстетическое развитие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«Театр сказок»</a:t>
            </a: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F230A6D-A4D9-45BA-886A-1AA47E5E1B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65" y="2274541"/>
            <a:ext cx="2934500" cy="2200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145289F-70B0-47B9-94C2-E91E4B3F7F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" t="22508" r="2447" b="6666"/>
          <a:stretch/>
        </p:blipFill>
        <p:spPr>
          <a:xfrm>
            <a:off x="4778487" y="1786862"/>
            <a:ext cx="3088239" cy="17898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DA7B153-5D6A-4C70-9C8A-0120844C99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2" y="4750337"/>
            <a:ext cx="2600071" cy="19500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2B3305B-7943-4D46-BD42-A204A522EC5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7" t="20222" r="4556" b="30643"/>
          <a:stretch/>
        </p:blipFill>
        <p:spPr>
          <a:xfrm>
            <a:off x="8805444" y="1807626"/>
            <a:ext cx="3207391" cy="1436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1CF9242-F7B8-45F2-9FA3-E3BB465872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665" y="4593675"/>
            <a:ext cx="3245415" cy="2434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E6EA728-D275-4428-9A3F-97558857EFF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0" r="17000" b="26605"/>
          <a:stretch/>
        </p:blipFill>
        <p:spPr>
          <a:xfrm>
            <a:off x="9374372" y="3553903"/>
            <a:ext cx="2757906" cy="2588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7675735-6EC3-489D-9608-C248EA98FD9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1790" y="3906088"/>
            <a:ext cx="2424184" cy="1819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76254194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90" y="113582"/>
            <a:ext cx="11301560" cy="64663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- Художественно- эстетическое развитие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«Радуга красок»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7" t="18750" r="13040" b="51793"/>
          <a:stretch/>
        </p:blipFill>
        <p:spPr>
          <a:xfrm>
            <a:off x="7975342" y="2374413"/>
            <a:ext cx="3209385" cy="16491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" t="68116" r="8604" b="-267"/>
          <a:stretch/>
        </p:blipFill>
        <p:spPr>
          <a:xfrm>
            <a:off x="680890" y="2282932"/>
            <a:ext cx="3348185" cy="16690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3605FC3-5DAC-4061-812A-A7BCA8EDF42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3" r="596"/>
          <a:stretch/>
        </p:blipFill>
        <p:spPr>
          <a:xfrm>
            <a:off x="76054" y="4086873"/>
            <a:ext cx="2650255" cy="26831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DC21AB3-8911-4EB6-AF05-F9351EB4772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627" y="4199645"/>
            <a:ext cx="2570485" cy="1927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02B3C4B-BC75-47C8-B5B4-10ECD8DFD6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675" y="4459248"/>
            <a:ext cx="2883052" cy="21612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665A184-33FA-40E0-9917-322C232C204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55" t="376" r="22796" b="10416"/>
          <a:stretch/>
        </p:blipFill>
        <p:spPr>
          <a:xfrm>
            <a:off x="5787466" y="3930445"/>
            <a:ext cx="1425730" cy="2562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https://detsad24-viselki.ru/up/files/%D0%BA%D0%B0%D1%80%D1%82%D0%B8%D0%BD%D0%BA%D0%B8/2018%20%D0%B3%D0%BE%D0%B4%20%D1%84%D0%BE%D1%82%D0%BE/IMG_20180405_114723_1(1).jpg">
            <a:extLst>
              <a:ext uri="{FF2B5EF4-FFF2-40B4-BE49-F238E27FC236}">
                <a16:creationId xmlns:a16="http://schemas.microsoft.com/office/drawing/2014/main" id="{F238D762-C56F-4FB9-AAD1-80F10E9FCE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" t="11020" r="13101" b="6028"/>
          <a:stretch/>
        </p:blipFill>
        <p:spPr bwMode="auto">
          <a:xfrm>
            <a:off x="4930568" y="1662935"/>
            <a:ext cx="2282628" cy="17996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99107068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739"/>
            <a:ext cx="12192000" cy="687371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228" y="706582"/>
            <a:ext cx="11585196" cy="4710545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построении развивающей предметно-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пространственной среды мы учитывали следующие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принципы: насыщенности,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трансформируемости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вариативности;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полифункциональности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безопасности;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открытости и доступности. «Развивающая предметная среда – это система материальных объектов деятельности ребенка, функционально моделирующая содержание его духовного и физического развития. Обогащенная среда предполагает единство социальных и предметных средств обеспечения разнообразной деятельности ребенка»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(С.Л. Новоселова).</a:t>
            </a:r>
          </a:p>
        </p:txBody>
      </p:sp>
    </p:spTree>
    <p:extLst>
      <p:ext uri="{BB962C8B-B14F-4D97-AF65-F5344CB8AC3E}">
        <p14:creationId xmlns:p14="http://schemas.microsoft.com/office/powerpoint/2010/main" val="1557017095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88"/>
            <a:ext cx="12344400" cy="68229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- Художественно- эстетическое развитие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25625"/>
            <a:ext cx="12192000" cy="4351338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центр «ДО-РЕ-МИ»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FBA03EE-BCB5-40A1-91EC-83BB0A0135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63" r="9328" b="-1"/>
          <a:stretch/>
        </p:blipFill>
        <p:spPr>
          <a:xfrm>
            <a:off x="7483654" y="1549676"/>
            <a:ext cx="3711223" cy="24201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89E136D-8AFA-4136-900A-479DAB7EC9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5" t="6483" r="21404" b="5325"/>
          <a:stretch/>
        </p:blipFill>
        <p:spPr>
          <a:xfrm>
            <a:off x="235351" y="2927277"/>
            <a:ext cx="2017071" cy="3766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F80920A-C7AA-4173-9260-0532EBA2125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1" r="27926"/>
          <a:stretch/>
        </p:blipFill>
        <p:spPr>
          <a:xfrm flipH="1">
            <a:off x="2458903" y="2289300"/>
            <a:ext cx="2017072" cy="3360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79C4906-8D58-4843-9688-3CBE6AEA44B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4" t="11254" r="16511" b="15841"/>
          <a:stretch/>
        </p:blipFill>
        <p:spPr>
          <a:xfrm>
            <a:off x="4841380" y="3099708"/>
            <a:ext cx="2509239" cy="35941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0FD2BFD-FAFB-4938-BFAE-B60A09817E6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13" t="16691" r="26207" b="14249"/>
          <a:stretch/>
        </p:blipFill>
        <p:spPr>
          <a:xfrm>
            <a:off x="9780653" y="4115388"/>
            <a:ext cx="2424121" cy="2742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61934665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680"/>
            <a:ext cx="12192000" cy="69757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развитие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Спортивный центр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Здоровячок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5F69E2F-1FBC-4A05-891B-CF8C294F5B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20" y="0"/>
            <a:ext cx="2503590" cy="18776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F2FE66-6F99-4AA1-AB40-3124526247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47" r="4648"/>
          <a:stretch/>
        </p:blipFill>
        <p:spPr>
          <a:xfrm>
            <a:off x="8384361" y="1313848"/>
            <a:ext cx="3605117" cy="1989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2F53DE6-4217-4048-B973-44F8588740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78" t="7122" r="3239" b="4146"/>
          <a:stretch/>
        </p:blipFill>
        <p:spPr>
          <a:xfrm>
            <a:off x="10441039" y="3770171"/>
            <a:ext cx="1521256" cy="2722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38D165-9C40-4AE9-8CB4-0ADA9B3F83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" t="10973" r="11250" b="7962"/>
          <a:stretch/>
        </p:blipFill>
        <p:spPr>
          <a:xfrm>
            <a:off x="574962" y="2427739"/>
            <a:ext cx="3232678" cy="22542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6536F14-DA9D-4E43-9EA1-7B022396EF6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13333" r="13646" b="5324"/>
          <a:stretch/>
        </p:blipFill>
        <p:spPr>
          <a:xfrm>
            <a:off x="6387436" y="3554864"/>
            <a:ext cx="3445108" cy="26938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095487A-FCDD-47E1-8258-28026BA7663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48" r="27222"/>
          <a:stretch/>
        </p:blipFill>
        <p:spPr>
          <a:xfrm>
            <a:off x="4038415" y="4076700"/>
            <a:ext cx="1893225" cy="25511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76744381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680"/>
            <a:ext cx="12192000" cy="69757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Родительский центр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«Для Вас Родители»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2E71CC0-9120-4403-AD3A-E69273B0FA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2595563"/>
            <a:ext cx="45720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67D897C-B677-4DB2-8154-4F91B85574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1387494"/>
            <a:ext cx="4305300" cy="3228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25021982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37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8491"/>
            <a:ext cx="10515600" cy="6931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Вывод: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38200" y="811161"/>
            <a:ext cx="10515600" cy="5869858"/>
          </a:xfrm>
        </p:spPr>
        <p:txBody>
          <a:bodyPr>
            <a:no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Насыщенная развивающая предметно-пространственная и образовательная среда становится основой для организации увлекательной, содержательной жизни и разностороннего развития каждого ребенка. Развивающая предметно пространственная среда является основным средством формирования личности ребенка, источником его знаний и социального опыта.</a:t>
            </a:r>
          </a:p>
        </p:txBody>
      </p:sp>
    </p:spTree>
    <p:extLst>
      <p:ext uri="{BB962C8B-B14F-4D97-AF65-F5344CB8AC3E}">
        <p14:creationId xmlns:p14="http://schemas.microsoft.com/office/powerpoint/2010/main" val="1922525552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338" y="310393"/>
            <a:ext cx="11736198" cy="6547608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«Нет такой стороны воспитания, на которую  обстановка не оказывала бы влияния, нет способности, которая не находилась бы  в прямой зависимости от непосредственно окружающего ребенка конкретного мира… Среди нее ребенок будет жить, развиваться, его духовный рост будет совершенствоваться из самого себя, от природы…»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err="1"/>
              <a:t>Е.И.Тихеева</a:t>
            </a:r>
            <a:r>
              <a:rPr lang="ru-RU" sz="3600" dirty="0"/>
              <a:t>  </a:t>
            </a:r>
            <a:r>
              <a:rPr lang="ru-RU" dirty="0"/>
              <a:t>       </a:t>
            </a:r>
            <a:br>
              <a:rPr lang="ru-RU" sz="3600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9071954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338" y="310393"/>
            <a:ext cx="11736198" cy="654760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b="1" dirty="0">
                <a:solidFill>
                  <a:srgbClr val="FF0000"/>
                </a:solidFill>
              </a:rPr>
              <a:t>Спасибо за внимание! </a:t>
            </a:r>
            <a:r>
              <a:rPr lang="ru-RU" dirty="0"/>
              <a:t>    </a:t>
            </a:r>
            <a:br>
              <a:rPr lang="ru-RU" sz="3600" dirty="0"/>
            </a:b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F62380A-61A1-40E3-8B79-65533A9E8E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4" y="121648"/>
            <a:ext cx="3124199" cy="31359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B931198-A482-4988-81B6-FCDAC2EA7B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25" t="13211" r="5900" b="4588"/>
          <a:stretch/>
        </p:blipFill>
        <p:spPr>
          <a:xfrm>
            <a:off x="9658350" y="3060322"/>
            <a:ext cx="2181312" cy="35777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642809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739"/>
            <a:ext cx="12192000" cy="687371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69257"/>
            <a:ext cx="11353800" cy="6088743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образовательный стандарт дошкольного образования ( ФГОС ДО) устанавливает требования к созданию благоприятных условий для развития детей в соответствии с их возрастными и индивидуальными особенностями и склонностями, развития способностей и творческого потенциала каждого ребенка как субъекта отношений с самим собой, другими детьми, взрослыми и миром и предъявляет требования к материально-техническому обеспечению реализации основной общеобразовательной программы дошкольного образования (учебно-методический комплект, оборудование, оснащение (предметы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127115548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53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4029" y="101601"/>
            <a:ext cx="10515600" cy="1625600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развивающей предметно-пространственной среде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20800"/>
            <a:ext cx="10515600" cy="5464629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Насыщенность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среды должна соответствовать возрастным возможностям детей и содержанию программы.</a:t>
            </a:r>
          </a:p>
          <a:p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Трансформируемость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пространства предполагает возможность изменений предметно-пространственной среды в зависимости от образовательной ситуации, в том числе меняющихся интересов и возможностей детей.</a:t>
            </a:r>
          </a:p>
          <a:p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Полифункциональность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материалов предполагает возможность разнообразного использования различных составляющих РППС. 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Вариативность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среды предполагает наличие разнообразных материалов, игр, оборудования; периодическая сменяемость игрового материала, появление новых предметов, стимулирующую игровую, двигательную, познавательную активность детей.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 предполагает: свободный доступ детей, в том числе детей с ограниченными возможностями здоровья к играм, игрушкам, материалам, пособиям…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предметно-пространственной среды предполагает соответствие всех ее элементов требованиям по обеспечению надежности и безопасности их использования; исправность и сохранность материалов и оборудования.</a:t>
            </a:r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264606189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973"/>
            <a:ext cx="12192000" cy="68737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94967"/>
            <a:ext cx="10515600" cy="231549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 – пространственная развивающая среда в группе организована с учётом требований ФГОС ДО, где чётко прослеживаются все пять образовательных областей: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71252"/>
            <a:ext cx="10515600" cy="3996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Социально-коммуникативная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Познавательная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Речевая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Художественно-эстетическая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Физическая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648171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53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– социально-коммуникативное развитие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25624"/>
            <a:ext cx="12192000" cy="503237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Центры сюжетно ролевых игр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«Супермаркет»                                                                                                             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DC4034-352F-4891-A384-243C25E4FF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" t="5757" r="15316" b="1414"/>
          <a:stretch/>
        </p:blipFill>
        <p:spPr>
          <a:xfrm>
            <a:off x="434801" y="1825624"/>
            <a:ext cx="2636910" cy="2219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2975A84-2A5F-4C22-B4BF-D570A6F8FA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69" t="2447"/>
          <a:stretch/>
        </p:blipFill>
        <p:spPr>
          <a:xfrm>
            <a:off x="9989574" y="1266515"/>
            <a:ext cx="1950883" cy="3315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8BA5DD8-558C-4FE6-B874-9E181D8E9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87" r="3990" b="9685"/>
          <a:stretch/>
        </p:blipFill>
        <p:spPr>
          <a:xfrm>
            <a:off x="7945567" y="4723925"/>
            <a:ext cx="2879750" cy="2892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E3F7C8E-334A-4939-95E0-87F2FBA0144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" t="8302" r="346" b="3019"/>
          <a:stretch/>
        </p:blipFill>
        <p:spPr>
          <a:xfrm>
            <a:off x="329627" y="4582227"/>
            <a:ext cx="3040253" cy="2097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A7D528-C5DD-4103-A896-63D8FC90026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21" r="1398"/>
          <a:stretch/>
        </p:blipFill>
        <p:spPr>
          <a:xfrm>
            <a:off x="4158639" y="2818020"/>
            <a:ext cx="3657078" cy="20411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22354623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973"/>
            <a:ext cx="12192000" cy="690297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– социально-коммуникативное развитие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1825624"/>
            <a:ext cx="12192000" cy="5032375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«Больница»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0CD3EB-FE40-4E1E-A542-3EC3CE07D5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335" y="1745018"/>
            <a:ext cx="3995398" cy="46600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F453541-1CB4-4740-B691-0B1AB87191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618" y="2312439"/>
            <a:ext cx="3069497" cy="40926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8BA5804-4AF5-4256-A802-605739EC99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5" y="3429000"/>
            <a:ext cx="3947642" cy="2960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D9D8FD8-90B8-42F7-9D6B-66603F39D80D}"/>
              </a:ext>
            </a:extLst>
          </p:cNvPr>
          <p:cNvSpPr/>
          <p:nvPr/>
        </p:nvSpPr>
        <p:spPr>
          <a:xfrm>
            <a:off x="0" y="1560352"/>
            <a:ext cx="3909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Центры сюжетно ролевых игр</a:t>
            </a:r>
          </a:p>
        </p:txBody>
      </p:sp>
    </p:spTree>
    <p:extLst>
      <p:ext uri="{BB962C8B-B14F-4D97-AF65-F5344CB8AC3E}">
        <p14:creationId xmlns:p14="http://schemas.microsoft.com/office/powerpoint/2010/main" val="3713127056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470"/>
            <a:ext cx="12192000" cy="69324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– социально-коммуникативное развитие</a:t>
            </a: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0" y="1825624"/>
            <a:ext cx="12192000" cy="5032375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«Салон красоты»                                                     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BD4D7FD-8903-4F0D-AAAE-405A90FCB7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2" y="2390863"/>
            <a:ext cx="4846189" cy="36346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0C7E77-BDA1-4042-B2F6-F8AAE23875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359" y="1665522"/>
            <a:ext cx="3699345" cy="2774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D49C4C-5B1E-4A2B-BAFF-9EF8AD0A33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7" t="15780" r="4237" b="2997"/>
          <a:stretch/>
        </p:blipFill>
        <p:spPr>
          <a:xfrm>
            <a:off x="5230712" y="3065265"/>
            <a:ext cx="2856275" cy="3731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06167637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712"/>
            <a:ext cx="12192000" cy="68737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– социально-коммуникативное развитие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1825624"/>
            <a:ext cx="12192000" cy="5032375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«Семья»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75BB47F-1C81-47B6-BCE7-48DB3CA53E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343" y="1690688"/>
            <a:ext cx="4194359" cy="31457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CBB09B-9102-4721-B763-6C82D9E034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83" y="4341811"/>
            <a:ext cx="3095332" cy="23214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F29F306-4ED7-438B-B73A-A8CE113E27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4178" y="1081455"/>
            <a:ext cx="1943450" cy="25912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784D8EB-CE9F-4884-8103-E05B293914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324" r="245"/>
          <a:stretch/>
        </p:blipFill>
        <p:spPr>
          <a:xfrm>
            <a:off x="8170530" y="4033166"/>
            <a:ext cx="3856487" cy="2745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1941392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1229</TotalTime>
  <Words>680</Words>
  <Application>Microsoft Office PowerPoint</Application>
  <PresentationFormat>Широкоэкранный</PresentationFormat>
  <Paragraphs>57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Тема Office</vt:lpstr>
      <vt:lpstr>Муниципальное бюджетное общеобразовательное учреждение Школа «КвантУм» имени Героя Советского Союза Василия Фабричного (МБОУ Школа «КвантУм»         «Развивающая предметно-пространственная среда   средней группы ДОУ» </vt:lpstr>
      <vt:lpstr>При построении развивающей предметно- пространственной среды мы учитывали следующие принципы: насыщенности, трансформируемости; вариативности; полифункциональности; безопасности; принцип открытости и доступности. «Развивающая предметная среда – это система материальных объектов деятельности ребенка, функционально моделирующая содержание его духовного и физического развития. Обогащенная среда предполагает единство социальных и предметных средств обеспечения разнообразной деятельности ребенка»  (С.Л. Новоселова).</vt:lpstr>
      <vt:lpstr>Презентация PowerPoint</vt:lpstr>
      <vt:lpstr>Требования к развивающей предметно-пространственной среде</vt:lpstr>
      <vt:lpstr>Предметно – пространственная развивающая среда в группе организована с учётом требований ФГОС ДО, где чётко прослеживаются все пять образовательных областей:   </vt:lpstr>
      <vt:lpstr>Образовательная область – социально-коммуникативное развитие</vt:lpstr>
      <vt:lpstr>Образовательная область – социально-коммуникативное развитие</vt:lpstr>
      <vt:lpstr>Образовательная область – социально-коммуникативное развитие</vt:lpstr>
      <vt:lpstr>Образовательная область – социально-коммуникативное развитие</vt:lpstr>
      <vt:lpstr>Образовательная область – социально-коммуникативное развитие</vt:lpstr>
      <vt:lpstr>Образовательная область – социально-коммуникативное развитие</vt:lpstr>
      <vt:lpstr>Образовательная область – Познавательное развитие</vt:lpstr>
      <vt:lpstr>Образовательная область – Познавательное развитие </vt:lpstr>
      <vt:lpstr>Образовательная область – Познавательное развитие</vt:lpstr>
      <vt:lpstr>Образовательная область – Познавательное развитие</vt:lpstr>
      <vt:lpstr>Образовательная область – Речевое развитие</vt:lpstr>
      <vt:lpstr>Образовательная область – Речевое развитие</vt:lpstr>
      <vt:lpstr>Образовательная область - Художественно- эстетическое развитие</vt:lpstr>
      <vt:lpstr>Образовательная область - Художественно- эстетическое развитие</vt:lpstr>
      <vt:lpstr>Образовательная область - Художественно- эстетическое развитие</vt:lpstr>
      <vt:lpstr>Физическое развитие</vt:lpstr>
      <vt:lpstr>Родительский центр</vt:lpstr>
      <vt:lpstr>Вывод:</vt:lpstr>
      <vt:lpstr>«Нет такой стороны воспитания, на которую  обстановка не оказывала бы влияния, нет способности, которая не находилась бы  в прямой зависимости от непосредственно окружающего ребенка конкретного мира… Среди нее ребенок будет жить, развиваться, его духовный рост будет совершенствоваться из самого себя, от природы…» Е.И.Тихеева          </vt:lpstr>
      <vt:lpstr>Спасибо за внимание!     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№22 «Журавушка» общеразвивающего вида с приоритетным осуществлением деятельности по художественно - эстетическому направлению развития детей»</dc:title>
  <dc:creator>Дима Герасимов</dc:creator>
  <cp:lastModifiedBy>User</cp:lastModifiedBy>
  <cp:revision>151</cp:revision>
  <dcterms:created xsi:type="dcterms:W3CDTF">2020-01-26T08:17:51Z</dcterms:created>
  <dcterms:modified xsi:type="dcterms:W3CDTF">2023-04-04T04:53:35Z</dcterms:modified>
</cp:coreProperties>
</file>