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70" r:id="rId3"/>
    <p:sldId id="258" r:id="rId4"/>
    <p:sldId id="271" r:id="rId5"/>
    <p:sldId id="276" r:id="rId6"/>
    <p:sldId id="259" r:id="rId7"/>
    <p:sldId id="266" r:id="rId8"/>
    <p:sldId id="260" r:id="rId9"/>
    <p:sldId id="279" r:id="rId10"/>
    <p:sldId id="265" r:id="rId11"/>
    <p:sldId id="268" r:id="rId12"/>
    <p:sldId id="273" r:id="rId13"/>
    <p:sldId id="278" r:id="rId14"/>
    <p:sldId id="28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3CB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22" autoAdjust="0"/>
    <p:restoredTop sz="94660"/>
  </p:normalViewPr>
  <p:slideViewPr>
    <p:cSldViewPr>
      <p:cViewPr varScale="1">
        <p:scale>
          <a:sx n="82" d="100"/>
          <a:sy n="82" d="100"/>
        </p:scale>
        <p:origin x="1483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F51EA-2EF5-486F-876E-BA052633B06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4AAF9D-BA49-476B-9E56-E2400B7A94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35771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4AAF9D-BA49-476B-9E56-E2400B7A9468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12304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00DA9-5826-4E9D-923C-A8B8565E84A1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1BB38-F612-44D5-B859-0D86E9C509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67366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00DA9-5826-4E9D-923C-A8B8565E84A1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1BB38-F612-44D5-B859-0D86E9C509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7140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00DA9-5826-4E9D-923C-A8B8565E84A1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1BB38-F612-44D5-B859-0D86E9C509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944312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00DA9-5826-4E9D-923C-A8B8565E84A1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1BB38-F612-44D5-B859-0D86E9C509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14830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00DA9-5826-4E9D-923C-A8B8565E84A1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1BB38-F612-44D5-B859-0D86E9C509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508198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00DA9-5826-4E9D-923C-A8B8565E84A1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1BB38-F612-44D5-B859-0D86E9C509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2514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00DA9-5826-4E9D-923C-A8B8565E84A1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1BB38-F612-44D5-B859-0D86E9C509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43098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00DA9-5826-4E9D-923C-A8B8565E84A1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1BB38-F612-44D5-B859-0D86E9C509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3958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00DA9-5826-4E9D-923C-A8B8565E84A1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1BB38-F612-44D5-B859-0D86E9C509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9612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00DA9-5826-4E9D-923C-A8B8565E84A1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1BB38-F612-44D5-B859-0D86E9C509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35697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00DA9-5826-4E9D-923C-A8B8565E84A1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1BB38-F612-44D5-B859-0D86E9C509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3720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00DA9-5826-4E9D-923C-A8B8565E84A1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1BB38-F612-44D5-B859-0D86E9C509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1825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00DA9-5826-4E9D-923C-A8B8565E84A1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1BB38-F612-44D5-B859-0D86E9C509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4199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00DA9-5826-4E9D-923C-A8B8565E84A1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1BB38-F612-44D5-B859-0D86E9C509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4679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00DA9-5826-4E9D-923C-A8B8565E84A1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1BB38-F612-44D5-B859-0D86E9C509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3928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00DA9-5826-4E9D-923C-A8B8565E84A1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1BB38-F612-44D5-B859-0D86E9C509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4265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F00DA9-5826-4E9D-923C-A8B8565E84A1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5E1BB38-F612-44D5-B859-0D86E9C509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4771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jpe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g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epositphotos_30325643-stock-illustration-various-vegetables-fram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78650"/>
            <a:ext cx="8352928" cy="5598622"/>
          </a:xfrm>
        </p:spPr>
        <p:txBody>
          <a:bodyPr>
            <a:noAutofit/>
          </a:bodyPr>
          <a:lstStyle/>
          <a:p>
            <a:pPr algn="ctr"/>
            <a:br>
              <a:rPr lang="ru-RU" sz="4800" b="1" dirty="0">
                <a:solidFill>
                  <a:srgbClr val="00B050"/>
                </a:solidFill>
                <a:latin typeface="Monotype Corsiva" pitchFamily="66" charset="0"/>
              </a:rPr>
            </a:br>
            <a:br>
              <a:rPr lang="ru-RU" sz="4800" b="1" dirty="0">
                <a:solidFill>
                  <a:srgbClr val="00B050"/>
                </a:solidFill>
                <a:latin typeface="Monotype Corsiva" pitchFamily="66" charset="0"/>
              </a:rPr>
            </a:br>
            <a:br>
              <a:rPr lang="ru-RU" sz="4800" b="1" dirty="0">
                <a:solidFill>
                  <a:srgbClr val="00B050"/>
                </a:solidFill>
                <a:latin typeface="Monotype Corsiva" pitchFamily="66" charset="0"/>
              </a:rPr>
            </a:br>
            <a:br>
              <a:rPr lang="ru-RU" sz="4800" b="1" dirty="0">
                <a:solidFill>
                  <a:srgbClr val="00B050"/>
                </a:solidFill>
                <a:latin typeface="Monotype Corsiva" pitchFamily="66" charset="0"/>
              </a:rPr>
            </a:br>
            <a:br>
              <a:rPr lang="ru-RU" sz="4800" b="1" dirty="0">
                <a:solidFill>
                  <a:srgbClr val="00B050"/>
                </a:solidFill>
                <a:latin typeface="Monotype Corsiva" pitchFamily="66" charset="0"/>
              </a:rPr>
            </a:br>
            <a:br>
              <a:rPr lang="ru-RU" sz="4800" b="1" dirty="0">
                <a:solidFill>
                  <a:srgbClr val="00B050"/>
                </a:solidFill>
                <a:latin typeface="Monotype Corsiva" pitchFamily="66" charset="0"/>
              </a:rPr>
            </a:br>
            <a:br>
              <a:rPr lang="ru-RU" sz="4800" b="1" dirty="0">
                <a:solidFill>
                  <a:srgbClr val="00B050"/>
                </a:solidFill>
                <a:latin typeface="Monotype Corsiva" pitchFamily="66" charset="0"/>
              </a:rPr>
            </a:br>
            <a:br>
              <a:rPr lang="ru-RU" sz="4800" b="1" dirty="0">
                <a:solidFill>
                  <a:srgbClr val="00B050"/>
                </a:solidFill>
                <a:latin typeface="Monotype Corsiva" pitchFamily="66" charset="0"/>
              </a:rPr>
            </a:br>
            <a:r>
              <a:rPr lang="ru-RU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краткосрочного проекта</a:t>
            </a:r>
            <a:br>
              <a:rPr lang="ru-RU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«Огород на окне»</a:t>
            </a:r>
            <a:br>
              <a:rPr lang="ru-RU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второй младшая группе</a:t>
            </a:r>
            <a:br>
              <a:rPr lang="ru-RU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сказке </a:t>
            </a:r>
            <a:br>
              <a:rPr lang="ru-RU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Маша и  медведь».</a:t>
            </a:r>
            <a:br>
              <a:rPr lang="ru-RU" sz="3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Выполнили воспитатели: Истомина М.А</a:t>
            </a:r>
            <a:b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Кушакова Т.М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68159EE-45A5-476C-B70B-82CCEA6E5DC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74" b="9524"/>
          <a:stretch/>
        </p:blipFill>
        <p:spPr>
          <a:xfrm>
            <a:off x="2843808" y="285569"/>
            <a:ext cx="2664296" cy="21288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epositphotos_30325643-stock-illustration-various-vegetables-fram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386" y="-196867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3" y="171704"/>
            <a:ext cx="6417760" cy="805361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Уход за посаженными овощами: лук, свекла, перец.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D7B9B01-546C-43BE-8484-E82AD28113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060" y="1790676"/>
            <a:ext cx="1460232" cy="194697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C52BFED-1295-491B-BB4A-72D356D575E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1634" y="251946"/>
            <a:ext cx="1387604" cy="185013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1AFE616-D6B3-46A2-BFF1-AF803B7F20E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614506"/>
            <a:ext cx="1387604" cy="185013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2E64C49-198E-4158-B0A7-B97D9736192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0844" y="2550897"/>
            <a:ext cx="1387604" cy="1850138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01677BC7-2994-4D6B-A5D5-C646ACA5566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0350" y="4829270"/>
            <a:ext cx="2036622" cy="1527466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33AF3AE6-C4CD-42F1-87F0-2468903EA3C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273" y="4025074"/>
            <a:ext cx="1460232" cy="1946977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818011CA-A37C-4543-92EE-8EBDA25C585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4050" y="2679384"/>
            <a:ext cx="1344611" cy="1792814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5E65D167-82C4-47D7-9E6F-442D7205AE52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87" t="24311" r="3439" b="8702"/>
          <a:stretch/>
        </p:blipFill>
        <p:spPr>
          <a:xfrm>
            <a:off x="7632911" y="4538510"/>
            <a:ext cx="1387605" cy="1443221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09C2EAB7-C596-416E-BF6B-E672BBF96A9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3965" y="4611216"/>
            <a:ext cx="1387605" cy="185014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epositphotos_30325643-stock-illustration-various-vegetables-fram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Наблюдение за ростом растений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3F5450F-E941-4DD0-9D52-2E4E9FC9C2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30" t="7620" r="4080" b="8559"/>
          <a:stretch/>
        </p:blipFill>
        <p:spPr>
          <a:xfrm>
            <a:off x="638048" y="2319611"/>
            <a:ext cx="3119656" cy="270917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2D6E939-7A6D-4734-BEC8-9CA97148808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b="12747"/>
          <a:stretch/>
        </p:blipFill>
        <p:spPr>
          <a:xfrm>
            <a:off x="5146078" y="1556792"/>
            <a:ext cx="3622468" cy="270917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epositphotos_30325643-stock-illustration-various-vegetables-fram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Результаты презентации: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8890" y="1340768"/>
            <a:ext cx="7669533" cy="388077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— Дети познакомились с различными овощами.</a:t>
            </a:r>
          </a:p>
          <a:p>
            <a:pPr marL="0" indent="0">
              <a:buNone/>
            </a:pPr>
            <a:r>
              <a:rPr lang="ru-RU" dirty="0"/>
              <a:t>— Дети узнали о полезных свойствах зеленого лука.</a:t>
            </a:r>
          </a:p>
          <a:p>
            <a:pPr marL="0" indent="0">
              <a:buNone/>
            </a:pPr>
            <a:r>
              <a:rPr lang="ru-RU" dirty="0"/>
              <a:t>— У детей формируется интерес к опытнической и исследовательской деятельности по выращиванию культурных растений в комнатных условиях.</a:t>
            </a:r>
          </a:p>
          <a:p>
            <a:pPr marL="0" indent="0">
              <a:buNone/>
            </a:pPr>
            <a:r>
              <a:rPr lang="ru-RU" dirty="0"/>
              <a:t>— В результате практической и опытнической деятельности дети создавали необходимые условия для роста растений.</a:t>
            </a:r>
          </a:p>
          <a:p>
            <a:pPr marL="0" indent="0">
              <a:buNone/>
            </a:pPr>
            <a:r>
              <a:rPr lang="ru-RU" dirty="0"/>
              <a:t>— В группе был создан мини-огород на подоконнике.</a:t>
            </a:r>
          </a:p>
          <a:p>
            <a:pPr marL="0" indent="0">
              <a:buNone/>
            </a:pPr>
            <a:r>
              <a:rPr lang="ru-RU" dirty="0"/>
              <a:t>— Дети стали более уважительно относиться к труду.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4438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epositphotos_30325643-stock-illustration-various-vegetables-fram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Работа с родителями</a:t>
            </a:r>
            <a:b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dirty="0"/>
          </a:p>
        </p:txBody>
      </p:sp>
      <p:pic>
        <p:nvPicPr>
          <p:cNvPr id="1026" name="Picture 2" descr="C:\Users\User\Desktop\IMG_275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12776"/>
            <a:ext cx="2952328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IMG_276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412775"/>
            <a:ext cx="2952328" cy="2359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IMG_275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844" y="4005064"/>
            <a:ext cx="2808312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6415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epositphotos_30325643-stock-illustration-various-vegetables-fram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7922841" cy="1320800"/>
          </a:xfrm>
        </p:spPr>
        <p:txBody>
          <a:bodyPr>
            <a:normAutofit/>
          </a:bodyPr>
          <a:lstStyle/>
          <a:p>
            <a:pPr algn="ctr"/>
            <a: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Спасибо за внимание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CFF20B4-3C22-4CC8-8A92-3F80692DFB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60648"/>
            <a:ext cx="2059854" cy="154489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ECBF2BA-8951-4138-9DF3-2CDA10D66FD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2" t="12153" r="-2813" b="7893"/>
          <a:stretch/>
        </p:blipFill>
        <p:spPr>
          <a:xfrm>
            <a:off x="5304100" y="1383790"/>
            <a:ext cx="3270499" cy="204521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1B6F6E4-17D6-47D7-9B9B-4F2B03FE282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38" t="28050" r="22438" b="23849"/>
          <a:stretch/>
        </p:blipFill>
        <p:spPr>
          <a:xfrm>
            <a:off x="467545" y="2540000"/>
            <a:ext cx="4536504" cy="2664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9369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epositphotos_30325643-stock-illustration-various-vegetables-fram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pPr algn="ctr"/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3988" y="836713"/>
            <a:ext cx="8346483" cy="432048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младшего дошкольного возраста в недостаточной степени имеют представления о растениях, о том, где они растут, о необходимых условиях их роста, их интерес к познавательно-исследовательской и трудовой деятельности.</a:t>
            </a:r>
          </a:p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Воспитатели помогают каждому ребенку осознать жизненную необходимость и полезность своего труда для окружающих, вызвать интерес к трудовой деятельности и стремление трудиться, желание принять участие в общей работе. В процессе труда активизируется физическая сила и умственная деятельность детей. </a:t>
            </a:r>
          </a:p>
        </p:txBody>
      </p:sp>
    </p:spTree>
    <p:extLst>
      <p:ext uri="{BB962C8B-B14F-4D97-AF65-F5344CB8AC3E}">
        <p14:creationId xmlns:p14="http://schemas.microsoft.com/office/powerpoint/2010/main" val="4028452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epositphotos_30325643-stock-illustration-various-vegetables-fram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04664"/>
            <a:ext cx="8229600" cy="503001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Развитие интереса к трудовой деятельности в процессе выращивания растений. Формирование экологической культуры у детей, создание условий для познавательного развития детей.</a:t>
            </a:r>
          </a:p>
          <a:p>
            <a:pPr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Расширить у детей представление о свойствах лука.</a:t>
            </a:r>
          </a:p>
          <a:p>
            <a:pPr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Способствовать активизации речи.</a:t>
            </a:r>
          </a:p>
          <a:p>
            <a:pPr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познавательно-исследовательскую деятельность через</a:t>
            </a:r>
          </a:p>
          <a:p>
            <a:pPr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за ростом растений.</a:t>
            </a:r>
          </a:p>
          <a:p>
            <a:pPr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Продолжить развивать у детей понятия: большой — маленький, много</a:t>
            </a:r>
          </a:p>
          <a:p>
            <a:pPr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один, основные цвета, геометрические формы (круг).</a:t>
            </a:r>
          </a:p>
          <a:p>
            <a:pPr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Приобщать детей к элементам взаимодействия друг с другом.</a:t>
            </a:r>
          </a:p>
          <a:p>
            <a:pPr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Воспитывать желание помочь взрослому.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epositphotos_30325643-stock-illustration-various-vegetables-fram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20328"/>
            <a:ext cx="6347713" cy="1320800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Предполагаемый  результат:</a:t>
            </a:r>
            <a:br>
              <a:rPr lang="ru-RU" sz="2400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i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980728"/>
            <a:ext cx="8229600" cy="4525963"/>
          </a:xfrm>
        </p:spPr>
        <p:txBody>
          <a:bodyPr>
            <a:normAutofit lnSpcReduction="10000"/>
          </a:bodyPr>
          <a:lstStyle/>
          <a:p>
            <a:pPr lvl="0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получат знания о том, что растения живые, их поливают, сажают, выращивают из семян.</a:t>
            </a:r>
          </a:p>
          <a:p>
            <a:pPr lvl="0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получат представления о труде взрослых, научатся правильно называть трудовые действия и трудовой инвентарь.</a:t>
            </a:r>
          </a:p>
          <a:p>
            <a:pPr lvl="0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Проводимая работа позволяет воспитывать трудолюбие.</a:t>
            </a:r>
          </a:p>
          <a:p>
            <a:pPr lvl="0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участники презентации получат положительные эмоции от полученных результатов.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2773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positphotos_30325643-stock-illustration-various-vegetables-fram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573C696-FADE-4EE8-A632-8A5EA7BECE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4664"/>
            <a:ext cx="3613492" cy="302433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36E2953-BA73-4288-B148-5D73AE1BD6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4536" y="1988840"/>
            <a:ext cx="4187957" cy="314096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epositphotos_30325643-stock-illustration-various-vegetables-fram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Рассматривание овощей, </a:t>
            </a:r>
            <a:b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        «Что растет в огороде».</a:t>
            </a:r>
          </a:p>
        </p:txBody>
      </p:sp>
      <p:pic>
        <p:nvPicPr>
          <p:cNvPr id="1026" name="Picture 2" descr="C:\Users\User\Desktop\IMG_2692.JPG"/>
          <p:cNvPicPr>
            <a:picLocks noChangeAspect="1" noChangeArrowheads="1"/>
          </p:cNvPicPr>
          <p:nvPr/>
        </p:nvPicPr>
        <p:blipFill rotWithShape="1">
          <a:blip r:embed="rId3" cstate="print"/>
          <a:srcRect t="14456" r="18368" b="23684"/>
          <a:stretch/>
        </p:blipFill>
        <p:spPr bwMode="auto">
          <a:xfrm>
            <a:off x="519964" y="1671403"/>
            <a:ext cx="3553371" cy="2088232"/>
          </a:xfrm>
          <a:prstGeom prst="rect">
            <a:avLst/>
          </a:prstGeom>
          <a:noFill/>
        </p:spPr>
      </p:pic>
      <p:pic>
        <p:nvPicPr>
          <p:cNvPr id="1027" name="Picture 3" descr="C:\Users\User\Desktop\IMG_2703.JPG"/>
          <p:cNvPicPr>
            <a:picLocks noChangeAspect="1" noChangeArrowheads="1"/>
          </p:cNvPicPr>
          <p:nvPr/>
        </p:nvPicPr>
        <p:blipFill rotWithShape="1">
          <a:blip r:embed="rId4" cstate="print"/>
          <a:srcRect l="36735" t="21053" r="6122" b="10527"/>
          <a:stretch/>
        </p:blipFill>
        <p:spPr bwMode="auto">
          <a:xfrm>
            <a:off x="6036533" y="4387640"/>
            <a:ext cx="2016224" cy="1872208"/>
          </a:xfrm>
          <a:prstGeom prst="rect">
            <a:avLst/>
          </a:prstGeom>
          <a:noFill/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4B5ED48-A752-4962-A0B8-20672B212DA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27" t="25632" r="16064" b="29157"/>
          <a:stretch/>
        </p:blipFill>
        <p:spPr>
          <a:xfrm>
            <a:off x="5609552" y="1714970"/>
            <a:ext cx="2844558" cy="238123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DAE841A-1F25-447C-9761-C79B1A3117B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41" r="8169" b="16959"/>
          <a:stretch/>
        </p:blipFill>
        <p:spPr>
          <a:xfrm>
            <a:off x="519136" y="3995982"/>
            <a:ext cx="2599094" cy="2381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epositphotos_30325643-stock-illustration-various-vegetables-fram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61664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0962" y="383914"/>
            <a:ext cx="8032166" cy="463340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ПОСАДКА ЛУКА</a:t>
            </a:r>
            <a:b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4441366"/>
            <a:ext cx="8373616" cy="1569381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9B3EACC-357E-4C99-9477-93D87A70D7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2" t="5032" r="6938" b="19490"/>
          <a:stretch/>
        </p:blipFill>
        <p:spPr>
          <a:xfrm>
            <a:off x="6084168" y="978582"/>
            <a:ext cx="2381811" cy="287447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2B66144-0768-48CF-9BF8-2F4D955C95D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00" r="9401" b="34005"/>
          <a:stretch/>
        </p:blipFill>
        <p:spPr>
          <a:xfrm>
            <a:off x="4772296" y="4221980"/>
            <a:ext cx="1835965" cy="245525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D073A5B-521B-466A-B9F9-44A26101492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01" t="2751" r="23401" b="34005"/>
          <a:stretch/>
        </p:blipFill>
        <p:spPr>
          <a:xfrm>
            <a:off x="370373" y="1160692"/>
            <a:ext cx="2185403" cy="3061288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0C278FC-880F-4D30-AB8D-669E699A13C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99" t="17450" r="3479" b="6951"/>
          <a:stretch/>
        </p:blipFill>
        <p:spPr>
          <a:xfrm>
            <a:off x="2699791" y="2954162"/>
            <a:ext cx="1671915" cy="28505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epositphotos_30325643-stock-illustration-various-vegetables-fram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Грядка « Мой лучок »</a:t>
            </a:r>
            <a:b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62EE15F5-4BCD-4BC3-BEB5-EE4F755D0D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2" b="33303"/>
          <a:stretch/>
        </p:blipFill>
        <p:spPr>
          <a:xfrm>
            <a:off x="1835696" y="1564171"/>
            <a:ext cx="5260914" cy="2732807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epositphotos_30325643-stock-illustration-various-vegetables-fram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61664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0962" y="383914"/>
            <a:ext cx="8032166" cy="46334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ПОСАДКА перца, свеклы.</a:t>
            </a:r>
            <a:b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4441366"/>
            <a:ext cx="8373616" cy="1569381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176EF48-8911-4119-8561-90ACFF4B8A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15" y="3778736"/>
            <a:ext cx="1674008" cy="2232011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81E638DA-9B7F-4A9E-9BEE-B1AF9B2674D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2574" y="1206667"/>
            <a:ext cx="1791648" cy="2388866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F7FACB6B-59B0-47D1-884F-50DB58199C6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487" y="3380322"/>
            <a:ext cx="2140537" cy="285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128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415</TotalTime>
  <Words>391</Words>
  <Application>Microsoft Office PowerPoint</Application>
  <PresentationFormat>Экран (4:3)</PresentationFormat>
  <Paragraphs>39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Calibri</vt:lpstr>
      <vt:lpstr>Monotype Corsiva</vt:lpstr>
      <vt:lpstr>Times New Roman</vt:lpstr>
      <vt:lpstr>Trebuchet MS</vt:lpstr>
      <vt:lpstr>Wingdings 3</vt:lpstr>
      <vt:lpstr>Грань</vt:lpstr>
      <vt:lpstr>        Презентация краткосрочного проекта «Огород на окне» во второй младшая группе по сказке  Маша и  медведь».   Выполнили воспитатели: Истомина М.А                                                Кушакова Т.М</vt:lpstr>
      <vt:lpstr>Актуальность</vt:lpstr>
      <vt:lpstr>Презентация PowerPoint</vt:lpstr>
      <vt:lpstr>Предполагаемый  результат: </vt:lpstr>
      <vt:lpstr>Презентация PowerPoint</vt:lpstr>
      <vt:lpstr>Рассматривание овощей,                    «Что растет в огороде».</vt:lpstr>
      <vt:lpstr>ПОСАДКА ЛУКА </vt:lpstr>
      <vt:lpstr>Грядка « Мой лучок » </vt:lpstr>
      <vt:lpstr>ПОСАДКА перца, свеклы. </vt:lpstr>
      <vt:lpstr>Уход за посаженными овощами: лук, свекла, перец.</vt:lpstr>
      <vt:lpstr>Наблюдение за ростом растений</vt:lpstr>
      <vt:lpstr>Результаты презентации: </vt:lpstr>
      <vt:lpstr>Работа с родителями </vt:lpstr>
      <vt:lpstr>Спасибо за внимание</vt:lpstr>
    </vt:vector>
  </TitlesOfParts>
  <Company>Krokoz™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Альбом «Огород на окне» 1 младшая группа</dc:title>
  <dc:creator>Прав3</dc:creator>
  <cp:lastModifiedBy>User</cp:lastModifiedBy>
  <cp:revision>47</cp:revision>
  <dcterms:created xsi:type="dcterms:W3CDTF">2018-04-06T09:37:16Z</dcterms:created>
  <dcterms:modified xsi:type="dcterms:W3CDTF">2023-10-02T04:58:36Z</dcterms:modified>
</cp:coreProperties>
</file>