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10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08" autoAdjust="0"/>
    <p:restoredTop sz="94660"/>
  </p:normalViewPr>
  <p:slideViewPr>
    <p:cSldViewPr snapToGrid="0">
      <p:cViewPr>
        <p:scale>
          <a:sx n="73" d="100"/>
          <a:sy n="73" d="100"/>
        </p:scale>
        <p:origin x="960" y="3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0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56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29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9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404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76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39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03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6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4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99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8F8AD-5D76-40EC-A797-5E98A660D10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63DFA-F3DB-42EC-B394-D27081E0A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37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helpx.adobe.com/ru/illustrator/using/tool-techniques/width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eyedropper-tool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helpx.adobe.com/ru/illustrator/using/tool-techniques/blend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helpx.adobe.com/ru/illustrator/using/tool-techniques/scissors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cutting-dividing-objects.html#knife-tool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pen-tool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s://helpx.adobe.com/ru/illustrator/using/tool-techniques/add-anchor-point-tool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anchor-point-tool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delete-anchor-point-tool.html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helpx.adobe.com/ru/illustrator/using/drawing-simple-lines-shapes.html#draw-spirals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symbolism-tools-symbol-sets.html#create-symbol-sets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s://helpx.adobe.com/ru/illustrator/using/tool-techniques/shape-builder-tool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hyperlink" Target="https://helpx.adobe.com/ru/illustrator/using/tool-techniques/mesh-tool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ellipse-tool.htm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helpx.adobe.com/ru/illustrator/using/tool-techniques/direct-selection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33.png"/><Relationship Id="rId18" Type="http://schemas.openxmlformats.org/officeDocument/2006/relationships/slide" Target="slide37.xml"/><Relationship Id="rId26" Type="http://schemas.openxmlformats.org/officeDocument/2006/relationships/image" Target="../media/image39.png"/><Relationship Id="rId3" Type="http://schemas.openxmlformats.org/officeDocument/2006/relationships/image" Target="../media/image28.png"/><Relationship Id="rId21" Type="http://schemas.openxmlformats.org/officeDocument/2006/relationships/image" Target="../media/image37.png"/><Relationship Id="rId7" Type="http://schemas.openxmlformats.org/officeDocument/2006/relationships/image" Target="../media/image30.png"/><Relationship Id="rId12" Type="http://schemas.openxmlformats.org/officeDocument/2006/relationships/slide" Target="slide41.xml"/><Relationship Id="rId17" Type="http://schemas.openxmlformats.org/officeDocument/2006/relationships/image" Target="../media/image35.png"/><Relationship Id="rId25" Type="http://schemas.openxmlformats.org/officeDocument/2006/relationships/slide" Target="slide40.xml"/><Relationship Id="rId2" Type="http://schemas.openxmlformats.org/officeDocument/2006/relationships/slide" Target="slide35.xml"/><Relationship Id="rId16" Type="http://schemas.openxmlformats.org/officeDocument/2006/relationships/slide" Target="slide36.xml"/><Relationship Id="rId20" Type="http://schemas.openxmlformats.org/officeDocument/2006/relationships/slide" Target="slide38.xml"/><Relationship Id="rId29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11" Type="http://schemas.openxmlformats.org/officeDocument/2006/relationships/image" Target="../media/image32.png"/><Relationship Id="rId24" Type="http://schemas.openxmlformats.org/officeDocument/2006/relationships/image" Target="../media/image38.png"/><Relationship Id="rId32" Type="http://schemas.openxmlformats.org/officeDocument/2006/relationships/image" Target="../media/image42.png"/><Relationship Id="rId5" Type="http://schemas.openxmlformats.org/officeDocument/2006/relationships/image" Target="../media/image29.png"/><Relationship Id="rId15" Type="http://schemas.openxmlformats.org/officeDocument/2006/relationships/image" Target="../media/image34.png"/><Relationship Id="rId23" Type="http://schemas.openxmlformats.org/officeDocument/2006/relationships/slide" Target="slide28.xml"/><Relationship Id="rId28" Type="http://schemas.openxmlformats.org/officeDocument/2006/relationships/image" Target="../media/image40.png"/><Relationship Id="rId10" Type="http://schemas.openxmlformats.org/officeDocument/2006/relationships/slide" Target="slide39.xml"/><Relationship Id="rId19" Type="http://schemas.openxmlformats.org/officeDocument/2006/relationships/image" Target="../media/image36.png"/><Relationship Id="rId31" Type="http://schemas.openxmlformats.org/officeDocument/2006/relationships/slide" Target="slide27.xml"/><Relationship Id="rId4" Type="http://schemas.openxmlformats.org/officeDocument/2006/relationships/slide" Target="slide29.xml"/><Relationship Id="rId9" Type="http://schemas.openxmlformats.org/officeDocument/2006/relationships/image" Target="../media/image31.png"/><Relationship Id="rId14" Type="http://schemas.openxmlformats.org/officeDocument/2006/relationships/slide" Target="slide33.xml"/><Relationship Id="rId22" Type="http://schemas.openxmlformats.org/officeDocument/2006/relationships/slide" Target="slide31.xml"/><Relationship Id="rId27" Type="http://schemas.openxmlformats.org/officeDocument/2006/relationships/slide" Target="slide30.xml"/><Relationship Id="rId30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5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selection-tool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6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7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artboard-tool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6.xml"/><Relationship Id="rId4" Type="http://schemas.openxmlformats.org/officeDocument/2006/relationships/image" Target="../media/image59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g"/><Relationship Id="rId4" Type="http://schemas.openxmlformats.org/officeDocument/2006/relationships/slide" Target="slide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3.png"/><Relationship Id="rId12" Type="http://schemas.openxmlformats.org/officeDocument/2006/relationships/slide" Target="slide46.xml"/><Relationship Id="rId17" Type="http://schemas.openxmlformats.org/officeDocument/2006/relationships/image" Target="../media/image88.png"/><Relationship Id="rId2" Type="http://schemas.openxmlformats.org/officeDocument/2006/relationships/slide" Target="slide47.xml"/><Relationship Id="rId16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9.xml"/><Relationship Id="rId11" Type="http://schemas.openxmlformats.org/officeDocument/2006/relationships/image" Target="../media/image85.png"/><Relationship Id="rId5" Type="http://schemas.openxmlformats.org/officeDocument/2006/relationships/image" Target="../media/image82.png"/><Relationship Id="rId15" Type="http://schemas.openxmlformats.org/officeDocument/2006/relationships/image" Target="../media/image87.png"/><Relationship Id="rId10" Type="http://schemas.openxmlformats.org/officeDocument/2006/relationships/slide" Target="slide45.xml"/><Relationship Id="rId4" Type="http://schemas.openxmlformats.org/officeDocument/2006/relationships/slide" Target="slide48.xml"/><Relationship Id="rId9" Type="http://schemas.openxmlformats.org/officeDocument/2006/relationships/image" Target="../media/image84.png"/><Relationship Id="rId14" Type="http://schemas.openxmlformats.org/officeDocument/2006/relationships/slide" Target="slide5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93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9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93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helpx.adobe.com/ru/illustrator/using/tool-techniques/hand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100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10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10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helpx.adobe.com/ru/illustrator/using/tool-techniques/zoom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x.adobe.com/ru/illustrator/using/tool-techniques/gradient-tool.htm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helpx.adobe.com/ru/illustrator/using/tool-techniques/type-tool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https://helpx.adobe.com/ru/illustrator/using/tool-techniques/type-on-path-tool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6712" y="1043187"/>
            <a:ext cx="11872407" cy="14987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12" y="2717073"/>
            <a:ext cx="6104369" cy="397747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1086" y="1792541"/>
            <a:ext cx="9144000" cy="1655762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Anime Ace v02" panose="02050604050505020204" pitchFamily="18" charset="0"/>
              </a:rPr>
              <a:t>«Мы дизайнеры»</a:t>
            </a:r>
            <a:endParaRPr lang="ru-RU" sz="4800" dirty="0">
              <a:latin typeface="Anime Ace v02" panose="0205060405050502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1401" y="131002"/>
            <a:ext cx="7696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800000"/>
                </a:solidFill>
              </a:rPr>
              <a:t>Муниципальное </a:t>
            </a:r>
            <a:r>
              <a:rPr lang="ru-RU" b="1" dirty="0" smtClean="0">
                <a:solidFill>
                  <a:srgbClr val="800000"/>
                </a:solidFill>
              </a:rPr>
              <a:t>автономное </a:t>
            </a:r>
            <a:r>
              <a:rPr lang="ru-RU" b="1" dirty="0">
                <a:solidFill>
                  <a:srgbClr val="800000"/>
                </a:solidFill>
              </a:rPr>
              <a:t>учреждение дополнительного образования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800000"/>
                </a:solidFill>
              </a:rPr>
              <a:t>«Центр развития творчества детей и юношества «Созвездие» </a:t>
            </a:r>
            <a:r>
              <a:rPr lang="ru-RU" b="1" dirty="0" err="1">
                <a:solidFill>
                  <a:srgbClr val="800000"/>
                </a:solidFill>
              </a:rPr>
              <a:t>г.Орска</a:t>
            </a:r>
            <a:endParaRPr lang="ru-RU" b="1" dirty="0">
              <a:solidFill>
                <a:srgbClr val="800000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99634" y="5771220"/>
            <a:ext cx="51317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800000"/>
                </a:solidFill>
              </a:rPr>
              <a:t>Педагог дополнительного образования: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>
                <a:solidFill>
                  <a:srgbClr val="800000"/>
                </a:solidFill>
              </a:rPr>
              <a:t>Отинова</a:t>
            </a:r>
            <a:r>
              <a:rPr lang="ru-RU" b="1" dirty="0">
                <a:solidFill>
                  <a:srgbClr val="800000"/>
                </a:solidFill>
              </a:rPr>
              <a:t> Елена Евгеньевна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11890" y="1138204"/>
            <a:ext cx="1942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/>
              <a:t>Итоговое занятие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70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6875" y="1626856"/>
            <a:ext cx="1043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2"/>
              </a:rPr>
              <a:t>Инструмент «Ширина»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</a:t>
            </a:r>
            <a:r>
              <a:rPr lang="ru-RU" sz="2400" b="1" i="0" dirty="0" err="1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Shift+W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изменяет толщину штрихов.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04" y="3674271"/>
            <a:ext cx="1371913" cy="10416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87" y="3674271"/>
            <a:ext cx="1371913" cy="11813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532" y="3483727"/>
            <a:ext cx="990826" cy="1371913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5003152" y="3334400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0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567" y="3584796"/>
            <a:ext cx="1705353" cy="12948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19520" y="1522503"/>
            <a:ext cx="9936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«Пипетка»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[I]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выбрать цвет одного объекта и применить его к другому.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517" y="3520390"/>
            <a:ext cx="1371913" cy="13592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015" y="3440292"/>
            <a:ext cx="1571489" cy="1439308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1704995" y="3324663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96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25207"/>
              </p:ext>
            </p:extLst>
          </p:nvPr>
        </p:nvGraphicFramePr>
        <p:xfrm>
          <a:off x="1017328" y="988073"/>
          <a:ext cx="9940862" cy="1234440"/>
        </p:xfrm>
        <a:graphic>
          <a:graphicData uri="http://schemas.openxmlformats.org/drawingml/2006/table">
            <a:tbl>
              <a:tblPr/>
              <a:tblGrid>
                <a:gridCol w="9940862">
                  <a:extLst>
                    <a:ext uri="{9D8B030D-6E8A-4147-A177-3AD203B41FA5}">
                      <a16:colId xmlns:a16="http://schemas.microsoft.com/office/drawing/2014/main" val="26831590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>Инструмент «Переход»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[W]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позволяет формировать плавные переходы между объектами или контурами.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4838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157" y="3620471"/>
            <a:ext cx="1546083" cy="13456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641" y="3718610"/>
            <a:ext cx="1772799" cy="1247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495" y="3568837"/>
            <a:ext cx="1783105" cy="1388545"/>
          </a:xfrm>
          <a:prstGeom prst="rect">
            <a:avLst/>
          </a:prstGeom>
        </p:spPr>
      </p:pic>
      <p:sp>
        <p:nvSpPr>
          <p:cNvPr id="13" name="5-конечная звезда 12"/>
          <p:cNvSpPr/>
          <p:nvPr/>
        </p:nvSpPr>
        <p:spPr>
          <a:xfrm>
            <a:off x="8393087" y="34039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0560" y="1798321"/>
            <a:ext cx="11795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2"/>
              </a:rPr>
              <a:t>Инструмент «Ножницы»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[C]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разделить контур по сегменту или в опорной точке.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597" y="3906790"/>
            <a:ext cx="1359210" cy="12194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412" y="3951249"/>
            <a:ext cx="1371913" cy="1117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930" y="3894087"/>
            <a:ext cx="1359210" cy="1232181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1934901" y="3559569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61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56" y="3808997"/>
            <a:ext cx="1359210" cy="12194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5395" y="1534088"/>
            <a:ext cx="11262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«Нож»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 позволяет вырезать объекты или текст по контуру, нарисованному от руки. 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962" y="3611437"/>
            <a:ext cx="1371913" cy="13592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95" y="3553610"/>
            <a:ext cx="1474865" cy="1474865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4996801" y="3455759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2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59" y="3669265"/>
            <a:ext cx="1474865" cy="147486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60120" y="1732895"/>
            <a:ext cx="11871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«Перо»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[P]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чертить соединенные линии и кривые с помощью опорных точек и маркеров направления.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43" y="3669265"/>
            <a:ext cx="1371913" cy="13592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125" y="3669265"/>
            <a:ext cx="1768612" cy="1359210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1830761" y="3568500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15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328" y="3508485"/>
            <a:ext cx="1474865" cy="1474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938" y="3624140"/>
            <a:ext cx="1768612" cy="135921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631645"/>
              </p:ext>
            </p:extLst>
          </p:nvPr>
        </p:nvGraphicFramePr>
        <p:xfrm>
          <a:off x="1046814" y="930434"/>
          <a:ext cx="10474626" cy="1234440"/>
        </p:xfrm>
        <a:graphic>
          <a:graphicData uri="http://schemas.openxmlformats.org/drawingml/2006/table">
            <a:tbl>
              <a:tblPr/>
              <a:tblGrid>
                <a:gridCol w="10474626">
                  <a:extLst>
                    <a:ext uri="{9D8B030D-6E8A-4147-A177-3AD203B41FA5}">
                      <a16:colId xmlns:a16="http://schemas.microsoft.com/office/drawing/2014/main" val="22746255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  <a:t>Инструмент «Добавить опорную точку»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[+]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позволяет добавлять опорные точки на контуры.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8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775390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216" y="3611437"/>
            <a:ext cx="978123" cy="1371913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8393087" y="34039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56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431" y="3611437"/>
            <a:ext cx="978123" cy="1371913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504625"/>
              </p:ext>
            </p:extLst>
          </p:nvPr>
        </p:nvGraphicFramePr>
        <p:xfrm>
          <a:off x="411481" y="1326674"/>
          <a:ext cx="11475720" cy="1234440"/>
        </p:xfrm>
        <a:graphic>
          <a:graphicData uri="http://schemas.openxmlformats.org/drawingml/2006/table">
            <a:tbl>
              <a:tblPr/>
              <a:tblGrid>
                <a:gridCol w="11475720">
                  <a:extLst>
                    <a:ext uri="{9D8B030D-6E8A-4147-A177-3AD203B41FA5}">
                      <a16:colId xmlns:a16="http://schemas.microsoft.com/office/drawing/2014/main" val="41160556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>Инструмент «Опорная точка»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[</a:t>
                      </a:r>
                      <a:r>
                        <a:rPr lang="ru-RU" sz="2400" b="1" dirty="0" err="1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Shift+C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]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позволяет преобразовать опорные точки, расположенные под углом, в опорные точки, и отрегулировать маркеры направления.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8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3628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370" y="3611437"/>
            <a:ext cx="990826" cy="13719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57" y="3478847"/>
            <a:ext cx="1504503" cy="1504503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1539441" y="3312785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937" y="3565914"/>
            <a:ext cx="1504503" cy="15045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5360" y="1581835"/>
            <a:ext cx="11064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«Удалить опорную точку»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[-]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удалять опорные точки из контуров.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090" y="3672594"/>
            <a:ext cx="1844375" cy="14174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056" y="3652982"/>
            <a:ext cx="1844375" cy="1417435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8686866" y="3482882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69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3400" y="1155115"/>
            <a:ext cx="1234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2"/>
              </a:rPr>
              <a:t>Инструмент «Спираль»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 позволяет рисовать спирали, а также вращать их для изменения размера.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093" y="3666897"/>
            <a:ext cx="1371913" cy="1181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094" y="3654194"/>
            <a:ext cx="1371913" cy="11940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640" y="3619920"/>
            <a:ext cx="1359411" cy="1228346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8393087" y="34039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35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44880" y="269684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1. Инструменты программы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Adobe Illustrator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65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242" y="3666897"/>
            <a:ext cx="1359411" cy="12283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0560" y="1290935"/>
            <a:ext cx="11689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«Распыление символов»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</a:t>
            </a:r>
            <a:r>
              <a:rPr lang="ru-RU" sz="2400" b="1" i="0" dirty="0" err="1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Shift+S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создает несколько экземпляров символа, выбранного на панели «Символы».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153" y="3853606"/>
            <a:ext cx="1371913" cy="10416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495" y="3820387"/>
            <a:ext cx="1432563" cy="1115570"/>
          </a:xfrm>
          <a:prstGeom prst="rect">
            <a:avLst/>
          </a:prstGeom>
        </p:spPr>
      </p:pic>
      <p:sp>
        <p:nvSpPr>
          <p:cNvPr id="13" name="5-конечная звезда 12"/>
          <p:cNvSpPr/>
          <p:nvPr/>
        </p:nvSpPr>
        <p:spPr>
          <a:xfrm>
            <a:off x="4959242" y="3265392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74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153" y="3853606"/>
            <a:ext cx="1371913" cy="10416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495" y="3820387"/>
            <a:ext cx="1432563" cy="111557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423822"/>
              </p:ext>
            </p:extLst>
          </p:nvPr>
        </p:nvGraphicFramePr>
        <p:xfrm>
          <a:off x="554701" y="1463834"/>
          <a:ext cx="10866120" cy="1143000"/>
        </p:xfrm>
        <a:graphic>
          <a:graphicData uri="http://schemas.openxmlformats.org/drawingml/2006/table">
            <a:tbl>
              <a:tblPr/>
              <a:tblGrid>
                <a:gridCol w="10866120">
                  <a:extLst>
                    <a:ext uri="{9D8B030D-6E8A-4147-A177-3AD203B41FA5}">
                      <a16:colId xmlns:a16="http://schemas.microsoft.com/office/drawing/2014/main" val="39708260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  <a:t/>
                      </a:r>
                      <a:br>
                        <a:rPr lang="ru-RU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4"/>
                        </a:rPr>
                        <a:t>Инструмент «Создание фигур»</a:t>
                      </a:r>
                      <a:r>
                        <a:rPr lang="ru-RU" sz="2400" b="1" dirty="0">
                          <a:solidFill>
                            <a:srgbClr val="505050"/>
                          </a:solidFill>
                          <a:effectLst/>
                          <a:latin typeface="Courier New" panose="02070309020205020404" pitchFamily="49" charset="0"/>
                        </a:rPr>
                        <a:t>[</a:t>
                      </a:r>
                      <a:r>
                        <a:rPr lang="ru-RU" sz="2400" b="1" dirty="0" err="1">
                          <a:solidFill>
                            <a:srgbClr val="505050"/>
                          </a:solidFill>
                          <a:effectLst/>
                          <a:latin typeface="Courier New" panose="02070309020205020404" pitchFamily="49" charset="0"/>
                        </a:rPr>
                        <a:t>Shift+M</a:t>
                      </a:r>
                      <a:r>
                        <a:rPr lang="ru-RU" sz="2400" b="1" dirty="0">
                          <a:solidFill>
                            <a:srgbClr val="505050"/>
                          </a:solidFill>
                          <a:effectLst/>
                          <a:latin typeface="Courier New" panose="02070309020205020404" pitchFamily="49" charset="0"/>
                        </a:rPr>
                        <a:t>]</a:t>
                      </a:r>
                      <a:r>
                        <a:rPr lang="ru-RU" sz="2400" dirty="0">
                          <a:solidFill>
                            <a:srgbClr val="505050"/>
                          </a:solidFill>
                          <a:effectLst/>
                        </a:rPr>
                        <a:t>позволяет создавать сложные фигуры посредством объединения и стирания более простых объектов.</a:t>
                      </a:r>
                      <a:endParaRPr lang="ru-RU" sz="2400" dirty="0">
                        <a:solidFill>
                          <a:srgbClr val="333333"/>
                        </a:solidFill>
                        <a:effectLst/>
                      </a:endParaRP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F8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24667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19" y="3777388"/>
            <a:ext cx="1371913" cy="1117855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4952692" y="3501032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32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153" y="3853606"/>
            <a:ext cx="1371913" cy="10416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19" y="3777388"/>
            <a:ext cx="1371913" cy="11178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1040" y="1550015"/>
            <a:ext cx="1226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4"/>
              </a:rPr>
              <a:t>Инструмент «Сетка»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[U]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adobe-clean"/>
              </a:rPr>
              <a:t> 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смешивать цвета и создавать контуры на поверхностях объектов, чтобы создать объем и цветовые переходы.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338" y="3886200"/>
            <a:ext cx="1159327" cy="1009043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1608718" y="3360431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4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321" y="3868828"/>
            <a:ext cx="1371913" cy="1117855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361713"/>
              </p:ext>
            </p:extLst>
          </p:nvPr>
        </p:nvGraphicFramePr>
        <p:xfrm>
          <a:off x="1305381" y="1402874"/>
          <a:ext cx="10337102" cy="868680"/>
        </p:xfrm>
        <a:graphic>
          <a:graphicData uri="http://schemas.openxmlformats.org/drawingml/2006/table">
            <a:tbl>
              <a:tblPr/>
              <a:tblGrid>
                <a:gridCol w="10337102">
                  <a:extLst>
                    <a:ext uri="{9D8B030D-6E8A-4147-A177-3AD203B41FA5}">
                      <a16:colId xmlns:a16="http://schemas.microsoft.com/office/drawing/2014/main" val="1940683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>Инструмент «Эллипс»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</a:rPr>
                        <a:t> 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[L]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рисует эллипсы и круги.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21749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87" y="3713873"/>
            <a:ext cx="1371913" cy="1181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04" y="3868828"/>
            <a:ext cx="1371913" cy="1054340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5152477" y="34692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7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317263"/>
              </p:ext>
            </p:extLst>
          </p:nvPr>
        </p:nvGraphicFramePr>
        <p:xfrm>
          <a:off x="992399" y="908201"/>
          <a:ext cx="9990723" cy="1234440"/>
        </p:xfrm>
        <a:graphic>
          <a:graphicData uri="http://schemas.openxmlformats.org/drawingml/2006/table">
            <a:tbl>
              <a:tblPr/>
              <a:tblGrid>
                <a:gridCol w="9990723">
                  <a:extLst>
                    <a:ext uri="{9D8B030D-6E8A-4147-A177-3AD203B41FA5}">
                      <a16:colId xmlns:a16="http://schemas.microsoft.com/office/drawing/2014/main" val="7825466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>Инструмент </a:t>
                      </a:r>
                      <a:r>
                        <a:rPr lang="ru-RU" sz="2400" b="1" u="none" strike="noStrike" dirty="0" smtClean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>«Прямое </a:t>
                      </a: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2"/>
                        </a:rPr>
                        <a:t>выделение»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 [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A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] позволяет выбрать опорные точки и сегменты контура, чтобы изменить форму объектов.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4077539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292" y="3383123"/>
            <a:ext cx="978123" cy="13719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948" y="3383122"/>
            <a:ext cx="990826" cy="13719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281" y="3395624"/>
            <a:ext cx="966218" cy="1359411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1704995" y="3172835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49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44880" y="269684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2. Терминология</a:t>
            </a:r>
          </a:p>
          <a:p>
            <a:pPr lvl="0" algn="ctr"/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88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359" y="2584772"/>
            <a:ext cx="1866641" cy="1866641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005" y="383437"/>
            <a:ext cx="1866641" cy="1866641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471" y="1944289"/>
            <a:ext cx="1866641" cy="1866641"/>
          </a:xfrm>
          <a:prstGeom prst="rect">
            <a:avLst/>
          </a:prstGeom>
        </p:spPr>
      </p:pic>
      <p:pic>
        <p:nvPicPr>
          <p:cNvPr id="5" name="Рисунок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887" y="4858901"/>
            <a:ext cx="1866641" cy="1866641"/>
          </a:xfrm>
          <a:prstGeom prst="rect">
            <a:avLst/>
          </a:prstGeom>
        </p:spPr>
      </p:pic>
      <p:pic>
        <p:nvPicPr>
          <p:cNvPr id="6" name="Рисунок 5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817" y="4866315"/>
            <a:ext cx="1866641" cy="1866641"/>
          </a:xfrm>
          <a:prstGeom prst="rect">
            <a:avLst/>
          </a:prstGeom>
        </p:spPr>
      </p:pic>
      <p:pic>
        <p:nvPicPr>
          <p:cNvPr id="7" name="Рисунок 6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56" y="4826974"/>
            <a:ext cx="1866641" cy="1866641"/>
          </a:xfrm>
          <a:prstGeom prst="rect">
            <a:avLst/>
          </a:prstGeom>
        </p:spPr>
      </p:pic>
      <p:pic>
        <p:nvPicPr>
          <p:cNvPr id="8" name="Рисунок 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040" y="3063762"/>
            <a:ext cx="1866641" cy="1866641"/>
          </a:xfrm>
          <a:prstGeom prst="rect">
            <a:avLst/>
          </a:prstGeom>
        </p:spPr>
      </p:pic>
      <p:pic>
        <p:nvPicPr>
          <p:cNvPr id="9" name="Рисунок 8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930" y="3090215"/>
            <a:ext cx="1866641" cy="1866641"/>
          </a:xfrm>
          <a:prstGeom prst="rect">
            <a:avLst/>
          </a:prstGeom>
        </p:spPr>
      </p:pic>
      <p:pic>
        <p:nvPicPr>
          <p:cNvPr id="10" name="Рисунок 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596" y="2759561"/>
            <a:ext cx="1866641" cy="1866641"/>
          </a:xfrm>
          <a:prstGeom prst="rect">
            <a:avLst/>
          </a:prstGeom>
        </p:spPr>
      </p:pic>
      <p:pic>
        <p:nvPicPr>
          <p:cNvPr id="11" name="Рисунок 10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98" y="4858901"/>
            <a:ext cx="1875881" cy="1875881"/>
          </a:xfrm>
          <a:prstGeom prst="rect">
            <a:avLst/>
          </a:prstGeom>
        </p:spPr>
      </p:pic>
      <p:pic>
        <p:nvPicPr>
          <p:cNvPr id="12" name="Рисунок 1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222" y="415515"/>
            <a:ext cx="1875881" cy="1875881"/>
          </a:xfrm>
          <a:prstGeom prst="rect">
            <a:avLst/>
          </a:prstGeom>
        </p:spPr>
      </p:pic>
      <p:pic>
        <p:nvPicPr>
          <p:cNvPr id="13" name="Рисунок 12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209" y="495964"/>
            <a:ext cx="1866641" cy="1875881"/>
          </a:xfrm>
          <a:prstGeom prst="rect">
            <a:avLst/>
          </a:prstGeom>
        </p:spPr>
      </p:pic>
      <p:pic>
        <p:nvPicPr>
          <p:cNvPr id="14" name="Рисунок 13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52" y="4736147"/>
            <a:ext cx="1866641" cy="1866641"/>
          </a:xfrm>
          <a:prstGeom prst="rect">
            <a:avLst/>
          </a:prstGeom>
        </p:spPr>
      </p:pic>
      <p:pic>
        <p:nvPicPr>
          <p:cNvPr id="15" name="Рисунок 14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940" y="1108374"/>
            <a:ext cx="1875881" cy="1866641"/>
          </a:xfrm>
          <a:prstGeom prst="rect">
            <a:avLst/>
          </a:prstGeom>
          <a:ln>
            <a:noFill/>
          </a:ln>
        </p:spPr>
      </p:pic>
      <p:pic>
        <p:nvPicPr>
          <p:cNvPr id="16" name="Рисунок 15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82" y="2757868"/>
            <a:ext cx="1866641" cy="1866641"/>
          </a:xfrm>
          <a:prstGeom prst="rect">
            <a:avLst/>
          </a:prstGeom>
        </p:spPr>
      </p:pic>
      <p:pic>
        <p:nvPicPr>
          <p:cNvPr id="17" name="Рисунок 16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00" y="437539"/>
            <a:ext cx="1866641" cy="186664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14127" y="-6786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3100449" y="-1618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6061863" y="-10937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 flipH="1">
            <a:off x="8313148" y="499722"/>
            <a:ext cx="398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920538" y="225700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6</a:t>
            </a:r>
            <a:endParaRPr lang="ru-RU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4571348" y="136346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</a:t>
            </a:r>
            <a:endParaRPr lang="ru-RU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2950169" y="255757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7</a:t>
            </a:r>
            <a:endParaRPr lang="ru-RU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7072099" y="228311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9</a:t>
            </a:r>
            <a:endParaRPr lang="ru-RU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11394221" y="2312446"/>
            <a:ext cx="655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11</a:t>
            </a:r>
            <a:endParaRPr lang="ru-RU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10409313" y="-67862"/>
            <a:ext cx="3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5</a:t>
            </a:r>
            <a:endParaRPr lang="ru-RU" sz="3600" dirty="0"/>
          </a:p>
        </p:txBody>
      </p:sp>
      <p:sp>
        <p:nvSpPr>
          <p:cNvPr id="28" name="TextBox 27"/>
          <p:cNvSpPr txBox="1"/>
          <p:nvPr/>
        </p:nvSpPr>
        <p:spPr>
          <a:xfrm>
            <a:off x="7725015" y="431052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15</a:t>
            </a:r>
            <a:endParaRPr lang="ru-RU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5717474" y="421587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14</a:t>
            </a:r>
            <a:endParaRPr lang="ru-RU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1678482" y="4412982"/>
            <a:ext cx="655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12</a:t>
            </a:r>
            <a:endParaRPr lang="ru-RU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4230493" y="436927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13</a:t>
            </a:r>
            <a:endParaRPr lang="ru-RU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9603666" y="2740596"/>
            <a:ext cx="78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10</a:t>
            </a:r>
            <a:endParaRPr lang="ru-RU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11391732" y="474702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16</a:t>
            </a:r>
            <a:endParaRPr lang="ru-RU" sz="3600" dirty="0"/>
          </a:p>
        </p:txBody>
      </p:sp>
      <p:sp>
        <p:nvSpPr>
          <p:cNvPr id="35" name="Умножение 34"/>
          <p:cNvSpPr/>
          <p:nvPr/>
        </p:nvSpPr>
        <p:spPr>
          <a:xfrm>
            <a:off x="283250" y="534667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Умножение 35"/>
          <p:cNvSpPr/>
          <p:nvPr/>
        </p:nvSpPr>
        <p:spPr>
          <a:xfrm>
            <a:off x="2467499" y="542948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Умножение 36"/>
          <p:cNvSpPr/>
          <p:nvPr/>
        </p:nvSpPr>
        <p:spPr>
          <a:xfrm>
            <a:off x="5423005" y="513158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Умножение 37"/>
          <p:cNvSpPr/>
          <p:nvPr/>
        </p:nvSpPr>
        <p:spPr>
          <a:xfrm>
            <a:off x="323684" y="2811916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множение 38"/>
          <p:cNvSpPr/>
          <p:nvPr/>
        </p:nvSpPr>
        <p:spPr>
          <a:xfrm>
            <a:off x="2314548" y="3149311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Умножение 39"/>
          <p:cNvSpPr/>
          <p:nvPr/>
        </p:nvSpPr>
        <p:spPr>
          <a:xfrm>
            <a:off x="3939098" y="1975515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Умножение 40"/>
          <p:cNvSpPr/>
          <p:nvPr/>
        </p:nvSpPr>
        <p:spPr>
          <a:xfrm>
            <a:off x="5827331" y="2635887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множение 41"/>
          <p:cNvSpPr/>
          <p:nvPr/>
        </p:nvSpPr>
        <p:spPr>
          <a:xfrm>
            <a:off x="7690196" y="1155130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множение 42"/>
          <p:cNvSpPr/>
          <p:nvPr/>
        </p:nvSpPr>
        <p:spPr>
          <a:xfrm>
            <a:off x="9926308" y="467728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множение 43"/>
          <p:cNvSpPr/>
          <p:nvPr/>
        </p:nvSpPr>
        <p:spPr>
          <a:xfrm>
            <a:off x="8347636" y="3120801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множение 44"/>
          <p:cNvSpPr/>
          <p:nvPr/>
        </p:nvSpPr>
        <p:spPr>
          <a:xfrm>
            <a:off x="655292" y="4921674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Умножение 45"/>
          <p:cNvSpPr/>
          <p:nvPr/>
        </p:nvSpPr>
        <p:spPr>
          <a:xfrm>
            <a:off x="3304210" y="4936563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Умножение 46"/>
          <p:cNvSpPr/>
          <p:nvPr/>
        </p:nvSpPr>
        <p:spPr>
          <a:xfrm>
            <a:off x="5265639" y="4826973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Умножение 47"/>
          <p:cNvSpPr/>
          <p:nvPr/>
        </p:nvSpPr>
        <p:spPr>
          <a:xfrm>
            <a:off x="7231227" y="4843085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Умножение 48"/>
          <p:cNvSpPr/>
          <p:nvPr/>
        </p:nvSpPr>
        <p:spPr>
          <a:xfrm>
            <a:off x="9794318" y="4983187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Умножение 49"/>
          <p:cNvSpPr/>
          <p:nvPr/>
        </p:nvSpPr>
        <p:spPr>
          <a:xfrm>
            <a:off x="10290596" y="2877609"/>
            <a:ext cx="1748448" cy="17484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7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0207" y="196334"/>
            <a:ext cx="2862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err="1" smtClean="0">
                <a:solidFill>
                  <a:srgbClr val="222222"/>
                </a:solidFill>
                <a:effectLst/>
                <a:latin typeface="Inter"/>
              </a:rPr>
              <a:t>Типографика</a:t>
            </a:r>
            <a:endParaRPr lang="ru-RU" sz="3200" b="1" dirty="0">
              <a:latin typeface="Int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9" t="4888" r="27209" b="5334"/>
          <a:stretch/>
        </p:blipFill>
        <p:spPr>
          <a:xfrm>
            <a:off x="626357" y="1258191"/>
            <a:ext cx="2631618" cy="3666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458" y="657106"/>
            <a:ext cx="4267200" cy="426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543" y="1964174"/>
            <a:ext cx="4039347" cy="2960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2214" y="152042"/>
            <a:ext cx="1681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Баннер</a:t>
            </a:r>
            <a:endParaRPr lang="ru-RU" sz="3200" b="1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16" y="1031913"/>
            <a:ext cx="3038980" cy="42966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2252" r="11272"/>
          <a:stretch/>
        </p:blipFill>
        <p:spPr>
          <a:xfrm>
            <a:off x="8492104" y="1031915"/>
            <a:ext cx="3476070" cy="4296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817" y="1031914"/>
            <a:ext cx="4296666" cy="4296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4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8085" y="241757"/>
            <a:ext cx="5116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Векторное изображение</a:t>
            </a:r>
            <a:endParaRPr lang="ru-RU" sz="3200" b="1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 t="214" r="17628"/>
          <a:stretch/>
        </p:blipFill>
        <p:spPr>
          <a:xfrm>
            <a:off x="183277" y="1814457"/>
            <a:ext cx="4221480" cy="3445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52" y="1347259"/>
            <a:ext cx="2934245" cy="39123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392" y="1469609"/>
            <a:ext cx="3160258" cy="37899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01" y="3559652"/>
            <a:ext cx="1371913" cy="13592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473698"/>
            <a:ext cx="10525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hlinkClick r:id="rId3"/>
              </a:rPr>
              <a:t>Инструмент «Выделение»</a:t>
            </a:r>
            <a:r>
              <a:rPr lang="ru-RU" sz="2400" dirty="0"/>
              <a:t> [</a:t>
            </a:r>
            <a:r>
              <a:rPr lang="ru-RU" sz="2400" b="1" dirty="0"/>
              <a:t>V</a:t>
            </a:r>
            <a:r>
              <a:rPr lang="ru-RU" sz="2400" dirty="0"/>
              <a:t>]</a:t>
            </a:r>
            <a:r>
              <a:rPr lang="ru-RU" sz="2400" b="1" dirty="0"/>
              <a:t> </a:t>
            </a:r>
            <a:r>
              <a:rPr lang="ru-RU" sz="2400" dirty="0"/>
              <a:t>позволяет выбрать объект или группу объектов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если вам нужно переместить их или изменить размер.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840" y="3559451"/>
            <a:ext cx="966218" cy="13594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865" y="3546949"/>
            <a:ext cx="990826" cy="1371913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8393087" y="34039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2310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1411" y="242054"/>
            <a:ext cx="2132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Градиент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-apple-system"/>
              </a:rPr>
              <a:t> 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07" y="3032760"/>
            <a:ext cx="3664373" cy="2061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0" b="32333"/>
          <a:stretch/>
        </p:blipFill>
        <p:spPr>
          <a:xfrm>
            <a:off x="4409515" y="1661160"/>
            <a:ext cx="3854120" cy="3432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770" y="1324672"/>
            <a:ext cx="2664726" cy="37692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4050" y="73476"/>
            <a:ext cx="1829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Логотип</a:t>
            </a:r>
            <a:endParaRPr lang="ru-RU" sz="3200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7" y="1645920"/>
            <a:ext cx="3682661" cy="36826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94" y="1002019"/>
            <a:ext cx="3409657" cy="4221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57" y="1135358"/>
            <a:ext cx="3954802" cy="3954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24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45044" y="86826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Паттерн</a:t>
            </a:r>
            <a:endParaRPr lang="ru-RU" sz="3200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573" y="1341120"/>
            <a:ext cx="3297496" cy="3987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68" y="588941"/>
            <a:ext cx="3352856" cy="4739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33497" y="1510782"/>
            <a:ext cx="4301121" cy="3334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9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5535" y="299145"/>
            <a:ext cx="22455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err="1" smtClean="0">
                <a:solidFill>
                  <a:srgbClr val="000000"/>
                </a:solidFill>
                <a:effectLst/>
                <a:latin typeface="Inter"/>
              </a:rPr>
              <a:t>Леттеринг</a:t>
            </a:r>
            <a:endParaRPr lang="ru-RU" sz="3200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622" y="914400"/>
            <a:ext cx="3565300" cy="44141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" t="243" r="58939" b="-1"/>
          <a:stretch/>
        </p:blipFill>
        <p:spPr>
          <a:xfrm>
            <a:off x="597494" y="1495721"/>
            <a:ext cx="2533506" cy="38328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" t="59778" r="82156" b="21111"/>
          <a:stretch/>
        </p:blipFill>
        <p:spPr>
          <a:xfrm>
            <a:off x="3830283" y="1750925"/>
            <a:ext cx="3536056" cy="3577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70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9503" y="216308"/>
            <a:ext cx="5296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Растровые изображения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AutonomousMono"/>
              </a:rPr>
              <a:t> 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99" y="1394460"/>
            <a:ext cx="5287518" cy="3916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8" y="2097701"/>
            <a:ext cx="2694057" cy="3230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92" y="1104900"/>
            <a:ext cx="3154680" cy="4206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8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7903" y="181869"/>
            <a:ext cx="5048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smtClean="0">
                <a:solidFill>
                  <a:srgbClr val="000000"/>
                </a:solidFill>
                <a:effectLst/>
                <a:latin typeface="Inter"/>
              </a:rPr>
              <a:t>Цветовые модели: </a:t>
            </a:r>
            <a:r>
              <a:rPr lang="en-US" sz="3200" b="1" i="0" smtClean="0">
                <a:solidFill>
                  <a:srgbClr val="000000"/>
                </a:solidFill>
                <a:effectLst/>
                <a:latin typeface="Inter"/>
              </a:rPr>
              <a:t>RGB</a:t>
            </a:r>
            <a:endParaRPr lang="ru-RU" sz="3200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5" t="207" b="-1"/>
          <a:stretch/>
        </p:blipFill>
        <p:spPr>
          <a:xfrm>
            <a:off x="7017870" y="1686998"/>
            <a:ext cx="4249219" cy="36415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35"/>
          <a:stretch/>
        </p:blipFill>
        <p:spPr>
          <a:xfrm>
            <a:off x="301703" y="1655741"/>
            <a:ext cx="4164731" cy="3672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5732" y="2459175"/>
            <a:ext cx="3672840" cy="2065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5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8327" y="181094"/>
            <a:ext cx="5458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00000"/>
                </a:solidFill>
                <a:effectLst/>
                <a:latin typeface="Inter"/>
              </a:rPr>
              <a:t>Цветовые модели: </a:t>
            </a:r>
            <a:r>
              <a:rPr lang="en-US" sz="3200" b="1" i="0" dirty="0" smtClean="0">
                <a:solidFill>
                  <a:srgbClr val="000000"/>
                </a:solidFill>
                <a:effectLst/>
                <a:latin typeface="Inter"/>
              </a:rPr>
              <a:t> CMYK</a:t>
            </a:r>
            <a:endParaRPr lang="ru-RU" sz="3200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2" r="55585"/>
          <a:stretch/>
        </p:blipFill>
        <p:spPr>
          <a:xfrm>
            <a:off x="810260" y="2298624"/>
            <a:ext cx="3213100" cy="28162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5" t="207" b="-1"/>
          <a:stretch/>
        </p:blipFill>
        <p:spPr>
          <a:xfrm>
            <a:off x="4352870" y="2211023"/>
            <a:ext cx="3388437" cy="2903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5" b="32084"/>
          <a:stretch/>
        </p:blipFill>
        <p:spPr>
          <a:xfrm>
            <a:off x="7921535" y="1487696"/>
            <a:ext cx="4163785" cy="36272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0560" y="274032"/>
            <a:ext cx="2765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Inter"/>
              </a:rPr>
              <a:t>Композиция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" t="4877" r="-1620" b="15942"/>
          <a:stretch/>
        </p:blipFill>
        <p:spPr>
          <a:xfrm>
            <a:off x="381000" y="1492301"/>
            <a:ext cx="3761740" cy="32168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444" y="2026310"/>
            <a:ext cx="3660972" cy="2682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48601" y="1472645"/>
            <a:ext cx="4142740" cy="23302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16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58786" y="242054"/>
            <a:ext cx="1634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E0E0F"/>
                </a:solidFill>
                <a:effectLst/>
                <a:latin typeface="Inter"/>
              </a:rPr>
              <a:t>Иконки</a:t>
            </a:r>
            <a:endParaRPr lang="ru-RU" sz="3200" b="1" i="0" dirty="0">
              <a:solidFill>
                <a:srgbClr val="0E0E0F"/>
              </a:solidFill>
              <a:effectLst/>
              <a:latin typeface="Int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5" t="60355" r="50817" b="21714"/>
          <a:stretch/>
        </p:blipFill>
        <p:spPr>
          <a:xfrm>
            <a:off x="4081225" y="1697355"/>
            <a:ext cx="3589930" cy="3493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05" y="1554480"/>
            <a:ext cx="3779520" cy="3779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458" y="1685925"/>
            <a:ext cx="3505200" cy="3505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трелка вправо 9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11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89882" y="167640"/>
            <a:ext cx="29957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solidFill>
                  <a:srgbClr val="0E0E0F"/>
                </a:solidFill>
                <a:effectLst/>
                <a:latin typeface="Inter"/>
              </a:rPr>
              <a:t>Иллюстрация</a:t>
            </a:r>
            <a:endParaRPr lang="ru-RU" sz="3200" b="1" i="0" dirty="0">
              <a:solidFill>
                <a:srgbClr val="0E0E0F"/>
              </a:solidFill>
              <a:effectLst/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7" t="4695" r="9896"/>
          <a:stretch/>
        </p:blipFill>
        <p:spPr>
          <a:xfrm>
            <a:off x="7863841" y="1711274"/>
            <a:ext cx="3886200" cy="33921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29" y="1262133"/>
            <a:ext cx="3841312" cy="3841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3" y="1821102"/>
            <a:ext cx="3249683" cy="3282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4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736" y="3513440"/>
            <a:ext cx="1087130" cy="15248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687273"/>
              </p:ext>
            </p:extLst>
          </p:nvPr>
        </p:nvGraphicFramePr>
        <p:xfrm>
          <a:off x="1136161" y="757085"/>
          <a:ext cx="8299083" cy="1600200"/>
        </p:xfrm>
        <a:graphic>
          <a:graphicData uri="http://schemas.openxmlformats.org/drawingml/2006/table">
            <a:tbl>
              <a:tblPr/>
              <a:tblGrid>
                <a:gridCol w="8299083">
                  <a:extLst>
                    <a:ext uri="{9D8B030D-6E8A-4147-A177-3AD203B41FA5}">
                      <a16:colId xmlns:a16="http://schemas.microsoft.com/office/drawing/2014/main" val="42671696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/>
                      </a:r>
                      <a:b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</a:br>
                      <a:r>
                        <a:rPr lang="ru-RU" sz="2400" b="1" u="none" strike="noStrike" dirty="0">
                          <a:solidFill>
                            <a:srgbClr val="1473E6"/>
                          </a:solidFill>
                          <a:effectLst/>
                          <a:hlinkClick r:id="rId3"/>
                        </a:rPr>
                        <a:t>Инструмент «Монтажная область»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[</a:t>
                      </a:r>
                      <a:r>
                        <a:rPr lang="ru-RU" sz="2400" b="1" dirty="0" err="1">
                          <a:solidFill>
                            <a:srgbClr val="333333"/>
                          </a:solidFill>
                          <a:effectLst/>
                          <a:latin typeface="Courier New" panose="02070309020205020404" pitchFamily="49" charset="0"/>
                        </a:rPr>
                        <a:t>Shift+O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]</a:t>
                      </a:r>
                      <a:r>
                        <a:rPr lang="ru-RU" sz="2400" b="1" dirty="0">
                          <a:solidFill>
                            <a:srgbClr val="333333"/>
                          </a:solidFill>
                          <a:effectLst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effectLst/>
                        </a:rPr>
                        <a:t>используется для того, чтобы выбрать, создать и настроить монтажные области на холсте.</a:t>
                      </a:r>
                    </a:p>
                  </a:txBody>
                  <a:tcPr marL="76200" marR="76200" marT="68580" marB="685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593395"/>
                  </a:ext>
                </a:extLst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23" y="3564530"/>
            <a:ext cx="1937876" cy="1363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478" y="3109994"/>
            <a:ext cx="1937876" cy="1830215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8599961" y="3367681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75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9611" y="318895"/>
            <a:ext cx="3024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mtClean="0">
                <a:latin typeface="Inter"/>
              </a:rPr>
              <a:t>Инфографика</a:t>
            </a:r>
            <a:endParaRPr lang="ru-RU" sz="3200" b="1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837" y="1436132"/>
            <a:ext cx="3566160" cy="3566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90" y="2194561"/>
            <a:ext cx="3831384" cy="2807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160" y="909035"/>
            <a:ext cx="2895600" cy="4093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8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9611" y="318895"/>
            <a:ext cx="1661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Inter"/>
              </a:rPr>
              <a:t>Афиша</a:t>
            </a:r>
            <a:endParaRPr lang="ru-RU" sz="3200" b="1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681" y="1762421"/>
            <a:ext cx="3566160" cy="3566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65" y="1235324"/>
            <a:ext cx="2895600" cy="4093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257" y="1712793"/>
            <a:ext cx="2995358" cy="36221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49611" y="318895"/>
            <a:ext cx="1629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Inter"/>
              </a:rPr>
              <a:t>Постер</a:t>
            </a:r>
            <a:endParaRPr lang="ru-RU" sz="3200" b="1" dirty="0">
              <a:latin typeface="In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10744178" y="5940384"/>
            <a:ext cx="1173480" cy="807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930" y="1430317"/>
            <a:ext cx="2848356" cy="3794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29" y="1465788"/>
            <a:ext cx="2658898" cy="3759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489" y="1192242"/>
            <a:ext cx="4032835" cy="4032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95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44880" y="269684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SemiLight Condensed" panose="020B0502040204020203" pitchFamily="34" charset="0"/>
              </a:rPr>
              <a:t>1. Третий лишний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33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287" y="67170"/>
            <a:ext cx="2088829" cy="2103120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21" y="2453220"/>
            <a:ext cx="2088829" cy="2103120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278" y="2644577"/>
            <a:ext cx="2546691" cy="2103120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47" y="4594860"/>
            <a:ext cx="2084108" cy="2103120"/>
          </a:xfrm>
          <a:prstGeom prst="rect">
            <a:avLst/>
          </a:prstGeom>
        </p:spPr>
      </p:pic>
      <p:pic>
        <p:nvPicPr>
          <p:cNvPr id="8" name="Рисунок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22" y="67170"/>
            <a:ext cx="2206203" cy="2103120"/>
          </a:xfrm>
          <a:prstGeom prst="rect">
            <a:avLst/>
          </a:prstGeom>
        </p:spPr>
      </p:pic>
      <p:pic>
        <p:nvPicPr>
          <p:cNvPr id="9" name="Рисунок 8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882" y="247005"/>
            <a:ext cx="2086466" cy="2103120"/>
          </a:xfrm>
          <a:prstGeom prst="rect">
            <a:avLst/>
          </a:prstGeom>
        </p:spPr>
      </p:pic>
      <p:pic>
        <p:nvPicPr>
          <p:cNvPr id="10" name="Рисунок 9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511" y="4394070"/>
            <a:ext cx="2401697" cy="2103120"/>
          </a:xfrm>
          <a:prstGeom prst="rect">
            <a:avLst/>
          </a:prstGeom>
        </p:spPr>
      </p:pic>
      <p:pic>
        <p:nvPicPr>
          <p:cNvPr id="11" name="Рисунок 10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714" y="2543156"/>
            <a:ext cx="2084108" cy="2103120"/>
          </a:xfrm>
          <a:prstGeom prst="rect">
            <a:avLst/>
          </a:prstGeom>
        </p:spPr>
      </p:pic>
      <p:sp>
        <p:nvSpPr>
          <p:cNvPr id="13" name="Умножение 12"/>
          <p:cNvSpPr/>
          <p:nvPr/>
        </p:nvSpPr>
        <p:spPr>
          <a:xfrm>
            <a:off x="1036713" y="373650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4426195" y="518700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7479191" y="329138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множение 15"/>
          <p:cNvSpPr/>
          <p:nvPr/>
        </p:nvSpPr>
        <p:spPr>
          <a:xfrm>
            <a:off x="9405085" y="2851661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множение 16"/>
          <p:cNvSpPr/>
          <p:nvPr/>
        </p:nvSpPr>
        <p:spPr>
          <a:xfrm>
            <a:off x="339425" y="2673270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множение 17"/>
          <p:cNvSpPr/>
          <p:nvPr/>
        </p:nvSpPr>
        <p:spPr>
          <a:xfrm>
            <a:off x="2613175" y="4556340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5216498" y="2866322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/>
          <p:cNvSpPr/>
          <p:nvPr/>
        </p:nvSpPr>
        <p:spPr>
          <a:xfrm>
            <a:off x="7739356" y="4846440"/>
            <a:ext cx="1813020" cy="1813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>
            <a:hlinkClick r:id="" action="ppaction://noaction"/>
          </p:cNvPr>
          <p:cNvSpPr/>
          <p:nvPr/>
        </p:nvSpPr>
        <p:spPr>
          <a:xfrm>
            <a:off x="201521" y="5532120"/>
            <a:ext cx="835192" cy="11273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55010" y="-7616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</a:t>
            </a:r>
            <a:endParaRPr lang="ru-RU" sz="3600" dirty="0"/>
          </a:p>
        </p:txBody>
      </p:sp>
      <p:sp>
        <p:nvSpPr>
          <p:cNvPr id="26" name="TextBox 25"/>
          <p:cNvSpPr txBox="1"/>
          <p:nvPr/>
        </p:nvSpPr>
        <p:spPr>
          <a:xfrm>
            <a:off x="4550104" y="1062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7341286" y="10622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28" name="TextBox 27"/>
          <p:cNvSpPr txBox="1"/>
          <p:nvPr/>
        </p:nvSpPr>
        <p:spPr>
          <a:xfrm flipH="1">
            <a:off x="9474614" y="2326947"/>
            <a:ext cx="398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2662581" y="427977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6</a:t>
            </a:r>
            <a:endParaRPr lang="ru-RU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7992867" y="453752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</a:t>
            </a:r>
            <a:endParaRPr lang="ru-RU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5320196" y="254315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7</a:t>
            </a:r>
            <a:endParaRPr lang="ru-RU" sz="3600" dirty="0"/>
          </a:p>
        </p:txBody>
      </p:sp>
      <p:sp>
        <p:nvSpPr>
          <p:cNvPr id="34" name="TextBox 33"/>
          <p:cNvSpPr txBox="1"/>
          <p:nvPr/>
        </p:nvSpPr>
        <p:spPr>
          <a:xfrm>
            <a:off x="339425" y="2314188"/>
            <a:ext cx="3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5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2774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19" r="54017" b="80591"/>
          <a:stretch/>
        </p:blipFill>
        <p:spPr>
          <a:xfrm>
            <a:off x="7571557" y="3472311"/>
            <a:ext cx="4425001" cy="18084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5" t="18904" r="31288" b="61181"/>
          <a:stretch/>
        </p:blipFill>
        <p:spPr>
          <a:xfrm>
            <a:off x="1408532" y="2805299"/>
            <a:ext cx="2544663" cy="25232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" r="81832" b="83019"/>
          <a:stretch/>
        </p:blipFill>
        <p:spPr>
          <a:xfrm>
            <a:off x="4833765" y="2805299"/>
            <a:ext cx="2458285" cy="2475480"/>
          </a:xfrm>
          <a:prstGeom prst="rect">
            <a:avLst/>
          </a:prstGeom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0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46" y="391032"/>
            <a:ext cx="3765098" cy="50201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044" y="249828"/>
            <a:ext cx="3486683" cy="50787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727" y="521236"/>
            <a:ext cx="3455548" cy="4889927"/>
          </a:xfrm>
          <a:prstGeom prst="rect">
            <a:avLst/>
          </a:prstGeom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79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04" y="1922266"/>
            <a:ext cx="4541295" cy="3406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681" y="1654428"/>
            <a:ext cx="3674153" cy="36741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" y="1625462"/>
            <a:ext cx="3666273" cy="3703119"/>
          </a:xfrm>
          <a:prstGeom prst="rect">
            <a:avLst/>
          </a:prstGeom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0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82" y="1262479"/>
            <a:ext cx="3131035" cy="4171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1" y="1157467"/>
            <a:ext cx="3025139" cy="42763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419" y="1250484"/>
            <a:ext cx="2964715" cy="4195352"/>
          </a:xfrm>
          <a:prstGeom prst="rect">
            <a:avLst/>
          </a:prstGeom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52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94" r="81385"/>
          <a:stretch/>
        </p:blipFill>
        <p:spPr>
          <a:xfrm>
            <a:off x="889645" y="1853814"/>
            <a:ext cx="3301266" cy="31575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6" b="82247"/>
          <a:stretch/>
        </p:blipFill>
        <p:spPr>
          <a:xfrm>
            <a:off x="7869826" y="1946411"/>
            <a:ext cx="3130836" cy="32390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386" y="1608970"/>
            <a:ext cx="3832440" cy="3832440"/>
          </a:xfrm>
          <a:prstGeom prst="rect">
            <a:avLst/>
          </a:prstGeom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56360" y="1443335"/>
            <a:ext cx="8884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2"/>
              </a:rPr>
              <a:t>Инструмент «Рука»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[H]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переместить холст, чтобы просмотреть те или иные фрагменты иллюстрации.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56" y="3451970"/>
            <a:ext cx="1359210" cy="11940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96" y="3477376"/>
            <a:ext cx="1155963" cy="116866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129" y="3274129"/>
            <a:ext cx="1321101" cy="1371913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8393087" y="3403974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6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036" y="691400"/>
            <a:ext cx="3775011" cy="47187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69" y="2091487"/>
            <a:ext cx="3318677" cy="33186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7" r="13565"/>
          <a:stretch/>
        </p:blipFill>
        <p:spPr>
          <a:xfrm>
            <a:off x="7825437" y="1585731"/>
            <a:ext cx="3917241" cy="3824433"/>
          </a:xfrm>
          <a:prstGeom prst="rect">
            <a:avLst/>
          </a:prstGeom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52" y="1331088"/>
            <a:ext cx="3169935" cy="38332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0581" y="1608733"/>
            <a:ext cx="4005689" cy="31054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9" r="14937"/>
          <a:stretch/>
        </p:blipFill>
        <p:spPr>
          <a:xfrm>
            <a:off x="7650865" y="1162058"/>
            <a:ext cx="3993267" cy="4002240"/>
          </a:xfrm>
          <a:prstGeom prst="rect">
            <a:avLst/>
          </a:prstGeom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770" y="2581505"/>
            <a:ext cx="3805981" cy="2536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69" y="1331790"/>
            <a:ext cx="3786401" cy="37864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851" y="1386299"/>
            <a:ext cx="3731892" cy="3731892"/>
          </a:xfrm>
          <a:prstGeom prst="rect">
            <a:avLst/>
          </a:prstGeom>
        </p:spPr>
      </p:pic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10798629" y="5485335"/>
            <a:ext cx="1197929" cy="1224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2967" y="1230045"/>
            <a:ext cx="110651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473E6"/>
                </a:solidFill>
                <a:latin typeface="adobe-clean"/>
                <a:hlinkClick r:id="rId2"/>
              </a:rPr>
              <a:t>Инструмент «Масштаб»</a:t>
            </a:r>
            <a:r>
              <a:rPr lang="ru-RU" sz="2400" b="1" dirty="0">
                <a:solidFill>
                  <a:srgbClr val="333333"/>
                </a:solidFill>
                <a:latin typeface="Courier New" panose="02070309020205020404" pitchFamily="49" charset="0"/>
              </a:rPr>
              <a:t>[Z]</a:t>
            </a:r>
            <a:r>
              <a:rPr lang="ru-RU" sz="2400" dirty="0">
                <a:solidFill>
                  <a:srgbClr val="333333"/>
                </a:solidFill>
                <a:latin typeface="adobe-clean"/>
              </a:rPr>
              <a:t>увеличивает или уменьшает масштаб холста.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376" y="3419484"/>
            <a:ext cx="1542904" cy="15598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63" y="3419484"/>
            <a:ext cx="1413040" cy="14673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504" y="3543112"/>
            <a:ext cx="1879479" cy="1531427"/>
          </a:xfrm>
          <a:prstGeom prst="rect">
            <a:avLst/>
          </a:prstGeom>
        </p:spPr>
      </p:pic>
      <p:sp>
        <p:nvSpPr>
          <p:cNvPr id="13" name="5-конечная звезда 12"/>
          <p:cNvSpPr/>
          <p:nvPr/>
        </p:nvSpPr>
        <p:spPr>
          <a:xfrm>
            <a:off x="1704995" y="3216307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8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01" y="3355445"/>
            <a:ext cx="1879479" cy="153142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64920" y="1497727"/>
            <a:ext cx="890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3"/>
              </a:rPr>
              <a:t>Инструмент «Градиент»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Courier New" panose="02070309020205020404" pitchFamily="49" charset="0"/>
              </a:rPr>
              <a:t>[G]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создавать плавные цветовые переходы.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433" y="3327566"/>
            <a:ext cx="2090437" cy="1587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924" y="3355445"/>
            <a:ext cx="2090437" cy="1471048"/>
          </a:xfrm>
          <a:prstGeom prst="rect">
            <a:avLst/>
          </a:prstGeom>
        </p:spPr>
      </p:pic>
      <p:sp>
        <p:nvSpPr>
          <p:cNvPr id="11" name="5-конечная звезда 10"/>
          <p:cNvSpPr/>
          <p:nvPr/>
        </p:nvSpPr>
        <p:spPr>
          <a:xfrm>
            <a:off x="8393859" y="3216307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41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7493" y="1551355"/>
            <a:ext cx="10000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2"/>
              </a:rPr>
              <a:t>Инструмент «Текст»</a:t>
            </a:r>
            <a:r>
              <a:rPr lang="ru-RU" sz="2400" b="1" dirty="0">
                <a:solidFill>
                  <a:srgbClr val="333333"/>
                </a:solidFill>
                <a:latin typeface="Courier New" panose="02070309020205020404" pitchFamily="49" charset="0"/>
              </a:rPr>
              <a:t> 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 ввести текст от выбранной точки или в определенной области.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414" y="3537113"/>
            <a:ext cx="1371913" cy="13592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43" y="3537113"/>
            <a:ext cx="1371913" cy="13465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970" y="3499005"/>
            <a:ext cx="1384615" cy="1384615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1704994" y="3213055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3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1465" y="5334000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1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38948" y="5333999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2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6431" y="5328581"/>
            <a:ext cx="697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Arial Black" panose="020B0A04020102020204" pitchFamily="34" charset="0"/>
              </a:rPr>
              <a:t>3</a:t>
            </a:r>
            <a:endParaRPr lang="ru-RU" sz="60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494" y="3511708"/>
            <a:ext cx="1371913" cy="13592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936" y="3486303"/>
            <a:ext cx="1384615" cy="138461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9060" y="1442191"/>
            <a:ext cx="9464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none" strike="noStrike" dirty="0" smtClean="0">
                <a:solidFill>
                  <a:srgbClr val="1473E6"/>
                </a:solidFill>
                <a:effectLst/>
                <a:latin typeface="adobe-clean"/>
                <a:hlinkClick r:id="rId4"/>
              </a:rPr>
              <a:t>Инструмент «Текст по контуру»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adobe-clean"/>
              </a:rPr>
              <a:t> 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позволяет</a:t>
            </a:r>
            <a:r>
              <a:rPr lang="ru-RU" sz="2400" b="1" i="0" dirty="0" smtClean="0">
                <a:solidFill>
                  <a:srgbClr val="333333"/>
                </a:solidFill>
                <a:effectLst/>
                <a:latin typeface="adobe-clean"/>
              </a:rPr>
              <a:t> </a:t>
            </a:r>
            <a:r>
              <a:rPr lang="ru-RU" sz="2400" b="0" i="0" dirty="0" smtClean="0">
                <a:solidFill>
                  <a:srgbClr val="333333"/>
                </a:solidFill>
                <a:effectLst/>
                <a:latin typeface="adobe-clean"/>
              </a:rPr>
              <a:t>ввести текст вдоль контура.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215" y="3626034"/>
            <a:ext cx="1371913" cy="1244884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5232185" y="3200353"/>
            <a:ext cx="1670565" cy="1670565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0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</TotalTime>
  <Words>386</Words>
  <Application>Microsoft Office PowerPoint</Application>
  <PresentationFormat>Широкоэкранный</PresentationFormat>
  <Paragraphs>211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64" baseType="lpstr">
      <vt:lpstr>adobe-clean</vt:lpstr>
      <vt:lpstr>Anime Ace v02</vt:lpstr>
      <vt:lpstr>-apple-system</vt:lpstr>
      <vt:lpstr>Arial</vt:lpstr>
      <vt:lpstr>Arial Black</vt:lpstr>
      <vt:lpstr>AutonomousMono</vt:lpstr>
      <vt:lpstr>Bahnschrift SemiLight Condensed</vt:lpstr>
      <vt:lpstr>Calibri</vt:lpstr>
      <vt:lpstr>Calibri Light</vt:lpstr>
      <vt:lpstr>Courier New</vt:lpstr>
      <vt:lpstr>Inter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занятие</dc:title>
  <dc:creator>Елена</dc:creator>
  <cp:lastModifiedBy>Елена</cp:lastModifiedBy>
  <cp:revision>103</cp:revision>
  <dcterms:created xsi:type="dcterms:W3CDTF">2023-05-13T09:37:32Z</dcterms:created>
  <dcterms:modified xsi:type="dcterms:W3CDTF">2023-10-01T10:43:25Z</dcterms:modified>
</cp:coreProperties>
</file>