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4" r:id="rId3"/>
    <p:sldId id="257" r:id="rId4"/>
    <p:sldId id="283" r:id="rId5"/>
    <p:sldId id="285" r:id="rId6"/>
    <p:sldId id="286" r:id="rId7"/>
    <p:sldId id="287" r:id="rId8"/>
    <p:sldId id="305" r:id="rId9"/>
    <p:sldId id="307" r:id="rId10"/>
    <p:sldId id="309" r:id="rId11"/>
    <p:sldId id="308" r:id="rId12"/>
    <p:sldId id="312" r:id="rId13"/>
    <p:sldId id="300" r:id="rId14"/>
    <p:sldId id="31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E6B5E"/>
    <a:srgbClr val="BB79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E7FEC-DAC8-49F3-BEA2-07A3FA884CAC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16A05-7C23-4619-884E-CF4DF41734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11840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E7FEC-DAC8-49F3-BEA2-07A3FA884CAC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16A05-7C23-4619-884E-CF4DF41734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051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E7FEC-DAC8-49F3-BEA2-07A3FA884CAC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16A05-7C23-4619-884E-CF4DF41734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37337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E7FEC-DAC8-49F3-BEA2-07A3FA884CAC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16A05-7C23-4619-884E-CF4DF41734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1995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E7FEC-DAC8-49F3-BEA2-07A3FA884CAC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16A05-7C23-4619-884E-CF4DF41734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4471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E7FEC-DAC8-49F3-BEA2-07A3FA884CAC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16A05-7C23-4619-884E-CF4DF41734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8984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E7FEC-DAC8-49F3-BEA2-07A3FA884CAC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16A05-7C23-4619-884E-CF4DF41734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65111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E7FEC-DAC8-49F3-BEA2-07A3FA884CAC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16A05-7C23-4619-884E-CF4DF41734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2562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E7FEC-DAC8-49F3-BEA2-07A3FA884CAC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16A05-7C23-4619-884E-CF4DF41734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4501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E7FEC-DAC8-49F3-BEA2-07A3FA884CAC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16A05-7C23-4619-884E-CF4DF41734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76157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E7FEC-DAC8-49F3-BEA2-07A3FA884CAC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16A05-7C23-4619-884E-CF4DF41734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76141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AE7FEC-DAC8-49F3-BEA2-07A3FA884CAC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C16A05-7C23-4619-884E-CF4DF41734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3756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Users\Наташа\Desktop\flag_rf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66" r="14834"/>
          <a:stretch/>
        </p:blipFill>
        <p:spPr bwMode="auto">
          <a:xfrm>
            <a:off x="35495" y="2564904"/>
            <a:ext cx="3744417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764704"/>
            <a:ext cx="8496944" cy="5931055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ru-RU" dirty="0" smtClean="0">
                <a:solidFill>
                  <a:schemeClr val="tx1"/>
                </a:solidFill>
                <a:latin typeface="" pitchFamily="18"/>
              </a:rPr>
              <a:t>МБОУ «Гвардейская школа Первомайского района </a:t>
            </a:r>
          </a:p>
          <a:p>
            <a:pPr lvl="0"/>
            <a:r>
              <a:rPr lang="ru-RU" dirty="0" smtClean="0">
                <a:solidFill>
                  <a:schemeClr val="tx1"/>
                </a:solidFill>
                <a:latin typeface="" pitchFamily="18"/>
              </a:rPr>
              <a:t>Республики Крым»</a:t>
            </a:r>
          </a:p>
          <a:p>
            <a:pPr lvl="0"/>
            <a:r>
              <a:rPr lang="ru-RU" sz="6600" dirty="0" smtClean="0">
                <a:solidFill>
                  <a:srgbClr val="C00000"/>
                </a:solidFill>
                <a:latin typeface="" pitchFamily="18"/>
              </a:rPr>
              <a:t>Урок</a:t>
            </a:r>
          </a:p>
          <a:p>
            <a:pPr lvl="0"/>
            <a:r>
              <a:rPr lang="ru-RU" sz="6600" dirty="0" smtClean="0">
                <a:solidFill>
                  <a:srgbClr val="C00000"/>
                </a:solidFill>
                <a:latin typeface="" pitchFamily="18"/>
              </a:rPr>
              <a:t>«Азбука налоговой грамотности»</a:t>
            </a:r>
          </a:p>
          <a:p>
            <a:pPr lvl="0"/>
            <a:r>
              <a:rPr lang="ru-RU" sz="6600" dirty="0">
                <a:solidFill>
                  <a:srgbClr val="C00000"/>
                </a:solidFill>
                <a:latin typeface="" pitchFamily="18"/>
              </a:rPr>
              <a:t>4</a:t>
            </a:r>
            <a:r>
              <a:rPr lang="ru-RU" sz="6600" smtClean="0">
                <a:solidFill>
                  <a:srgbClr val="C00000"/>
                </a:solidFill>
                <a:latin typeface="" pitchFamily="18"/>
              </a:rPr>
              <a:t> </a:t>
            </a:r>
            <a:r>
              <a:rPr lang="ru-RU" sz="6600" dirty="0" smtClean="0">
                <a:solidFill>
                  <a:srgbClr val="C00000"/>
                </a:solidFill>
                <a:latin typeface="" pitchFamily="18"/>
              </a:rPr>
              <a:t>класс</a:t>
            </a:r>
          </a:p>
          <a:p>
            <a:pPr lvl="0" algn="r"/>
            <a:endParaRPr lang="ru-RU" sz="6600" dirty="0">
              <a:solidFill>
                <a:srgbClr val="C00000"/>
              </a:solidFill>
              <a:latin typeface="" pitchFamily="18"/>
            </a:endParaRPr>
          </a:p>
          <a:p>
            <a:pPr lvl="0" algn="r"/>
            <a:endParaRPr lang="ru-RU" dirty="0" smtClean="0">
              <a:latin typeface="" pitchFamily="18"/>
            </a:endParaRPr>
          </a:p>
          <a:p>
            <a:pPr lvl="0" algn="r"/>
            <a:endParaRPr lang="ru-RU" dirty="0" smtClean="0">
              <a:latin typeface="" pitchFamily="18"/>
            </a:endParaRPr>
          </a:p>
          <a:p>
            <a:pPr lvl="0" algn="r"/>
            <a:r>
              <a:rPr lang="ru-RU" dirty="0" smtClean="0">
                <a:latin typeface="" pitchFamily="18"/>
              </a:rPr>
              <a:t>                                                                                            Автор урока: учитель обществознания</a:t>
            </a:r>
          </a:p>
          <a:p>
            <a:pPr lvl="0" algn="r"/>
            <a:r>
              <a:rPr lang="ru-RU" dirty="0" err="1" smtClean="0">
                <a:latin typeface="" pitchFamily="18"/>
              </a:rPr>
              <a:t>Карасёва</a:t>
            </a:r>
            <a:r>
              <a:rPr lang="ru-RU" dirty="0" smtClean="0">
                <a:latin typeface="" pitchFamily="18"/>
              </a:rPr>
              <a:t> Е.Л.</a:t>
            </a:r>
          </a:p>
          <a:p>
            <a:pPr lvl="0" algn="l"/>
            <a:r>
              <a:rPr lang="ru-RU" sz="6600" dirty="0" smtClean="0">
                <a:latin typeface="" pitchFamily="18"/>
              </a:rPr>
              <a:t>                                       </a:t>
            </a:r>
            <a:endParaRPr lang="ru-RU" dirty="0" smtClean="0">
              <a:latin typeface="" pitchFamily="18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6311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C:\Users\Наташа\Downloads\1413835581_Flag_of_Russi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32" y="260648"/>
            <a:ext cx="361788" cy="361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l"/>
            <a:r>
              <a:rPr lang="ru-RU" sz="3600" dirty="0" smtClean="0"/>
              <a:t>Азбука налоговой грамотности</a:t>
            </a:r>
            <a:endParaRPr lang="ru-RU" sz="3600" dirty="0"/>
          </a:p>
        </p:txBody>
      </p:sp>
      <p:pic>
        <p:nvPicPr>
          <p:cNvPr id="4" name="Picture 2" descr="C:\Users\Наташа\Downloads\1413835581_Flag_of_Russi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6155" y="46371"/>
            <a:ext cx="790341" cy="790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Объект 2"/>
          <p:cNvSpPr txBox="1">
            <a:spLocks/>
          </p:cNvSpPr>
          <p:nvPr/>
        </p:nvSpPr>
        <p:spPr>
          <a:xfrm>
            <a:off x="144016" y="1628800"/>
            <a:ext cx="8892480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Объект 3"/>
          <p:cNvPicPr/>
          <p:nvPr/>
        </p:nvPicPr>
        <p:blipFill rotWithShape="1">
          <a:blip r:embed="rId4"/>
          <a:srcRect l="38754" t="21949" r="37466" b="75111"/>
          <a:stretch/>
        </p:blipFill>
        <p:spPr bwMode="auto">
          <a:xfrm>
            <a:off x="0" y="883082"/>
            <a:ext cx="9132661" cy="88973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Объект 9"/>
          <p:cNvPicPr>
            <a:picLocks noGrp="1"/>
          </p:cNvPicPr>
          <p:nvPr>
            <p:ph idx="1"/>
          </p:nvPr>
        </p:nvPicPr>
        <p:blipFill rotWithShape="1">
          <a:blip r:embed="rId4"/>
          <a:srcRect l="36398" t="71386" r="50920" b="15240"/>
          <a:stretch/>
        </p:blipFill>
        <p:spPr bwMode="auto">
          <a:xfrm>
            <a:off x="384674" y="1953934"/>
            <a:ext cx="8256651" cy="489291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67814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85185E-6 L -0.004 0.4145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20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C:\Users\Наташа\Downloads\1413835581_Flag_of_Russi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32" y="260648"/>
            <a:ext cx="361788" cy="361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l"/>
            <a:r>
              <a:rPr lang="ru-RU" sz="3600" dirty="0" smtClean="0"/>
              <a:t>Азбука налоговой грамотности</a:t>
            </a:r>
            <a:endParaRPr lang="ru-RU" sz="3600" dirty="0"/>
          </a:p>
        </p:txBody>
      </p:sp>
      <p:pic>
        <p:nvPicPr>
          <p:cNvPr id="4" name="Picture 2" descr="C:\Users\Наташа\Downloads\1413835581_Flag_of_Russi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6155" y="46371"/>
            <a:ext cx="790341" cy="790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Объект 2"/>
          <p:cNvSpPr txBox="1">
            <a:spLocks/>
          </p:cNvSpPr>
          <p:nvPr/>
        </p:nvSpPr>
        <p:spPr>
          <a:xfrm>
            <a:off x="144016" y="1628800"/>
            <a:ext cx="8892480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Объект 3"/>
          <p:cNvPicPr/>
          <p:nvPr/>
        </p:nvPicPr>
        <p:blipFill rotWithShape="1">
          <a:blip r:embed="rId4"/>
          <a:srcRect l="38754" t="21949" r="37466" b="75111"/>
          <a:stretch/>
        </p:blipFill>
        <p:spPr bwMode="auto">
          <a:xfrm>
            <a:off x="0" y="883082"/>
            <a:ext cx="9132661" cy="88973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Объект 9"/>
          <p:cNvPicPr>
            <a:picLocks noGrp="1"/>
          </p:cNvPicPr>
          <p:nvPr>
            <p:ph idx="1"/>
          </p:nvPr>
        </p:nvPicPr>
        <p:blipFill rotWithShape="1">
          <a:blip r:embed="rId5"/>
          <a:srcRect l="37040" t="33352" r="53998" b="49663"/>
          <a:stretch/>
        </p:blipFill>
        <p:spPr bwMode="auto">
          <a:xfrm>
            <a:off x="2267746" y="1841447"/>
            <a:ext cx="4720236" cy="503207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80403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85185E-6 L -0.004 0.4145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20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C:\Users\Наташа\Downloads\1413835581_Flag_of_Russi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32" y="260648"/>
            <a:ext cx="361788" cy="361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l"/>
            <a:r>
              <a:rPr lang="ru-RU" sz="3600" dirty="0" smtClean="0"/>
              <a:t>Азбука налоговой грамотности</a:t>
            </a:r>
            <a:endParaRPr lang="ru-RU" sz="3600" dirty="0"/>
          </a:p>
        </p:txBody>
      </p:sp>
      <p:pic>
        <p:nvPicPr>
          <p:cNvPr id="4" name="Picture 2" descr="C:\Users\Наташа\Downloads\1413835581_Flag_of_Russi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6155" y="46371"/>
            <a:ext cx="790341" cy="790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Объект 2"/>
          <p:cNvSpPr txBox="1">
            <a:spLocks/>
          </p:cNvSpPr>
          <p:nvPr/>
        </p:nvSpPr>
        <p:spPr>
          <a:xfrm>
            <a:off x="144016" y="1628800"/>
            <a:ext cx="8892480" cy="49685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algn="r"/>
            <a:r>
              <a:rPr lang="ru-RU" sz="4000" b="1" dirty="0">
                <a:solidFill>
                  <a:srgbClr val="FF0000"/>
                </a:solidFill>
              </a:rPr>
              <a:t>Налоги </a:t>
            </a:r>
            <a:r>
              <a:rPr lang="ru-RU" sz="4000" b="1" dirty="0"/>
              <a:t>– это обязательные </a:t>
            </a:r>
            <a:endParaRPr lang="ru-RU" sz="4000" b="1" dirty="0" smtClean="0"/>
          </a:p>
          <a:p>
            <a:pPr algn="r"/>
            <a:r>
              <a:rPr lang="ru-RU" sz="4000" b="1" dirty="0" smtClean="0"/>
              <a:t>отчисления </a:t>
            </a:r>
            <a:r>
              <a:rPr lang="ru-RU" sz="4000" b="1" dirty="0"/>
              <a:t>в бюджет </a:t>
            </a:r>
            <a:endParaRPr lang="ru-RU" sz="4000" b="1" dirty="0" smtClean="0"/>
          </a:p>
          <a:p>
            <a:pPr algn="r"/>
            <a:r>
              <a:rPr lang="ru-RU" sz="4000" b="1" dirty="0" smtClean="0"/>
              <a:t>государства.</a:t>
            </a:r>
          </a:p>
          <a:p>
            <a:pPr algn="r"/>
            <a:r>
              <a:rPr lang="ru-RU" sz="4000" b="1" dirty="0" smtClean="0"/>
              <a:t> </a:t>
            </a:r>
            <a:endParaRPr lang="ru-RU" sz="4000" b="1" dirty="0"/>
          </a:p>
          <a:p>
            <a:pPr algn="r"/>
            <a:r>
              <a:rPr lang="ru-RU" sz="4000" b="1" dirty="0">
                <a:solidFill>
                  <a:srgbClr val="FF0000"/>
                </a:solidFill>
              </a:rPr>
              <a:t>Незнание законов  </a:t>
            </a:r>
            <a:r>
              <a:rPr lang="ru-RU" sz="4000" b="1" dirty="0"/>
              <a:t>не освобождает </a:t>
            </a:r>
            <a:endParaRPr lang="ru-RU" sz="4000" b="1" dirty="0" smtClean="0"/>
          </a:p>
          <a:p>
            <a:pPr algn="r"/>
            <a:r>
              <a:rPr lang="ru-RU" sz="4000" b="1" dirty="0" smtClean="0"/>
              <a:t>от </a:t>
            </a:r>
            <a:r>
              <a:rPr lang="ru-RU" sz="4000" b="1" dirty="0"/>
              <a:t>ответственности.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Объект 3"/>
          <p:cNvPicPr/>
          <p:nvPr/>
        </p:nvPicPr>
        <p:blipFill rotWithShape="1">
          <a:blip r:embed="rId4"/>
          <a:srcRect l="38754" t="21949" r="37466" b="75111"/>
          <a:stretch/>
        </p:blipFill>
        <p:spPr bwMode="auto">
          <a:xfrm>
            <a:off x="0" y="883082"/>
            <a:ext cx="9132661" cy="88973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Объект 7"/>
          <p:cNvPicPr>
            <a:picLocks noGrp="1"/>
          </p:cNvPicPr>
          <p:nvPr>
            <p:ph idx="1"/>
          </p:nvPr>
        </p:nvPicPr>
        <p:blipFill rotWithShape="1">
          <a:blip r:embed="rId4"/>
          <a:srcRect l="36398" t="25146" r="54335" b="59183"/>
          <a:stretch/>
        </p:blipFill>
        <p:spPr bwMode="auto">
          <a:xfrm>
            <a:off x="251520" y="1988840"/>
            <a:ext cx="2471674" cy="252028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79595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85185E-6 L -0.004 0.4145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20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C:\Users\Наташа\Downloads\1413835581_Flag_of_Russi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32" y="260648"/>
            <a:ext cx="361788" cy="361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l"/>
            <a:r>
              <a:rPr lang="ru-RU" sz="3600" dirty="0" smtClean="0"/>
              <a:t>Азбука налоговой грамотности</a:t>
            </a:r>
            <a:endParaRPr lang="ru-RU" sz="3600" dirty="0"/>
          </a:p>
        </p:txBody>
      </p:sp>
      <p:pic>
        <p:nvPicPr>
          <p:cNvPr id="4" name="Picture 2" descr="C:\Users\Наташа\Downloads\1413835581_Flag_of_Russi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6155" y="46371"/>
            <a:ext cx="790341" cy="790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Объект 2"/>
          <p:cNvSpPr txBox="1">
            <a:spLocks/>
          </p:cNvSpPr>
          <p:nvPr/>
        </p:nvSpPr>
        <p:spPr>
          <a:xfrm>
            <a:off x="144016" y="1628800"/>
            <a:ext cx="8892480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spcBef>
                <a:spcPct val="20000"/>
              </a:spcBef>
              <a:buFont typeface="Arial" pitchFamily="34" charset="0"/>
              <a:buNone/>
              <a:defRPr/>
            </a:pPr>
            <a:endParaRPr lang="ru-RU" sz="3600" dirty="0" smtClean="0">
              <a:solidFill>
                <a:prstClr val="black"/>
              </a:solidFill>
            </a:endParaRPr>
          </a:p>
          <a:p>
            <a:pPr>
              <a:spcBef>
                <a:spcPct val="20000"/>
              </a:spcBef>
              <a:buFont typeface="Arial" pitchFamily="34" charset="0"/>
              <a:buNone/>
              <a:defRPr/>
            </a:pPr>
            <a:endParaRPr lang="ru-RU" sz="4000" dirty="0" smtClean="0">
              <a:solidFill>
                <a:prstClr val="black"/>
              </a:solidFill>
            </a:endParaRPr>
          </a:p>
          <a:p>
            <a:pPr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ru-RU" sz="4000" dirty="0" smtClean="0">
                <a:solidFill>
                  <a:prstClr val="black"/>
                </a:solidFill>
              </a:rPr>
              <a:t> </a:t>
            </a:r>
            <a:endParaRPr lang="ru-RU" sz="4000" dirty="0">
              <a:solidFill>
                <a:prstClr val="black"/>
              </a:solidFill>
            </a:endParaRPr>
          </a:p>
        </p:txBody>
      </p:sp>
      <p:pic>
        <p:nvPicPr>
          <p:cNvPr id="8" name="Рисунок 7"/>
          <p:cNvPicPr/>
          <p:nvPr/>
        </p:nvPicPr>
        <p:blipFill rotWithShape="1">
          <a:blip r:embed="rId4"/>
          <a:srcRect l="34955" t="18244" r="35863" b="37571"/>
          <a:stretch/>
        </p:blipFill>
        <p:spPr bwMode="auto">
          <a:xfrm>
            <a:off x="1201574" y="836712"/>
            <a:ext cx="7044581" cy="602128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93652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85185E-6 L -0.004 0.4145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20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C:\Users\Наташа\Downloads\1413835581_Flag_of_Russi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32" y="260648"/>
            <a:ext cx="361788" cy="361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l"/>
            <a:r>
              <a:rPr lang="ru-RU" sz="3600" dirty="0" smtClean="0"/>
              <a:t>Азбука налоговой грамотности</a:t>
            </a:r>
            <a:endParaRPr lang="ru-RU" sz="3600" dirty="0"/>
          </a:p>
        </p:txBody>
      </p:sp>
      <p:pic>
        <p:nvPicPr>
          <p:cNvPr id="4" name="Picture 2" descr="C:\Users\Наташа\Downloads\1413835581_Flag_of_Russi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6155" y="46371"/>
            <a:ext cx="790341" cy="790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Объект 2"/>
          <p:cNvSpPr txBox="1">
            <a:spLocks/>
          </p:cNvSpPr>
          <p:nvPr/>
        </p:nvSpPr>
        <p:spPr>
          <a:xfrm>
            <a:off x="144016" y="1050989"/>
            <a:ext cx="8892480" cy="1457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spcBef>
                <a:spcPct val="20000"/>
              </a:spcBef>
              <a:buFont typeface="Arial" pitchFamily="34" charset="0"/>
              <a:buNone/>
              <a:defRPr/>
            </a:pPr>
            <a:endParaRPr lang="ru-RU" sz="3600" dirty="0" smtClean="0">
              <a:solidFill>
                <a:prstClr val="black"/>
              </a:solidFill>
            </a:endParaRPr>
          </a:p>
          <a:p>
            <a:pPr algn="ctr"/>
            <a:r>
              <a:rPr lang="ru-RU" sz="3600" dirty="0" smtClean="0"/>
              <a:t>Налоги </a:t>
            </a:r>
            <a:r>
              <a:rPr lang="ru-RU" sz="3600" dirty="0"/>
              <a:t>постарайся вовремя платить,</a:t>
            </a:r>
          </a:p>
          <a:p>
            <a:pPr algn="ctr"/>
            <a:r>
              <a:rPr lang="ru-RU" sz="3600" dirty="0"/>
              <a:t>Чтобы врачи могли людей лечить,</a:t>
            </a:r>
          </a:p>
          <a:p>
            <a:pPr algn="ctr"/>
            <a:r>
              <a:rPr lang="ru-RU" sz="3600" dirty="0"/>
              <a:t>Учителя учить учеников,</a:t>
            </a:r>
          </a:p>
          <a:p>
            <a:pPr algn="ctr"/>
            <a:r>
              <a:rPr lang="ru-RU" sz="3600" dirty="0"/>
              <a:t>Пожарные спасать наш кров,</a:t>
            </a:r>
          </a:p>
          <a:p>
            <a:pPr algn="ctr"/>
            <a:r>
              <a:rPr lang="ru-RU" sz="3600" dirty="0"/>
              <a:t>Полиция ловить злодеев и воров.</a:t>
            </a:r>
          </a:p>
          <a:p>
            <a:pPr algn="ctr"/>
            <a:r>
              <a:rPr lang="ru-RU" sz="3600" dirty="0"/>
              <a:t>Да просто, чтобы честным быть, </a:t>
            </a:r>
          </a:p>
          <a:p>
            <a:pPr algn="ctr"/>
            <a:r>
              <a:rPr lang="ru-RU" sz="3600" b="1" dirty="0"/>
              <a:t>Старайся вовремя налоги заплатить</a:t>
            </a:r>
            <a:endParaRPr lang="ru-RU" sz="36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0124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85185E-6 L -0.004 0.4145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20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C:\Users\Наташа\Downloads\1413835581_Flag_of_Russi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32" y="260648"/>
            <a:ext cx="361788" cy="361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l"/>
            <a:r>
              <a:rPr lang="ru-RU" sz="3600" dirty="0" smtClean="0"/>
              <a:t>Азбука налоговой грамотности</a:t>
            </a:r>
            <a:endParaRPr lang="ru-RU" sz="3600" dirty="0"/>
          </a:p>
        </p:txBody>
      </p:sp>
      <p:pic>
        <p:nvPicPr>
          <p:cNvPr id="4" name="Picture 2" descr="C:\Users\Наташа\Downloads\1413835581_Flag_of_Russi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6155" y="46371"/>
            <a:ext cx="790341" cy="790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Mihail\Desktop\Depositphotos_13917546_m-©-David-Castillo-Dominici-w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43600" y="4077072"/>
            <a:ext cx="3600400" cy="270030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8" name="Объект 2"/>
          <p:cNvSpPr txBox="1">
            <a:spLocks/>
          </p:cNvSpPr>
          <p:nvPr/>
        </p:nvSpPr>
        <p:spPr>
          <a:xfrm>
            <a:off x="467544" y="836712"/>
            <a:ext cx="8245424" cy="14657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spcBef>
                <a:spcPct val="20000"/>
              </a:spcBef>
              <a:defRPr/>
            </a:pPr>
            <a:r>
              <a:rPr lang="ru-RU" sz="3200" b="1" dirty="0" smtClean="0"/>
              <a:t>Цель </a:t>
            </a:r>
            <a:r>
              <a:rPr lang="ru-RU" sz="3200" b="1" dirty="0"/>
              <a:t>урока</a:t>
            </a:r>
            <a:r>
              <a:rPr lang="ru-RU" sz="3200" dirty="0"/>
              <a:t>: познакомить детей с теоретическими сведениями о системе налогообложения нашей страны, в игровой форме повысить уровень налоговой грамотности детей </a:t>
            </a:r>
            <a:r>
              <a:rPr lang="ru-RU" sz="3200" dirty="0" smtClean="0"/>
              <a:t>младшего </a:t>
            </a:r>
            <a:r>
              <a:rPr lang="ru-RU" sz="3200" dirty="0"/>
              <a:t>школьного возраста, содействовать </a:t>
            </a:r>
            <a:r>
              <a:rPr lang="ru-RU" sz="3200" dirty="0" smtClean="0"/>
              <a:t>в работе </a:t>
            </a:r>
            <a:r>
              <a:rPr lang="ru-RU" sz="3200" dirty="0"/>
              <a:t>по воспитанию подрастающего поколения будущих налогоплательщиков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Республики </a:t>
            </a:r>
            <a:r>
              <a:rPr lang="ru-RU" sz="3200" dirty="0"/>
              <a:t>Крым </a:t>
            </a:r>
            <a:r>
              <a:rPr lang="ru-RU" sz="3200" dirty="0" smtClean="0"/>
              <a:t>и </a:t>
            </a:r>
            <a:br>
              <a:rPr lang="ru-RU" sz="3200" dirty="0" smtClean="0"/>
            </a:br>
            <a:r>
              <a:rPr lang="ru-RU" sz="3200" dirty="0" smtClean="0"/>
              <a:t>Российской </a:t>
            </a:r>
            <a:r>
              <a:rPr lang="ru-RU" sz="3200" dirty="0"/>
              <a:t>Федерации.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2248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85185E-6 L -0.004 0.4145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20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C:\Users\Наташа\Downloads\1413835581_Flag_of_Russi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32" y="260648"/>
            <a:ext cx="361788" cy="361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l"/>
            <a:r>
              <a:rPr lang="ru-RU" sz="3600" dirty="0" smtClean="0"/>
              <a:t>Азбука налоговой грамотности</a:t>
            </a:r>
            <a:endParaRPr lang="ru-RU" sz="3600" dirty="0"/>
          </a:p>
        </p:txBody>
      </p:sp>
      <p:pic>
        <p:nvPicPr>
          <p:cNvPr id="4" name="Picture 2" descr="C:\Users\Наташа\Downloads\1413835581_Flag_of_Russi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6155" y="46371"/>
            <a:ext cx="790341" cy="790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Объект 2"/>
          <p:cNvSpPr txBox="1">
            <a:spLocks/>
          </p:cNvSpPr>
          <p:nvPr/>
        </p:nvSpPr>
        <p:spPr>
          <a:xfrm>
            <a:off x="144016" y="1628800"/>
            <a:ext cx="8892480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" name="Рисунок 19"/>
          <p:cNvPicPr/>
          <p:nvPr/>
        </p:nvPicPr>
        <p:blipFill rotWithShape="1">
          <a:blip r:embed="rId4"/>
          <a:srcRect l="39925" t="47320" r="37627" b="12486"/>
          <a:stretch/>
        </p:blipFill>
        <p:spPr bwMode="auto">
          <a:xfrm>
            <a:off x="1907704" y="836712"/>
            <a:ext cx="5832648" cy="590465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75772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85185E-6 L -0.004 0.4145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20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C:\Users\Наташа\Downloads\1413835581_Flag_of_Russi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32" y="260648"/>
            <a:ext cx="361788" cy="361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l"/>
            <a:r>
              <a:rPr lang="ru-RU" sz="3600" dirty="0" smtClean="0"/>
              <a:t>Азбука налоговой грамотности</a:t>
            </a:r>
            <a:endParaRPr lang="ru-RU" sz="3600" dirty="0"/>
          </a:p>
        </p:txBody>
      </p:sp>
      <p:pic>
        <p:nvPicPr>
          <p:cNvPr id="4" name="Picture 2" descr="C:\Users\Наташа\Downloads\1413835581_Flag_of_Russi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6155" y="46371"/>
            <a:ext cx="790341" cy="790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Объект 2"/>
          <p:cNvSpPr txBox="1">
            <a:spLocks/>
          </p:cNvSpPr>
          <p:nvPr/>
        </p:nvSpPr>
        <p:spPr>
          <a:xfrm>
            <a:off x="144016" y="1628800"/>
            <a:ext cx="8892480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Рисунок 6"/>
          <p:cNvPicPr/>
          <p:nvPr/>
        </p:nvPicPr>
        <p:blipFill rotWithShape="1">
          <a:blip r:embed="rId4"/>
          <a:srcRect l="42812" t="39624" r="43720" b="41277"/>
          <a:stretch/>
        </p:blipFill>
        <p:spPr bwMode="auto">
          <a:xfrm>
            <a:off x="1547664" y="980728"/>
            <a:ext cx="6264696" cy="554461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17308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85185E-6 L -0.004 0.4145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20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C:\Users\Наташа\Downloads\1413835581_Flag_of_Russi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32" y="260648"/>
            <a:ext cx="361788" cy="361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l"/>
            <a:r>
              <a:rPr lang="ru-RU" sz="3600" dirty="0" smtClean="0"/>
              <a:t>Азбука налоговой грамотности</a:t>
            </a:r>
            <a:endParaRPr lang="ru-RU" sz="3600" dirty="0"/>
          </a:p>
        </p:txBody>
      </p:sp>
      <p:pic>
        <p:nvPicPr>
          <p:cNvPr id="4" name="Picture 2" descr="C:\Users\Наташа\Downloads\1413835581_Flag_of_Russi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6155" y="46371"/>
            <a:ext cx="790341" cy="790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Объект 2"/>
          <p:cNvSpPr txBox="1">
            <a:spLocks/>
          </p:cNvSpPr>
          <p:nvPr/>
        </p:nvSpPr>
        <p:spPr>
          <a:xfrm>
            <a:off x="144016" y="1628800"/>
            <a:ext cx="8892480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Рисунок 6"/>
          <p:cNvPicPr/>
          <p:nvPr/>
        </p:nvPicPr>
        <p:blipFill rotWithShape="1">
          <a:blip r:embed="rId4"/>
          <a:srcRect l="35596" t="42189" r="36184" b="43843"/>
          <a:stretch/>
        </p:blipFill>
        <p:spPr bwMode="auto">
          <a:xfrm>
            <a:off x="82039" y="1028527"/>
            <a:ext cx="8979921" cy="250018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49" t="54162" r="36344" b="19897"/>
          <a:stretch/>
        </p:blipFill>
        <p:spPr bwMode="auto">
          <a:xfrm>
            <a:off x="3419872" y="3645024"/>
            <a:ext cx="2630372" cy="304214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51465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85185E-6 L -0.004 0.4145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20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C:\Users\Наташа\Downloads\1413835581_Flag_of_Russi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32" y="260648"/>
            <a:ext cx="361788" cy="361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l"/>
            <a:r>
              <a:rPr lang="ru-RU" sz="3600" dirty="0" smtClean="0"/>
              <a:t>Азбука налоговой грамотности</a:t>
            </a:r>
            <a:endParaRPr lang="ru-RU" sz="3600" dirty="0"/>
          </a:p>
        </p:txBody>
      </p:sp>
      <p:pic>
        <p:nvPicPr>
          <p:cNvPr id="4" name="Picture 2" descr="C:\Users\Наташа\Downloads\1413835581_Flag_of_Russi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6155" y="46371"/>
            <a:ext cx="790341" cy="790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Объект 2"/>
          <p:cNvSpPr txBox="1">
            <a:spLocks/>
          </p:cNvSpPr>
          <p:nvPr/>
        </p:nvSpPr>
        <p:spPr>
          <a:xfrm>
            <a:off x="144016" y="1628800"/>
            <a:ext cx="8892480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Рисунок 8"/>
          <p:cNvPicPr/>
          <p:nvPr/>
        </p:nvPicPr>
        <p:blipFill rotWithShape="1">
          <a:blip r:embed="rId4"/>
          <a:srcRect l="37200" t="21095" r="37466" b="66647"/>
          <a:stretch/>
        </p:blipFill>
        <p:spPr bwMode="auto">
          <a:xfrm>
            <a:off x="-71830" y="904101"/>
            <a:ext cx="9127172" cy="248413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2" descr="C:\Users\Mihail\Desktop\Grand_Kremlin_Public_Garden-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3861048"/>
            <a:ext cx="3275856" cy="245689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3" descr="C:\Users\Mihail\Desktop\8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69474" y="3906331"/>
            <a:ext cx="3871851" cy="241161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86070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85185E-6 L -0.004 0.4145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20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C:\Users\Наташа\Downloads\1413835581_Flag_of_Russi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32" y="260648"/>
            <a:ext cx="361788" cy="361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l"/>
            <a:r>
              <a:rPr lang="ru-RU" sz="3600" dirty="0" smtClean="0"/>
              <a:t>Азбука налоговой грамотности</a:t>
            </a:r>
            <a:endParaRPr lang="ru-RU" sz="3600" dirty="0"/>
          </a:p>
        </p:txBody>
      </p:sp>
      <p:pic>
        <p:nvPicPr>
          <p:cNvPr id="4" name="Picture 2" descr="C:\Users\Наташа\Downloads\1413835581_Flag_of_Russi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6155" y="46371"/>
            <a:ext cx="790341" cy="790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Объект 2"/>
          <p:cNvSpPr txBox="1">
            <a:spLocks/>
          </p:cNvSpPr>
          <p:nvPr/>
        </p:nvSpPr>
        <p:spPr>
          <a:xfrm>
            <a:off x="144016" y="1628800"/>
            <a:ext cx="8892480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Рисунок 8"/>
          <p:cNvPicPr/>
          <p:nvPr/>
        </p:nvPicPr>
        <p:blipFill rotWithShape="1">
          <a:blip r:embed="rId4"/>
          <a:srcRect l="36237" t="39053" r="37627" b="48119"/>
          <a:stretch/>
        </p:blipFill>
        <p:spPr bwMode="auto">
          <a:xfrm>
            <a:off x="153888" y="1050989"/>
            <a:ext cx="8794744" cy="242522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4"/>
          <a:srcRect l="35917" t="60148" r="36504" b="16477"/>
          <a:stretch/>
        </p:blipFill>
        <p:spPr bwMode="auto">
          <a:xfrm>
            <a:off x="2123726" y="3675444"/>
            <a:ext cx="6304560" cy="299391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87974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85185E-6 L -0.004 0.4145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20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C:\Users\Наташа\Downloads\1413835581_Flag_of_Russi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32" y="260648"/>
            <a:ext cx="361788" cy="361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l"/>
            <a:r>
              <a:rPr lang="ru-RU" sz="3600" dirty="0" smtClean="0"/>
              <a:t>Азбука налоговой грамотности</a:t>
            </a:r>
            <a:endParaRPr lang="ru-RU" sz="3600" dirty="0"/>
          </a:p>
        </p:txBody>
      </p:sp>
      <p:pic>
        <p:nvPicPr>
          <p:cNvPr id="4" name="Picture 2" descr="C:\Users\Наташа\Downloads\1413835581_Flag_of_Russi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6155" y="46371"/>
            <a:ext cx="790341" cy="790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Объект 2"/>
          <p:cNvSpPr txBox="1">
            <a:spLocks/>
          </p:cNvSpPr>
          <p:nvPr/>
        </p:nvSpPr>
        <p:spPr>
          <a:xfrm>
            <a:off x="144016" y="1628800"/>
            <a:ext cx="8892480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Объект 3"/>
          <p:cNvPicPr/>
          <p:nvPr/>
        </p:nvPicPr>
        <p:blipFill rotWithShape="1">
          <a:blip r:embed="rId4"/>
          <a:srcRect l="38754" t="21949" r="37466" b="75111"/>
          <a:stretch/>
        </p:blipFill>
        <p:spPr bwMode="auto">
          <a:xfrm>
            <a:off x="0" y="883082"/>
            <a:ext cx="9132661" cy="88973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Объект 7"/>
          <p:cNvPicPr>
            <a:picLocks noGrp="1"/>
          </p:cNvPicPr>
          <p:nvPr>
            <p:ph idx="1"/>
          </p:nvPr>
        </p:nvPicPr>
        <p:blipFill rotWithShape="1">
          <a:blip r:embed="rId4"/>
          <a:srcRect l="36398" t="25146" r="54335" b="59183"/>
          <a:stretch/>
        </p:blipFill>
        <p:spPr bwMode="auto">
          <a:xfrm>
            <a:off x="1763688" y="1772815"/>
            <a:ext cx="5370266" cy="492933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34402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85185E-6 L -0.004 0.4145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20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C:\Users\Наташа\Downloads\1413835581_Flag_of_Russi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32" y="260648"/>
            <a:ext cx="361788" cy="361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l"/>
            <a:r>
              <a:rPr lang="ru-RU" sz="3600" dirty="0" smtClean="0"/>
              <a:t>Азбука налоговой грамотности</a:t>
            </a:r>
            <a:endParaRPr lang="ru-RU" sz="3600" dirty="0"/>
          </a:p>
        </p:txBody>
      </p:sp>
      <p:pic>
        <p:nvPicPr>
          <p:cNvPr id="4" name="Picture 2" descr="C:\Users\Наташа\Downloads\1413835581_Flag_of_Russi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6155" y="46371"/>
            <a:ext cx="790341" cy="790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Объект 2"/>
          <p:cNvSpPr txBox="1">
            <a:spLocks/>
          </p:cNvSpPr>
          <p:nvPr/>
        </p:nvSpPr>
        <p:spPr>
          <a:xfrm>
            <a:off x="144016" y="1628800"/>
            <a:ext cx="8892480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Объект 3"/>
          <p:cNvPicPr/>
          <p:nvPr/>
        </p:nvPicPr>
        <p:blipFill rotWithShape="1">
          <a:blip r:embed="rId4"/>
          <a:srcRect l="38754" t="21949" r="37466" b="75111"/>
          <a:stretch/>
        </p:blipFill>
        <p:spPr bwMode="auto">
          <a:xfrm>
            <a:off x="0" y="883082"/>
            <a:ext cx="9132661" cy="88973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Объект 8"/>
          <p:cNvPicPr>
            <a:picLocks noGrp="1"/>
          </p:cNvPicPr>
          <p:nvPr>
            <p:ph idx="1"/>
          </p:nvPr>
        </p:nvPicPr>
        <p:blipFill rotWithShape="1">
          <a:blip r:embed="rId4"/>
          <a:srcRect l="53745" t="41193" r="37466" b="36484"/>
          <a:stretch/>
        </p:blipFill>
        <p:spPr bwMode="auto">
          <a:xfrm>
            <a:off x="2411760" y="1628800"/>
            <a:ext cx="4464496" cy="52292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73087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85185E-6 L -0.004 0.4145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20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871</TotalTime>
  <Words>165</Words>
  <Application>Microsoft Office PowerPoint</Application>
  <PresentationFormat>Экран (4:3)</PresentationFormat>
  <Paragraphs>72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Arial</vt:lpstr>
      <vt:lpstr>Calibri</vt:lpstr>
      <vt:lpstr>Тема Office</vt:lpstr>
      <vt:lpstr>Презентация PowerPoint</vt:lpstr>
      <vt:lpstr>Азбука налоговой грамотности</vt:lpstr>
      <vt:lpstr>Азбука налоговой грамотности</vt:lpstr>
      <vt:lpstr>Азбука налоговой грамотности</vt:lpstr>
      <vt:lpstr>Азбука налоговой грамотности</vt:lpstr>
      <vt:lpstr>Азбука налоговой грамотности</vt:lpstr>
      <vt:lpstr>Азбука налоговой грамотности</vt:lpstr>
      <vt:lpstr>Азбука налоговой грамотности</vt:lpstr>
      <vt:lpstr>Азбука налоговой грамотности</vt:lpstr>
      <vt:lpstr>Азбука налоговой грамотности</vt:lpstr>
      <vt:lpstr>Азбука налоговой грамотности</vt:lpstr>
      <vt:lpstr>Азбука налоговой грамотности</vt:lpstr>
      <vt:lpstr>Азбука налоговой грамотности</vt:lpstr>
      <vt:lpstr>Азбука налоговой грамотности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НАЛОГИ</dc:title>
  <dc:creator>Наташа</dc:creator>
  <cp:lastModifiedBy>Учетная запись Майкрософт</cp:lastModifiedBy>
  <cp:revision>31</cp:revision>
  <dcterms:created xsi:type="dcterms:W3CDTF">2014-10-20T15:02:12Z</dcterms:created>
  <dcterms:modified xsi:type="dcterms:W3CDTF">2023-10-01T20:19:48Z</dcterms:modified>
</cp:coreProperties>
</file>