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6"/>
  </p:notesMasterIdLst>
  <p:sldIdLst>
    <p:sldId id="256" r:id="rId2"/>
    <p:sldId id="257" r:id="rId3"/>
    <p:sldId id="266" r:id="rId4"/>
    <p:sldId id="259" r:id="rId5"/>
    <p:sldId id="260" r:id="rId6"/>
    <p:sldId id="265" r:id="rId7"/>
    <p:sldId id="261" r:id="rId8"/>
    <p:sldId id="262" r:id="rId9"/>
    <p:sldId id="263" r:id="rId10"/>
    <p:sldId id="264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40" d="100"/>
          <a:sy n="40" d="100"/>
        </p:scale>
        <p:origin x="1094" y="2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33CA3D-946E-44EA-BA1E-F74747900A7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EE2636-43DC-4903-9BB7-D98660E913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534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Чем еще можно обработать</a:t>
            </a:r>
            <a:r>
              <a:rPr lang="ru-RU" baseline="0" dirty="0" smtClean="0"/>
              <a:t> фоамиран  кроме утюга?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2636-43DC-4903-9BB7-D98660E913E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416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5512-53D3-4817-AFCB-99FF43FDD03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BCFC2F8-458A-49A3-9DF3-D7011F5CF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570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5512-53D3-4817-AFCB-99FF43FDD03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BCFC2F8-458A-49A3-9DF3-D7011F5CF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032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5512-53D3-4817-AFCB-99FF43FDD03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BCFC2F8-458A-49A3-9DF3-D7011F5CFEE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87185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5512-53D3-4817-AFCB-99FF43FDD03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BCFC2F8-458A-49A3-9DF3-D7011F5CF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220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5512-53D3-4817-AFCB-99FF43FDD03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BCFC2F8-458A-49A3-9DF3-D7011F5CFEE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593248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5512-53D3-4817-AFCB-99FF43FDD03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BCFC2F8-458A-49A3-9DF3-D7011F5CF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1771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5512-53D3-4817-AFCB-99FF43FDD03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FC2F8-458A-49A3-9DF3-D7011F5CF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0186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5512-53D3-4817-AFCB-99FF43FDD03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FC2F8-458A-49A3-9DF3-D7011F5CF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952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5512-53D3-4817-AFCB-99FF43FDD03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FC2F8-458A-49A3-9DF3-D7011F5CF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579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5512-53D3-4817-AFCB-99FF43FDD03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BCFC2F8-458A-49A3-9DF3-D7011F5CF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086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5512-53D3-4817-AFCB-99FF43FDD03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BCFC2F8-458A-49A3-9DF3-D7011F5CF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456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5512-53D3-4817-AFCB-99FF43FDD03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BCFC2F8-458A-49A3-9DF3-D7011F5CF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389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5512-53D3-4817-AFCB-99FF43FDD03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FC2F8-458A-49A3-9DF3-D7011F5CF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658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5512-53D3-4817-AFCB-99FF43FDD03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FC2F8-458A-49A3-9DF3-D7011F5CF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340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5512-53D3-4817-AFCB-99FF43FDD03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FC2F8-458A-49A3-9DF3-D7011F5CF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08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5512-53D3-4817-AFCB-99FF43FDD03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BCFC2F8-458A-49A3-9DF3-D7011F5CF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75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E15512-53D3-4817-AFCB-99FF43FDD03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BCFC2F8-458A-49A3-9DF3-D7011F5CF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755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96026" y="0"/>
            <a:ext cx="8915399" cy="2262781"/>
          </a:xfrm>
        </p:spPr>
        <p:txBody>
          <a:bodyPr/>
          <a:lstStyle/>
          <a:p>
            <a:r>
              <a:rPr lang="ru-RU" dirty="0" smtClean="0"/>
              <a:t>МАСТЕР-КЛАСС</a:t>
            </a:r>
            <a:br>
              <a:rPr lang="ru-RU" dirty="0" smtClean="0"/>
            </a:br>
            <a:r>
              <a:rPr lang="ru-RU" dirty="0" smtClean="0"/>
              <a:t>«БРОШЬ ДЛЯ УЧИТЕЛЯ»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53726" y="3106132"/>
            <a:ext cx="4959433" cy="1690457"/>
          </a:xfrm>
        </p:spPr>
        <p:txBody>
          <a:bodyPr>
            <a:noAutofit/>
          </a:bodyPr>
          <a:lstStyle/>
          <a:p>
            <a:r>
              <a:rPr lang="ru-RU" sz="2800" dirty="0" smtClean="0"/>
              <a:t>(выжигание по фоамирану)</a:t>
            </a:r>
            <a:endParaRPr lang="ru-RU" sz="2800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8670758" y="5551153"/>
            <a:ext cx="3521242" cy="18201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Учитель технологии МАОУ СОШ 92/3: Морозова Ю.Е. 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80" r="25741" b="2811"/>
          <a:stretch/>
        </p:blipFill>
        <p:spPr>
          <a:xfrm>
            <a:off x="1764633" y="2552394"/>
            <a:ext cx="4218384" cy="3655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63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0846" y="288449"/>
            <a:ext cx="5578634" cy="97631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6 ЭТАП.</a:t>
            </a:r>
            <a:br>
              <a:rPr lang="ru-RU" sz="2800" b="1" dirty="0" smtClean="0"/>
            </a:br>
            <a:r>
              <a:rPr lang="ru-RU" sz="2800" b="1" dirty="0" smtClean="0"/>
              <a:t>ТОНИРОВКА ЛИСТЬЕВ.</a:t>
            </a:r>
            <a:endParaRPr lang="ru-RU" sz="2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88449"/>
            <a:ext cx="3100919" cy="232568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96919" y="326420"/>
            <a:ext cx="3048000" cy="228771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Можно окрашивать любыми цветами по вашему замыслу.</a:t>
            </a:r>
          </a:p>
          <a:p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071" y="2316480"/>
            <a:ext cx="4023360" cy="30175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429000"/>
            <a:ext cx="3799679" cy="2849759"/>
          </a:xfrm>
          <a:prstGeom prst="rect">
            <a:avLst/>
          </a:prstGeom>
        </p:spPr>
      </p:pic>
      <p:sp>
        <p:nvSpPr>
          <p:cNvPr id="8" name="Текст 3"/>
          <p:cNvSpPr txBox="1">
            <a:spLocks/>
          </p:cNvSpPr>
          <p:nvPr/>
        </p:nvSpPr>
        <p:spPr>
          <a:xfrm>
            <a:off x="1508760" y="5334000"/>
            <a:ext cx="3856379" cy="5183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/>
              <a:t>1. Наносим цвет первой губкой.</a:t>
            </a:r>
          </a:p>
          <a:p>
            <a:endParaRPr lang="ru-RU" sz="2000" dirty="0"/>
          </a:p>
        </p:txBody>
      </p:sp>
      <p:sp>
        <p:nvSpPr>
          <p:cNvPr id="9" name="Текст 3"/>
          <p:cNvSpPr txBox="1">
            <a:spLocks/>
          </p:cNvSpPr>
          <p:nvPr/>
        </p:nvSpPr>
        <p:spPr>
          <a:xfrm>
            <a:off x="9895680" y="3429000"/>
            <a:ext cx="2349240" cy="5183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/>
              <a:t>2. Снимаем ОБЯЗАТЕЛЬНО лишнюю краску сухой чистой губкой, чтобы сделать цвет мягче!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10185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4812" y="446088"/>
            <a:ext cx="4419599" cy="97631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7 ЭТАП.</a:t>
            </a:r>
            <a:br>
              <a:rPr lang="ru-RU" sz="2400" b="1" dirty="0" smtClean="0"/>
            </a:br>
            <a:r>
              <a:rPr lang="ru-RU" sz="2400" b="1" dirty="0" smtClean="0"/>
              <a:t>ПОДГОТОВКА ОСНОВЫ ПОД БРОШЬ.</a:t>
            </a:r>
            <a:endParaRPr lang="ru-RU" sz="24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373" y="332301"/>
            <a:ext cx="3183573" cy="238768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37272" y="3584448"/>
            <a:ext cx="4466908" cy="278415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ПРИЕМЫ РАБОТЫ:</a:t>
            </a:r>
          </a:p>
          <a:p>
            <a:pPr marL="342900" indent="-342900">
              <a:buAutoNum type="arabicPeriod"/>
            </a:pPr>
            <a:r>
              <a:rPr lang="ru-RU" dirty="0" smtClean="0"/>
              <a:t>РАБОТАТЬ КЛЕЕВЫМ ПИСТОЛЕМ ЛУЧШЕ НА СИЛИКОНОВОМ КОВРИКЕ ИЛИ ПЕРГАМЕНТЕ ДЛЯ ВЫПЕЧКИ.</a:t>
            </a:r>
          </a:p>
          <a:p>
            <a:pPr marL="342900" indent="-342900">
              <a:buAutoNum type="arabicPeriod"/>
            </a:pPr>
            <a:r>
              <a:rPr lang="ru-RU" dirty="0" smtClean="0"/>
              <a:t>Подготовить из атласной ленты бант. Ленту можно отрезать паяльником или прижечь зажигалкой, чтобы срезы не осыпались.</a:t>
            </a:r>
          </a:p>
          <a:p>
            <a:pPr marL="342900" indent="-342900">
              <a:buAutoNum type="arabicPeriod"/>
            </a:pPr>
            <a:r>
              <a:rPr lang="ru-RU" dirty="0" smtClean="0"/>
              <a:t>Вырезать круг из </a:t>
            </a:r>
            <a:r>
              <a:rPr lang="ru-RU" dirty="0" err="1" smtClean="0"/>
              <a:t>фоамирана</a:t>
            </a:r>
            <a:r>
              <a:rPr lang="ru-RU" dirty="0" smtClean="0"/>
              <a:t> больше диаметра броши на 0,5 – 1см.</a:t>
            </a:r>
          </a:p>
          <a:p>
            <a:pPr marL="342900" indent="-342900">
              <a:buAutoNum type="arabicPeriod"/>
            </a:pPr>
            <a:r>
              <a:rPr lang="ru-RU" dirty="0" smtClean="0"/>
              <a:t>Подготовить окрашенные листья.</a:t>
            </a:r>
          </a:p>
          <a:p>
            <a:pPr marL="342900" indent="-342900">
              <a:buAutoNum type="arabicPeriod"/>
            </a:pPr>
            <a:r>
              <a:rPr lang="ru-RU" dirty="0" smtClean="0"/>
              <a:t>Наклеить круг из </a:t>
            </a:r>
            <a:r>
              <a:rPr lang="ru-RU" dirty="0" err="1" smtClean="0"/>
              <a:t>фоамирана</a:t>
            </a:r>
            <a:r>
              <a:rPr lang="ru-RU" dirty="0" smtClean="0"/>
              <a:t> на основу броши клеевым пистолетом.</a:t>
            </a:r>
            <a:endParaRPr lang="ru-RU" dirty="0"/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521619" y="1214354"/>
            <a:ext cx="4563728" cy="160182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Инструменты и материалы:</a:t>
            </a:r>
          </a:p>
          <a:p>
            <a:pPr>
              <a:buFont typeface="Wingdings 3" charset="2"/>
              <a:buAutoNum type="arabicPeriod"/>
            </a:pPr>
            <a:r>
              <a:rPr lang="ru-RU" dirty="0" smtClean="0"/>
              <a:t>Фоамиран</a:t>
            </a:r>
          </a:p>
          <a:p>
            <a:pPr>
              <a:buFont typeface="Wingdings 3" charset="2"/>
              <a:buAutoNum type="arabicPeriod"/>
            </a:pPr>
            <a:r>
              <a:rPr lang="ru-RU" dirty="0" smtClean="0"/>
              <a:t>Ножницы (можно зигзаг)</a:t>
            </a:r>
          </a:p>
          <a:p>
            <a:pPr>
              <a:buFont typeface="Wingdings 3" charset="2"/>
              <a:buAutoNum type="arabicPeriod"/>
            </a:pPr>
            <a:r>
              <a:rPr lang="ru-RU" dirty="0" smtClean="0"/>
              <a:t>Основа под брошь (металл, круглая 5 – 8 см диаметр)</a:t>
            </a:r>
          </a:p>
          <a:p>
            <a:pPr>
              <a:buFont typeface="Wingdings 3" charset="2"/>
              <a:buAutoNum type="arabicPeriod"/>
            </a:pPr>
            <a:r>
              <a:rPr lang="ru-RU" dirty="0" smtClean="0"/>
              <a:t>Лента атласная (1см шириной)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946" y="2144068"/>
            <a:ext cx="3426484" cy="25698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640" y="4045098"/>
            <a:ext cx="3307466" cy="248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0737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1012" y="480696"/>
            <a:ext cx="3505199" cy="97631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8 этап. </a:t>
            </a:r>
            <a:br>
              <a:rPr lang="ru-RU" sz="2400" b="1" dirty="0" smtClean="0"/>
            </a:br>
            <a:r>
              <a:rPr lang="ru-RU" sz="2400" b="1" dirty="0" smtClean="0"/>
              <a:t>СБОРКА БРОШИ.</a:t>
            </a:r>
            <a:br>
              <a:rPr lang="ru-RU" sz="2400" b="1" dirty="0" smtClean="0"/>
            </a:br>
            <a:endParaRPr lang="ru-RU" sz="24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16" y="1260875"/>
            <a:ext cx="3271833" cy="2453875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3" r="8331" b="19584"/>
          <a:stretch/>
        </p:blipFill>
        <p:spPr>
          <a:xfrm>
            <a:off x="8150102" y="480696"/>
            <a:ext cx="3652936" cy="25783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1" t="6798" r="13175" b="33480"/>
          <a:stretch/>
        </p:blipFill>
        <p:spPr>
          <a:xfrm>
            <a:off x="4470377" y="1056002"/>
            <a:ext cx="3251245" cy="240212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1" t="6944" r="12918" b="28333"/>
          <a:stretch/>
        </p:blipFill>
        <p:spPr>
          <a:xfrm>
            <a:off x="1569790" y="4151154"/>
            <a:ext cx="4196069" cy="25527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" t="6389" r="8541" b="23611"/>
          <a:stretch/>
        </p:blipFill>
        <p:spPr>
          <a:xfrm>
            <a:off x="6972300" y="3859131"/>
            <a:ext cx="4875226" cy="282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131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2" r="3494"/>
          <a:stretch/>
        </p:blipFill>
        <p:spPr>
          <a:xfrm>
            <a:off x="1543051" y="446088"/>
            <a:ext cx="7848600" cy="575667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0297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2912" y="323849"/>
            <a:ext cx="9698038" cy="778273"/>
          </a:xfrm>
        </p:spPr>
        <p:txBody>
          <a:bodyPr>
            <a:noAutofit/>
          </a:bodyPr>
          <a:lstStyle/>
          <a:p>
            <a:r>
              <a:rPr lang="ru-RU" sz="3200" dirty="0" smtClean="0"/>
              <a:t>Такие листья можно использовать в разных проектах.</a:t>
            </a:r>
            <a:endParaRPr lang="ru-RU" sz="32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610" y="1414065"/>
            <a:ext cx="6878639" cy="5158979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912" y="1734344"/>
            <a:ext cx="2986088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680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5410" y="174931"/>
            <a:ext cx="891168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Выжигание по фоамирану. </a:t>
            </a:r>
            <a:b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</a:b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ПРАВИЛА ТЕХНИКИ БЕЗОПАСНОТИ.</a:t>
            </a:r>
            <a:b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</a:br>
            <a:endParaRPr lang="ru-RU" dirty="0">
              <a:solidFill>
                <a:srgbClr val="C0000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116" y="1969169"/>
            <a:ext cx="11004884" cy="4636168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solidFill>
                  <a:srgbClr val="FF0000"/>
                </a:solidFill>
              </a:rPr>
              <a:t>Особые условия и требования к работе:</a:t>
            </a:r>
          </a:p>
          <a:p>
            <a:r>
              <a:rPr lang="ru-RU" sz="2200" b="1" dirty="0" smtClean="0">
                <a:solidFill>
                  <a:srgbClr val="FF0000"/>
                </a:solidFill>
              </a:rPr>
              <a:t>1. Работаем обязательно на стекле или металлическом листе подложке.</a:t>
            </a:r>
          </a:p>
          <a:p>
            <a:r>
              <a:rPr lang="ru-RU" sz="2200" b="1" dirty="0" smtClean="0">
                <a:solidFill>
                  <a:srgbClr val="FF0000"/>
                </a:solidFill>
              </a:rPr>
              <a:t>2. Обязательно проветриваемое помещение, открывать окна каждые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rgbClr val="FF0000"/>
                </a:solidFill>
              </a:rPr>
              <a:t> 10-15 минут! Потому что имеет специфический запах во время выжигания.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rgbClr val="FF0000"/>
                </a:solidFill>
              </a:rPr>
              <a:t>3. Режется отлично ножницами. Контуры можно вырезать ножницами.</a:t>
            </a:r>
          </a:p>
          <a:p>
            <a:pPr marL="0" indent="0">
              <a:buNone/>
            </a:pPr>
            <a:r>
              <a:rPr lang="ru-RU" sz="2200" b="1" dirty="0">
                <a:solidFill>
                  <a:srgbClr val="FF0000"/>
                </a:solidFill>
              </a:rPr>
              <a:t>4. На кончике выжигателя в процессе работы собирается </a:t>
            </a:r>
            <a:r>
              <a:rPr lang="ru-RU" sz="2200" b="1" dirty="0" smtClean="0">
                <a:solidFill>
                  <a:srgbClr val="FF0000"/>
                </a:solidFill>
              </a:rPr>
              <a:t>расплавленный фоамиран. </a:t>
            </a:r>
            <a:r>
              <a:rPr lang="ru-RU" sz="2200" b="1" dirty="0">
                <a:solidFill>
                  <a:srgbClr val="FF0000"/>
                </a:solidFill>
              </a:rPr>
              <a:t>Соответственно, каждый последующий гильошированный элемент будет получаться </a:t>
            </a:r>
            <a:r>
              <a:rPr lang="ru-RU" sz="2200" b="1" dirty="0" smtClean="0">
                <a:solidFill>
                  <a:srgbClr val="FF0000"/>
                </a:solidFill>
              </a:rPr>
              <a:t>шире и нагревательный элемент плохо греется.  </a:t>
            </a:r>
            <a:r>
              <a:rPr lang="ru-RU" sz="2200" b="1" dirty="0">
                <a:solidFill>
                  <a:srgbClr val="FF0000"/>
                </a:solidFill>
              </a:rPr>
              <a:t>Нужно следить за иглой инструмента и своевременно очищать его с помощью лезвия или наждачной </a:t>
            </a:r>
            <a:r>
              <a:rPr lang="ru-RU" sz="2200" b="1" dirty="0" smtClean="0">
                <a:solidFill>
                  <a:srgbClr val="FF0000"/>
                </a:solidFill>
              </a:rPr>
              <a:t>бумаги.</a:t>
            </a:r>
            <a:endParaRPr lang="ru-RU" sz="2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63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34941" y="830179"/>
            <a:ext cx="10571747" cy="5197642"/>
          </a:xfrm>
        </p:spPr>
        <p:txBody>
          <a:bodyPr>
            <a:noAutofit/>
          </a:bodyPr>
          <a:lstStyle/>
          <a:p>
            <a:r>
              <a:rPr lang="ru-RU" sz="1600" dirty="0" smtClean="0"/>
              <a:t>1. Ножницы.</a:t>
            </a:r>
          </a:p>
          <a:p>
            <a:r>
              <a:rPr lang="ru-RU" sz="1600" dirty="0" smtClean="0"/>
              <a:t>2. Простой карандаш.</a:t>
            </a:r>
          </a:p>
          <a:p>
            <a:r>
              <a:rPr lang="ru-RU" sz="1600" dirty="0" smtClean="0"/>
              <a:t>3. Выжигатель или паяльник со сменными насадками.</a:t>
            </a:r>
          </a:p>
          <a:p>
            <a:r>
              <a:rPr lang="ru-RU" sz="1600" dirty="0" smtClean="0"/>
              <a:t>4. Стекло (поверхность для работы) или металлическая пластина</a:t>
            </a:r>
          </a:p>
          <a:p>
            <a:r>
              <a:rPr lang="ru-RU" sz="1600" dirty="0" smtClean="0"/>
              <a:t>5. Подставка под выжигатель металлическая.</a:t>
            </a:r>
          </a:p>
          <a:p>
            <a:r>
              <a:rPr lang="ru-RU" sz="1600" dirty="0" smtClean="0"/>
              <a:t>6. «</a:t>
            </a:r>
            <a:r>
              <a:rPr lang="ru-RU" sz="1600" dirty="0" err="1" smtClean="0"/>
              <a:t>Наждачка</a:t>
            </a:r>
            <a:r>
              <a:rPr lang="ru-RU" sz="1600" dirty="0" smtClean="0"/>
              <a:t>» на текстильной основе (для очищения выжигательного элемента)</a:t>
            </a:r>
          </a:p>
          <a:p>
            <a:r>
              <a:rPr lang="ru-RU" sz="1600" dirty="0" smtClean="0"/>
              <a:t>7. Основа для броши диаметром 5- 8 см</a:t>
            </a:r>
          </a:p>
          <a:p>
            <a:r>
              <a:rPr lang="ru-RU" sz="1600" dirty="0" smtClean="0"/>
              <a:t>8. Лента атласная шириной 1 см</a:t>
            </a:r>
          </a:p>
          <a:p>
            <a:r>
              <a:rPr lang="ru-RU" sz="1600" dirty="0" smtClean="0"/>
              <a:t>9. Фоамиран  (желтый, красный, оранжевый) любого цвета (толщина 1-2 мм).</a:t>
            </a:r>
          </a:p>
          <a:p>
            <a:r>
              <a:rPr lang="ru-RU" sz="1600" dirty="0" smtClean="0"/>
              <a:t>10. Акриловые краски (красный, зеленый, желтый)</a:t>
            </a:r>
          </a:p>
          <a:p>
            <a:r>
              <a:rPr lang="ru-RU" sz="1600" dirty="0" smtClean="0"/>
              <a:t>11. Кисточка</a:t>
            </a:r>
          </a:p>
          <a:p>
            <a:r>
              <a:rPr lang="ru-RU" sz="1600" dirty="0" smtClean="0"/>
              <a:t>12. Губка </a:t>
            </a:r>
          </a:p>
          <a:p>
            <a:r>
              <a:rPr lang="ru-RU" sz="1600" dirty="0" smtClean="0"/>
              <a:t>13. Клеенка для стола</a:t>
            </a:r>
          </a:p>
          <a:p>
            <a:r>
              <a:rPr lang="ru-RU" sz="1600" dirty="0" smtClean="0"/>
              <a:t>14. Палитра (или лист бумаги)</a:t>
            </a:r>
          </a:p>
          <a:p>
            <a:r>
              <a:rPr lang="ru-RU" sz="1600" dirty="0" smtClean="0"/>
              <a:t>15. Клеевой пистолет и стержни.</a:t>
            </a:r>
          </a:p>
          <a:p>
            <a:r>
              <a:rPr lang="ru-RU" sz="1600" dirty="0" smtClean="0"/>
              <a:t>16. Силиконовый коврик или пергамент для выпечки.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/>
          </a:p>
        </p:txBody>
      </p:sp>
      <p:sp>
        <p:nvSpPr>
          <p:cNvPr id="4" name="Текст 3"/>
          <p:cNvSpPr>
            <a:spLocks noGrp="1"/>
          </p:cNvSpPr>
          <p:nvPr>
            <p:ph type="title"/>
          </p:nvPr>
        </p:nvSpPr>
        <p:spPr>
          <a:xfrm>
            <a:off x="1919157" y="66647"/>
            <a:ext cx="8911687" cy="1280890"/>
          </a:xfrm>
        </p:spPr>
        <p:txBody>
          <a:bodyPr/>
          <a:lstStyle/>
          <a:p>
            <a:r>
              <a:rPr lang="ru-RU" dirty="0" smtClean="0"/>
              <a:t>Инструменты и материалы: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1821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0041" y="314367"/>
            <a:ext cx="6846513" cy="1284248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1 этап.</a:t>
            </a:r>
            <a:br>
              <a:rPr lang="ru-RU" sz="2800" b="1" dirty="0" smtClean="0"/>
            </a:br>
            <a:r>
              <a:rPr lang="ru-RU" sz="2800" b="1" dirty="0" smtClean="0"/>
              <a:t>ЗАГОТОВКА ШАБЛОНОВ ИЗ БУМАГИ</a:t>
            </a:r>
            <a:endParaRPr lang="ru-RU" sz="28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145" y="1848852"/>
            <a:ext cx="7847409" cy="4262436"/>
          </a:xfrm>
        </p:spPr>
        <p:txBody>
          <a:bodyPr>
            <a:normAutofit/>
          </a:bodyPr>
          <a:lstStyle/>
          <a:p>
            <a:pPr marL="342900" indent="-342900">
              <a:buAutoNum type="arabicPeriod"/>
            </a:pPr>
            <a:r>
              <a:rPr lang="ru-RU" sz="2000" dirty="0" smtClean="0"/>
              <a:t>Распечатать шаблоны и вырезать по контуру ножницами. 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Можно  найти в интернете любой понравившийся лист.</a:t>
            </a:r>
            <a:endParaRPr lang="ru-RU" sz="20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521" y="3700481"/>
            <a:ext cx="3468561" cy="2948078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1" r="2260" b="4886"/>
          <a:stretch/>
        </p:blipFill>
        <p:spPr>
          <a:xfrm>
            <a:off x="8386554" y="268705"/>
            <a:ext cx="3468561" cy="316029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4673" y="3349339"/>
            <a:ext cx="3625516" cy="329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85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1296" y="589546"/>
            <a:ext cx="6882063" cy="97631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2 этап.</a:t>
            </a:r>
            <a:br>
              <a:rPr lang="ru-RU" sz="2400" b="1" dirty="0" smtClean="0"/>
            </a:br>
            <a:r>
              <a:rPr lang="ru-RU" sz="2400" b="1" dirty="0" smtClean="0"/>
              <a:t>ПЕРЕВОД ШАБЛОНА НА ФОАМИРАН</a:t>
            </a:r>
            <a:br>
              <a:rPr lang="ru-RU" sz="2400" b="1" dirty="0" smtClean="0"/>
            </a:br>
            <a:endParaRPr lang="ru-RU" sz="24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406" y="3225084"/>
            <a:ext cx="4208199" cy="315614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7661" y="1565858"/>
            <a:ext cx="3505199" cy="1601828"/>
          </a:xfrm>
        </p:spPr>
        <p:txBody>
          <a:bodyPr/>
          <a:lstStyle/>
          <a:p>
            <a:r>
              <a:rPr lang="ru-RU" dirty="0" smtClean="0"/>
              <a:t>Инструменты и материалы:</a:t>
            </a:r>
          </a:p>
          <a:p>
            <a:pPr marL="342900" indent="-342900">
              <a:buAutoNum type="arabicPeriod"/>
            </a:pPr>
            <a:r>
              <a:rPr lang="ru-RU" dirty="0" smtClean="0"/>
              <a:t>Фоамиран</a:t>
            </a:r>
          </a:p>
          <a:p>
            <a:pPr marL="342900" indent="-342900">
              <a:buAutoNum type="arabicPeriod"/>
            </a:pPr>
            <a:r>
              <a:rPr lang="ru-RU" dirty="0" smtClean="0"/>
              <a:t>Карандаш простой</a:t>
            </a:r>
          </a:p>
          <a:p>
            <a:pPr marL="342900" indent="-342900">
              <a:buAutoNum type="arabicPeriod"/>
            </a:pPr>
            <a:r>
              <a:rPr lang="ru-RU" dirty="0" smtClean="0"/>
              <a:t>Трафарет листика из бумаги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264" y="3225084"/>
            <a:ext cx="4309979" cy="3232484"/>
          </a:xfrm>
          <a:prstGeom prst="rect">
            <a:avLst/>
          </a:prstGeom>
        </p:spPr>
      </p:pic>
      <p:sp>
        <p:nvSpPr>
          <p:cNvPr id="7" name="Текст 3"/>
          <p:cNvSpPr txBox="1">
            <a:spLocks/>
          </p:cNvSpPr>
          <p:nvPr/>
        </p:nvSpPr>
        <p:spPr>
          <a:xfrm>
            <a:off x="4652211" y="1721201"/>
            <a:ext cx="6513094" cy="9974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/>
              <a:t>Обвести по контуру трафарет, укладывая листья плотно друг к другу.</a:t>
            </a:r>
          </a:p>
          <a:p>
            <a:pPr algn="ctr"/>
            <a:endParaRPr lang="ru-RU" sz="2400" b="1" dirty="0" smtClean="0"/>
          </a:p>
          <a:p>
            <a:pPr marL="342900" indent="-342900" algn="ctr">
              <a:buFont typeface="Wingdings 3" charset="2"/>
              <a:buAutoNum type="arabicPeriod"/>
            </a:pP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122085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8735" y="303268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3 ЭТАП.</a:t>
            </a:r>
            <a:br>
              <a:rPr lang="ru-RU" b="1" dirty="0" smtClean="0"/>
            </a:br>
            <a:r>
              <a:rPr lang="ru-RU" b="1" dirty="0" smtClean="0"/>
              <a:t>ВЫРЕЗАЕМ ЗАГОТОВКИ ИЗ ФОАМИРАНА</a:t>
            </a:r>
            <a:endParaRPr lang="ru-RU" b="1" dirty="0"/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9079832" y="2913175"/>
            <a:ext cx="2759241" cy="2033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/>
              <a:t>Вырезаем все заготовки по контуру ножницами.</a:t>
            </a:r>
          </a:p>
          <a:p>
            <a:pPr algn="ctr"/>
            <a:endParaRPr lang="ru-RU" sz="2400" b="1" dirty="0" smtClean="0"/>
          </a:p>
          <a:p>
            <a:pPr marL="342900" indent="-342900" algn="ctr">
              <a:buFont typeface="Wingdings 3" charset="2"/>
              <a:buAutoNum type="arabicPeriod"/>
            </a:pPr>
            <a:endParaRPr lang="ru-RU" sz="2400" b="1" dirty="0"/>
          </a:p>
        </p:txBody>
      </p:sp>
      <p:sp>
        <p:nvSpPr>
          <p:cNvPr id="7" name="Текст 3"/>
          <p:cNvSpPr txBox="1">
            <a:spLocks/>
          </p:cNvSpPr>
          <p:nvPr/>
        </p:nvSpPr>
        <p:spPr>
          <a:xfrm>
            <a:off x="682040" y="1584158"/>
            <a:ext cx="2542423" cy="160182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Инструменты и материалы:</a:t>
            </a:r>
          </a:p>
          <a:p>
            <a:pPr>
              <a:buFont typeface="Wingdings 3" charset="2"/>
              <a:buAutoNum type="arabicPeriod"/>
            </a:pPr>
            <a:r>
              <a:rPr lang="ru-RU" dirty="0" smtClean="0"/>
              <a:t>Фоамиран</a:t>
            </a:r>
          </a:p>
          <a:p>
            <a:pPr>
              <a:buFont typeface="Wingdings 3" charset="2"/>
              <a:buAutoNum type="arabicPeriod"/>
            </a:pPr>
            <a:r>
              <a:rPr lang="ru-RU" dirty="0" smtClean="0"/>
              <a:t>Ножницы</a:t>
            </a:r>
          </a:p>
          <a:p>
            <a:pPr>
              <a:buFont typeface="Wingdings 3" charset="2"/>
              <a:buAutoNum type="arabicPeriod"/>
            </a:pPr>
            <a:r>
              <a:rPr lang="ru-RU" dirty="0" smtClean="0"/>
              <a:t>Выжигатель готовим к работе.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178"/>
          <a:stretch/>
        </p:blipFill>
        <p:spPr>
          <a:xfrm>
            <a:off x="3461209" y="1810279"/>
            <a:ext cx="5269582" cy="423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047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6686" y="312840"/>
            <a:ext cx="6233946" cy="97631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4 этап.</a:t>
            </a:r>
            <a:br>
              <a:rPr lang="ru-RU" sz="2400" b="1" dirty="0" smtClean="0"/>
            </a:br>
            <a:r>
              <a:rPr lang="ru-RU" sz="2400" b="1" dirty="0" smtClean="0"/>
              <a:t>ПОДГОТОВКА ВЫЖИГАТЕЛЯ К РАБОТЕ.</a:t>
            </a:r>
            <a:br>
              <a:rPr lang="ru-RU" sz="2400" b="1" dirty="0" smtClean="0"/>
            </a:br>
            <a:r>
              <a:rPr lang="ru-RU" sz="2400" b="1" dirty="0" smtClean="0"/>
              <a:t>ОРГАНИЗАЦИЯ РАБОЧЕГО МЕСТА</a:t>
            </a:r>
            <a:endParaRPr lang="ru-RU" sz="24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62526" y="1774826"/>
            <a:ext cx="4674351" cy="4262436"/>
          </a:xfrm>
        </p:spPr>
        <p:txBody>
          <a:bodyPr>
            <a:noAutofit/>
          </a:bodyPr>
          <a:lstStyle/>
          <a:p>
            <a:pPr marL="342900" indent="-342900">
              <a:buAutoNum type="arabicPeriod"/>
            </a:pPr>
            <a:r>
              <a:rPr lang="ru-RU" sz="2000" b="1" dirty="0" smtClean="0"/>
              <a:t>Работаем на стекле или металлической пластине.</a:t>
            </a:r>
          </a:p>
          <a:p>
            <a:pPr marL="342900" indent="-342900">
              <a:buAutoNum type="arabicPeriod"/>
            </a:pPr>
            <a:r>
              <a:rPr lang="ru-RU" sz="2000" b="1" dirty="0" smtClean="0"/>
              <a:t>Обязательно чистить нагревательный элемент во время работы.</a:t>
            </a:r>
          </a:p>
          <a:p>
            <a:pPr marL="342900" indent="-342900">
              <a:buAutoNum type="arabicPeriod"/>
            </a:pPr>
            <a:r>
              <a:rPr lang="ru-RU" sz="2000" b="1" dirty="0" smtClean="0"/>
              <a:t>Проветриваем помещение!</a:t>
            </a:r>
          </a:p>
          <a:p>
            <a:pPr marL="342900" indent="-342900">
              <a:buAutoNum type="arabicPeriod"/>
            </a:pPr>
            <a:r>
              <a:rPr lang="ru-RU" sz="2000" b="1" dirty="0" smtClean="0"/>
              <a:t>Включить в сеть </a:t>
            </a:r>
            <a:r>
              <a:rPr lang="ru-RU" sz="2000" b="1" dirty="0" err="1" smtClean="0"/>
              <a:t>электровыжигатель</a:t>
            </a:r>
            <a:r>
              <a:rPr lang="ru-RU" sz="2000" b="1" dirty="0" smtClean="0"/>
              <a:t> – ДАТЬ ХОРОШО НАГРЕТЬСЯ! Можно попробовать на кусочке ненужном как нагрелся.</a:t>
            </a:r>
          </a:p>
          <a:p>
            <a:pPr marL="342900" indent="-342900">
              <a:buAutoNum type="arabicPeriod"/>
            </a:pPr>
            <a:endParaRPr lang="ru-RU" sz="2000" b="1" dirty="0" smtClean="0"/>
          </a:p>
          <a:p>
            <a:pPr marL="342900" indent="-342900">
              <a:buAutoNum type="arabicPeriod"/>
            </a:pPr>
            <a:endParaRPr lang="ru-RU" sz="2000" b="1" dirty="0"/>
          </a:p>
        </p:txBody>
      </p:sp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073" y="1774826"/>
            <a:ext cx="3673644" cy="4559751"/>
          </a:xfrm>
        </p:spPr>
      </p:pic>
      <p:grpSp>
        <p:nvGrpSpPr>
          <p:cNvPr id="8" name="Группа 7"/>
          <p:cNvGrpSpPr/>
          <p:nvPr/>
        </p:nvGrpSpPr>
        <p:grpSpPr>
          <a:xfrm>
            <a:off x="9024395" y="3854388"/>
            <a:ext cx="2637237" cy="930390"/>
            <a:chOff x="8897037" y="2979769"/>
            <a:chExt cx="3962900" cy="1379621"/>
          </a:xfrm>
        </p:grpSpPr>
        <p:sp>
          <p:nvSpPr>
            <p:cNvPr id="7" name="Стрелка вниз 6"/>
            <p:cNvSpPr/>
            <p:nvPr/>
          </p:nvSpPr>
          <p:spPr>
            <a:xfrm rot="4625717">
              <a:off x="10188676" y="1688130"/>
              <a:ext cx="1379621" cy="39629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Прямоугольник 5"/>
            <p:cNvSpPr/>
            <p:nvPr/>
          </p:nvSpPr>
          <p:spPr>
            <a:xfrm rot="20774035">
              <a:off x="9683349" y="3372931"/>
              <a:ext cx="2390274" cy="5933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000" b="0" cap="none" spc="0" dirty="0" smtClean="0">
                  <a:ln w="0">
                    <a:solidFill>
                      <a:srgbClr val="FF0000"/>
                    </a:solidFill>
                  </a:ln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СТЕКЛО</a:t>
              </a:r>
              <a:endParaRPr lang="ru-RU" sz="2000" b="0" cap="none" spc="0" dirty="0">
                <a:ln w="0">
                  <a:solidFill>
                    <a:srgbClr val="FF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7873552" y="2498610"/>
            <a:ext cx="3731309" cy="930390"/>
            <a:chOff x="8897037" y="2979769"/>
            <a:chExt cx="3962900" cy="1379621"/>
          </a:xfrm>
        </p:grpSpPr>
        <p:sp>
          <p:nvSpPr>
            <p:cNvPr id="10" name="Стрелка вниз 9"/>
            <p:cNvSpPr/>
            <p:nvPr/>
          </p:nvSpPr>
          <p:spPr>
            <a:xfrm rot="4625717">
              <a:off x="10188676" y="1688130"/>
              <a:ext cx="1379621" cy="39629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Прямоугольник 10"/>
            <p:cNvSpPr/>
            <p:nvPr/>
          </p:nvSpPr>
          <p:spPr>
            <a:xfrm rot="20774035">
              <a:off x="9683349" y="3372931"/>
              <a:ext cx="2390274" cy="5933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000" b="0" cap="none" spc="0" dirty="0" smtClean="0">
                  <a:ln w="0">
                    <a:solidFill>
                      <a:srgbClr val="FF0000"/>
                    </a:solidFill>
                  </a:ln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подставка</a:t>
              </a:r>
              <a:endParaRPr lang="ru-RU" sz="2000" b="0" cap="none" spc="0" dirty="0">
                <a:ln w="0">
                  <a:solidFill>
                    <a:srgbClr val="FF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5155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5620" y="125246"/>
            <a:ext cx="5214822" cy="97631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5 этап.</a:t>
            </a:r>
            <a:br>
              <a:rPr lang="ru-RU" sz="2400" b="1" dirty="0" smtClean="0"/>
            </a:br>
            <a:r>
              <a:rPr lang="ru-RU" sz="2400" b="1" dirty="0" smtClean="0"/>
              <a:t>ВЫЖИГАНИЕ ПО ФОАМИРАНУ</a:t>
            </a:r>
            <a:endParaRPr lang="ru-RU" sz="24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842" y="613402"/>
            <a:ext cx="4061221" cy="541496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06767" y="2954335"/>
            <a:ext cx="6934076" cy="3565900"/>
          </a:xfrm>
        </p:spPr>
        <p:txBody>
          <a:bodyPr>
            <a:noAutofit/>
          </a:bodyPr>
          <a:lstStyle/>
          <a:p>
            <a:r>
              <a:rPr lang="ru-RU" sz="2000" dirty="0" smtClean="0"/>
              <a:t>Приемы работы: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Не задерживаемся долго паяльником на </a:t>
            </a:r>
            <a:r>
              <a:rPr lang="ru-RU" sz="2000" dirty="0" err="1" smtClean="0"/>
              <a:t>фоамиране</a:t>
            </a:r>
            <a:r>
              <a:rPr lang="ru-RU" sz="2000" dirty="0" smtClean="0"/>
              <a:t>!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Если фоамиран тонкий – то проводим очень быстро с хорошим нажимом.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Обязательно касаемся стекла во время выжигания. Чтобы прожилки получались более четкие.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Можно рисовать линиями, а можно точками. Можно серединки между прожилками вырезать полностью – делая листок более ажурный.</a:t>
            </a:r>
            <a:endParaRPr lang="ru-RU" sz="2000" dirty="0"/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521619" y="1214354"/>
            <a:ext cx="4563728" cy="160182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Инструменты и материалы:</a:t>
            </a:r>
          </a:p>
          <a:p>
            <a:pPr>
              <a:buFont typeface="Wingdings 3" charset="2"/>
              <a:buAutoNum type="arabicPeriod"/>
            </a:pPr>
            <a:r>
              <a:rPr lang="ru-RU" dirty="0" smtClean="0"/>
              <a:t>Фоамиран</a:t>
            </a:r>
          </a:p>
          <a:p>
            <a:pPr>
              <a:buFont typeface="Wingdings 3" charset="2"/>
              <a:buAutoNum type="arabicPeriod"/>
            </a:pPr>
            <a:r>
              <a:rPr lang="ru-RU" dirty="0" smtClean="0"/>
              <a:t>СТЕКЛО</a:t>
            </a:r>
          </a:p>
          <a:p>
            <a:pPr>
              <a:buFont typeface="Wingdings 3" charset="2"/>
              <a:buAutoNum type="arabicPeriod"/>
            </a:pPr>
            <a:r>
              <a:rPr lang="ru-RU" dirty="0" smtClean="0"/>
              <a:t>Выжигатель готовим к работе.</a:t>
            </a:r>
          </a:p>
        </p:txBody>
      </p:sp>
    </p:spTree>
    <p:extLst>
      <p:ext uri="{BB962C8B-B14F-4D97-AF65-F5344CB8AC3E}">
        <p14:creationId xmlns:p14="http://schemas.microsoft.com/office/powerpoint/2010/main" val="26493737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4602" y="234157"/>
            <a:ext cx="4870367" cy="97631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6 ЭТАП.</a:t>
            </a:r>
            <a:br>
              <a:rPr lang="ru-RU" sz="2800" b="1" dirty="0" smtClean="0"/>
            </a:br>
            <a:r>
              <a:rPr lang="ru-RU" sz="2800" b="1" dirty="0" smtClean="0"/>
              <a:t>ТОНИРОВКА ЛИСТЬЕВ. </a:t>
            </a:r>
            <a:endParaRPr lang="ru-RU" sz="2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73244" y="1485900"/>
            <a:ext cx="5181600" cy="3886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35713" y="4539916"/>
            <a:ext cx="6256421" cy="231808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ПРИЕМЫ РАБОТЫ:</a:t>
            </a:r>
          </a:p>
          <a:p>
            <a:pPr marL="342900" indent="-342900">
              <a:buAutoNum type="arabicPeriod"/>
            </a:pPr>
            <a:r>
              <a:rPr lang="ru-RU" sz="1800" b="1" dirty="0" smtClean="0">
                <a:solidFill>
                  <a:srgbClr val="FF0000"/>
                </a:solidFill>
              </a:rPr>
              <a:t>Обязательно закрывать баночку с красками и мыть кисточку.</a:t>
            </a:r>
          </a:p>
          <a:p>
            <a:pPr marL="342900" indent="-342900">
              <a:buAutoNum type="arabicPeriod"/>
            </a:pPr>
            <a:r>
              <a:rPr lang="ru-RU" sz="1800" b="1" dirty="0" smtClean="0">
                <a:solidFill>
                  <a:srgbClr val="FF0000"/>
                </a:solidFill>
              </a:rPr>
              <a:t>Работаем двумя губками:</a:t>
            </a:r>
          </a:p>
          <a:p>
            <a:pPr marL="800100" lvl="1" indent="-342900">
              <a:buAutoNum type="arabicPeriod"/>
            </a:pPr>
            <a:r>
              <a:rPr lang="ru-RU" sz="1600" b="1" dirty="0" smtClean="0">
                <a:solidFill>
                  <a:srgbClr val="FF0000"/>
                </a:solidFill>
              </a:rPr>
              <a:t>Один  кусочек для нанесения краски, а  Второй для растушевки.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521618" y="1214354"/>
            <a:ext cx="6841707" cy="160182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Инструменты и материалы:</a:t>
            </a:r>
          </a:p>
          <a:p>
            <a:pPr>
              <a:buFont typeface="Wingdings 3" charset="2"/>
              <a:buAutoNum type="arabicPeriod"/>
            </a:pPr>
            <a:r>
              <a:rPr lang="ru-RU" dirty="0" err="1" smtClean="0"/>
              <a:t>Фоамирановые</a:t>
            </a:r>
            <a:r>
              <a:rPr lang="ru-RU" dirty="0" smtClean="0"/>
              <a:t> заготовки (с уже вырезанными прожилками).</a:t>
            </a:r>
          </a:p>
          <a:p>
            <a:pPr>
              <a:buFont typeface="Wingdings 3" charset="2"/>
              <a:buAutoNum type="arabicPeriod"/>
            </a:pPr>
            <a:r>
              <a:rPr lang="ru-RU" dirty="0" smtClean="0"/>
              <a:t>Клеенка на столе + бумага на которой будет окрашивание.</a:t>
            </a:r>
          </a:p>
          <a:p>
            <a:pPr>
              <a:buFont typeface="Wingdings 3" charset="2"/>
              <a:buAutoNum type="arabicPeriod"/>
            </a:pPr>
            <a:r>
              <a:rPr lang="ru-RU" dirty="0" smtClean="0"/>
              <a:t>Акриловые краски (желтый, зеленый, красный, оранжевый  т.д. ) по вашему замыслу.</a:t>
            </a:r>
          </a:p>
          <a:p>
            <a:pPr>
              <a:buFont typeface="Wingdings 3" charset="2"/>
              <a:buAutoNum type="arabicPeriod"/>
            </a:pPr>
            <a:r>
              <a:rPr lang="ru-RU" dirty="0" smtClean="0"/>
              <a:t>Губка для посуды (нарезать на квадратики по 3см) </a:t>
            </a:r>
          </a:p>
        </p:txBody>
      </p:sp>
    </p:spTree>
    <p:extLst>
      <p:ext uri="{BB962C8B-B14F-4D97-AF65-F5344CB8AC3E}">
        <p14:creationId xmlns:p14="http://schemas.microsoft.com/office/powerpoint/2010/main" val="660093479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86</TotalTime>
  <Words>645</Words>
  <Application>Microsoft Office PowerPoint</Application>
  <PresentationFormat>Широкоэкранный</PresentationFormat>
  <Paragraphs>90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Aharoni</vt:lpstr>
      <vt:lpstr>Arial</vt:lpstr>
      <vt:lpstr>Arial Black</vt:lpstr>
      <vt:lpstr>Calibri</vt:lpstr>
      <vt:lpstr>Century Gothic</vt:lpstr>
      <vt:lpstr>Wingdings 3</vt:lpstr>
      <vt:lpstr>Легкий дым</vt:lpstr>
      <vt:lpstr>МАСТЕР-КЛАСС «БРОШЬ ДЛЯ УЧИТЕЛЯ»</vt:lpstr>
      <vt:lpstr>Выжигание по фоамирану.  ПРАВИЛА ТЕХНИКИ БЕЗОПАСНОТИ. </vt:lpstr>
      <vt:lpstr>Инструменты и материалы:</vt:lpstr>
      <vt:lpstr>1 этап. ЗАГОТОВКА ШАБЛОНОВ ИЗ БУМАГИ</vt:lpstr>
      <vt:lpstr>2 этап. ПЕРЕВОД ШАБЛОНА НА ФОАМИРАН </vt:lpstr>
      <vt:lpstr>3 ЭТАП. ВЫРЕЗАЕМ ЗАГОТОВКИ ИЗ ФОАМИРАНА</vt:lpstr>
      <vt:lpstr>4 этап. ПОДГОТОВКА ВЫЖИГАТЕЛЯ К РАБОТЕ. ОРГАНИЗАЦИЯ РАБОЧЕГО МЕСТА</vt:lpstr>
      <vt:lpstr>5 этап. ВЫЖИГАНИЕ ПО ФОАМИРАНУ</vt:lpstr>
      <vt:lpstr>6 ЭТАП. ТОНИРОВКА ЛИСТЬЕВ. </vt:lpstr>
      <vt:lpstr>6 ЭТАП. ТОНИРОВКА ЛИСТЬЕВ.</vt:lpstr>
      <vt:lpstr>7 ЭТАП. ПОДГОТОВКА ОСНОВЫ ПОД БРОШЬ.</vt:lpstr>
      <vt:lpstr>8 этап.  СБОРКА БРОШИ. </vt:lpstr>
      <vt:lpstr>Презентация PowerPoint</vt:lpstr>
      <vt:lpstr>Такие листья можно использовать в разных проектах.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«БРОШЬ ДЛЯ УЧИТЕЛЯ»</dc:title>
  <dc:creator>юлия Морозова</dc:creator>
  <cp:lastModifiedBy>юлия Морозова</cp:lastModifiedBy>
  <cp:revision>47</cp:revision>
  <dcterms:created xsi:type="dcterms:W3CDTF">2023-10-01T18:53:27Z</dcterms:created>
  <dcterms:modified xsi:type="dcterms:W3CDTF">2023-10-01T20:19:43Z</dcterms:modified>
</cp:coreProperties>
</file>