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76" r:id="rId4"/>
    <p:sldId id="258" r:id="rId5"/>
    <p:sldId id="263" r:id="rId6"/>
    <p:sldId id="264" r:id="rId7"/>
    <p:sldId id="262" r:id="rId8"/>
    <p:sldId id="277" r:id="rId9"/>
    <p:sldId id="259" r:id="rId10"/>
    <p:sldId id="278" r:id="rId11"/>
    <p:sldId id="260" r:id="rId12"/>
    <p:sldId id="261" r:id="rId13"/>
    <p:sldId id="279" r:id="rId14"/>
    <p:sldId id="285" r:id="rId15"/>
    <p:sldId id="265" r:id="rId16"/>
    <p:sldId id="266" r:id="rId17"/>
    <p:sldId id="280" r:id="rId18"/>
    <p:sldId id="267" r:id="rId19"/>
    <p:sldId id="282" r:id="rId20"/>
    <p:sldId id="268" r:id="rId21"/>
    <p:sldId id="269" r:id="rId22"/>
    <p:sldId id="281" r:id="rId23"/>
    <p:sldId id="270" r:id="rId24"/>
    <p:sldId id="283" r:id="rId25"/>
    <p:sldId id="271" r:id="rId26"/>
    <p:sldId id="272" r:id="rId27"/>
    <p:sldId id="273" r:id="rId28"/>
    <p:sldId id="274" r:id="rId29"/>
    <p:sldId id="275" r:id="rId30"/>
    <p:sldId id="284" r:id="rId31"/>
    <p:sldId id="286" r:id="rId32"/>
    <p:sldId id="287" r:id="rId33"/>
    <p:sldId id="288" r:id="rId34"/>
    <p:sldId id="289" r:id="rId35"/>
    <p:sldId id="290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Тренажёр «Подготовка к Олимпиаде по праву»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10 </a:t>
            </a:r>
            <a:r>
              <a:rPr lang="ru-RU" dirty="0" smtClean="0"/>
              <a:t>класс</a:t>
            </a:r>
          </a:p>
          <a:p>
            <a:r>
              <a:rPr lang="ru-RU" smtClean="0"/>
              <a:t>Часть 1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В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4. Выберите примеры, которые иллюстрируют институт </a:t>
            </a:r>
            <a:r>
              <a:rPr lang="ru-RU" dirty="0" err="1" smtClean="0"/>
              <a:t>трансдееспособности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А) Роза купила груши на рынке, чтобы потом испечь торт на день рождения бабушки. </a:t>
            </a:r>
          </a:p>
          <a:p>
            <a:pPr>
              <a:buNone/>
            </a:pPr>
            <a:r>
              <a:rPr lang="ru-RU" dirty="0" smtClean="0"/>
              <a:t>Б) Юлия, на основании нотариальной </a:t>
            </a:r>
          </a:p>
          <a:p>
            <a:pPr>
              <a:buNone/>
            </a:pPr>
            <a:r>
              <a:rPr lang="ru-RU" dirty="0" smtClean="0"/>
              <a:t>доверенности, совершила сделку по продаже квартиры от имени своего сына Сергея. </a:t>
            </a:r>
          </a:p>
          <a:p>
            <a:pPr>
              <a:buNone/>
            </a:pPr>
            <a:r>
              <a:rPr lang="ru-RU" dirty="0" smtClean="0"/>
              <a:t>В) Сдача арендатором Еленой нежилого помещения в субаренду Анастасии. </a:t>
            </a:r>
          </a:p>
          <a:p>
            <a:pPr>
              <a:buNone/>
            </a:pPr>
            <a:r>
              <a:rPr lang="ru-RU" dirty="0" smtClean="0"/>
              <a:t>Г) Подписание трудового договора, заключаемого от имени недееспособного лица Светланы, её опекуном Анной</a:t>
            </a: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b="1" dirty="0" err="1" smtClean="0"/>
              <a:t>Трансдееспособность</a:t>
            </a:r>
            <a:r>
              <a:rPr lang="ru-RU" b="1" dirty="0" smtClean="0"/>
              <a:t> — это возможность физических и юридических лиц</a:t>
            </a:r>
            <a:br>
              <a:rPr lang="ru-RU" b="1" dirty="0" smtClean="0"/>
            </a:br>
            <a:r>
              <a:rPr lang="ru-RU" b="1" dirty="0" smtClean="0"/>
              <a:t>осуществлять свои гражданские права и обязанности через других граждан и организаций. </a:t>
            </a:r>
            <a:r>
              <a:rPr lang="ru-RU" dirty="0" smtClean="0"/>
              <a:t>Этой цели служит гражданско-правовой институт представительства.</a:t>
            </a:r>
            <a:br>
              <a:rPr lang="ru-RU" dirty="0" smtClean="0"/>
            </a:br>
            <a:endParaRPr lang="ru-RU" dirty="0" smtClean="0"/>
          </a:p>
          <a:p>
            <a:r>
              <a:rPr lang="ru-RU" dirty="0" smtClean="0"/>
              <a:t>Представительство — такое гражданское организационное правовое отношение, в силу которого правомерные в пределах данных полномочий юридические действия одного лица (представителя) от имени другого лица (представляемого) по отношению к третьим лицам влекут за собой возникновение, изменение или прекращение прав и обязанностей непосредственно для представляемого.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БГ</a:t>
            </a: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5. В рамках какого договора, как правило, используется институт делькредере?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А) договора купли-продажи </a:t>
            </a:r>
          </a:p>
          <a:p>
            <a:pPr>
              <a:buNone/>
            </a:pPr>
            <a:r>
              <a:rPr lang="ru-RU" dirty="0" smtClean="0"/>
              <a:t>Б) договора агентирования </a:t>
            </a:r>
          </a:p>
          <a:p>
            <a:pPr>
              <a:buNone/>
            </a:pPr>
            <a:r>
              <a:rPr lang="ru-RU" dirty="0" smtClean="0"/>
              <a:t>В) договора поручения </a:t>
            </a:r>
          </a:p>
          <a:p>
            <a:pPr>
              <a:buNone/>
            </a:pPr>
            <a:r>
              <a:rPr lang="ru-RU" dirty="0" smtClean="0"/>
              <a:t>Г) договора поручительства </a:t>
            </a:r>
          </a:p>
          <a:p>
            <a:pPr>
              <a:buNone/>
            </a:pPr>
            <a:r>
              <a:rPr lang="ru-RU" dirty="0" smtClean="0"/>
              <a:t>Д) договора комиссии </a:t>
            </a:r>
          </a:p>
          <a:p>
            <a:pPr>
              <a:buNone/>
            </a:pPr>
            <a:r>
              <a:rPr lang="ru-RU" dirty="0" smtClean="0"/>
              <a:t>Е) договора поставки</a:t>
            </a:r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В гражданском праве </a:t>
            </a:r>
            <a:r>
              <a:rPr lang="ru-RU" b="1" dirty="0" smtClean="0"/>
              <a:t>делькредере</a:t>
            </a:r>
            <a:r>
              <a:rPr lang="ru-RU" dirty="0" smtClean="0"/>
              <a:t> – это отдельное комплексное условие, которое используют в сделках по модели договора комиссии. </a:t>
            </a:r>
          </a:p>
          <a:p>
            <a:r>
              <a:rPr lang="ru-RU" dirty="0" smtClean="0"/>
              <a:t>Чаще всего </a:t>
            </a:r>
            <a:r>
              <a:rPr lang="ru-RU" b="1" dirty="0" smtClean="0"/>
              <a:t>делькредере</a:t>
            </a:r>
            <a:r>
              <a:rPr lang="ru-RU" dirty="0" smtClean="0"/>
              <a:t> встречается в агентских договорах. Изначально вознаграждение комиссионера не зависит от исполнения сделки третьим лицом. Комитент платит вознаграждение не зависимо от результата. Но если прописать конструкцию </a:t>
            </a:r>
            <a:r>
              <a:rPr lang="ru-RU" b="1" dirty="0" smtClean="0"/>
              <a:t>делькредере</a:t>
            </a:r>
            <a:r>
              <a:rPr lang="ru-RU" dirty="0" smtClean="0"/>
              <a:t>, правила изменятся.</a:t>
            </a:r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Д</a:t>
            </a:r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 smtClean="0"/>
              <a:t>6. Выберите действующие на 2022 г. суды РФ, минимальный возраст для занятия должности судьи которых превышает минимально установленный возраст для судьи, предусмотренный 7 главой Конституции РФ. А) мировой судья </a:t>
            </a:r>
          </a:p>
          <a:p>
            <a:pPr marL="0" indent="0">
              <a:buNone/>
            </a:pPr>
            <a:r>
              <a:rPr lang="ru-RU" dirty="0" smtClean="0"/>
              <a:t>Б) районный суд </a:t>
            </a:r>
          </a:p>
          <a:p>
            <a:pPr marL="0" indent="0">
              <a:buNone/>
            </a:pPr>
            <a:r>
              <a:rPr lang="ru-RU" dirty="0" smtClean="0"/>
              <a:t>В) областной суд </a:t>
            </a:r>
          </a:p>
          <a:p>
            <a:pPr marL="0" indent="0">
              <a:buNone/>
            </a:pPr>
            <a:r>
              <a:rPr lang="ru-RU" dirty="0" smtClean="0"/>
              <a:t>Г) апелляционный суд общей юрисдикции </a:t>
            </a:r>
          </a:p>
          <a:p>
            <a:pPr marL="0" indent="0">
              <a:buNone/>
            </a:pPr>
            <a:r>
              <a:rPr lang="ru-RU" dirty="0" smtClean="0"/>
              <a:t>Д) Высший Арбитражный Суд РФ </a:t>
            </a:r>
          </a:p>
          <a:p>
            <a:pPr marL="0" indent="0">
              <a:buNone/>
            </a:pPr>
            <a:r>
              <a:rPr lang="ru-RU" dirty="0" smtClean="0"/>
              <a:t>Е) Конституционный Суд РФ </a:t>
            </a:r>
          </a:p>
          <a:p>
            <a:pPr marL="0" indent="0">
              <a:buNone/>
            </a:pPr>
            <a:r>
              <a:rPr lang="ru-RU" dirty="0" smtClean="0"/>
              <a:t>Ж) гарнизонный мировой суд</a:t>
            </a:r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ВГЕ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1. Выберите виды времени отдыха, перечисленные в Трудовом кодексе РФ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А) еженедельный непрерывный отдых</a:t>
            </a:r>
          </a:p>
          <a:p>
            <a:pPr>
              <a:buNone/>
            </a:pPr>
            <a:r>
              <a:rPr lang="ru-RU" dirty="0" smtClean="0"/>
              <a:t> Б) ежедневный отдых </a:t>
            </a:r>
          </a:p>
          <a:p>
            <a:pPr>
              <a:buNone/>
            </a:pPr>
            <a:r>
              <a:rPr lang="ru-RU" dirty="0" smtClean="0"/>
              <a:t>В) рабочие праздничные дни </a:t>
            </a:r>
          </a:p>
          <a:p>
            <a:pPr>
              <a:buNone/>
            </a:pPr>
            <a:r>
              <a:rPr lang="ru-RU" dirty="0" smtClean="0"/>
              <a:t>Г) отпуска </a:t>
            </a:r>
          </a:p>
          <a:p>
            <a:pPr>
              <a:buNone/>
            </a:pPr>
            <a:r>
              <a:rPr lang="ru-RU" dirty="0" smtClean="0"/>
              <a:t>Д) перерывы в течение рабочего дня</a:t>
            </a:r>
          </a:p>
          <a:p>
            <a:pPr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b="1" u="sng" dirty="0" smtClean="0"/>
              <a:t>По 2 балла за каждый правильный ответ, максимум – 22 балла.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332656"/>
            <a:ext cx="7467600" cy="614129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1" dirty="0" smtClean="0"/>
              <a:t>7. Выберите те нормы, которые, в случае внесения в Уголовный кодекс РФ, будут </a:t>
            </a:r>
            <a:r>
              <a:rPr lang="ru-RU" b="1" dirty="0" err="1" smtClean="0"/>
              <a:t>ретроактивны</a:t>
            </a:r>
            <a:r>
              <a:rPr lang="ru-RU" b="1" dirty="0" smtClean="0"/>
              <a:t>. </a:t>
            </a:r>
          </a:p>
          <a:p>
            <a:pPr marL="0" indent="0">
              <a:buNone/>
            </a:pPr>
            <a:r>
              <a:rPr lang="ru-RU" dirty="0" smtClean="0"/>
              <a:t>А) Увеличение максимального размера наказания с 8 до 10 лет лишения свободы. </a:t>
            </a:r>
          </a:p>
          <a:p>
            <a:pPr marL="0" indent="0">
              <a:buNone/>
            </a:pPr>
            <a:r>
              <a:rPr lang="ru-RU" dirty="0" smtClean="0"/>
              <a:t>Б) Исключение из перечня наказаний за состав, предусмотренный ст. N УК РФ, наказания в виде пожизненного лишения свободы. </a:t>
            </a:r>
          </a:p>
          <a:p>
            <a:pPr marL="0" indent="0">
              <a:buNone/>
            </a:pPr>
            <a:r>
              <a:rPr lang="ru-RU" dirty="0" smtClean="0"/>
              <a:t>В) Декриминализация состава преступления, предусмотренного ст. N УК РФ. </a:t>
            </a:r>
          </a:p>
          <a:p>
            <a:pPr marL="0" indent="0">
              <a:buNone/>
            </a:pPr>
            <a:r>
              <a:rPr lang="ru-RU" dirty="0" smtClean="0"/>
              <a:t>Г) Перевод из разряда административно наказуемых в разряд уголовно наказуемых состава R. </a:t>
            </a:r>
          </a:p>
          <a:p>
            <a:pPr marL="0" indent="0">
              <a:buNone/>
            </a:pPr>
            <a:r>
              <a:rPr lang="ru-RU" dirty="0" smtClean="0"/>
              <a:t>Д) Включение в перечень наказаний за состав, предусмотренный ст. N УК РФ, наказания в виде пожизненного лишения свободы, при этом ранее максимальным наказанием было лишение свободы на определённый срок.</a:t>
            </a:r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Ретроактивность — действие закона на решения, принятые до его вступления в силу. Обратная сила закона также именуется ретроактивностью закона или </a:t>
            </a:r>
            <a:r>
              <a:rPr lang="ru-RU" b="1" dirty="0" smtClean="0"/>
              <a:t>ретроактивным</a:t>
            </a:r>
            <a:r>
              <a:rPr lang="ru-RU" dirty="0" smtClean="0"/>
              <a:t> действием закона.</a:t>
            </a:r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БВ</a:t>
            </a:r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354162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8. В каких случаях считается, что лицо, которое причинило вред, действует правомерно, и в его действиях в целом не содержится состава преступления?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А) мнимая оборона </a:t>
            </a:r>
          </a:p>
          <a:p>
            <a:pPr>
              <a:buNone/>
            </a:pPr>
            <a:r>
              <a:rPr lang="ru-RU" dirty="0" smtClean="0"/>
              <a:t>Б) крайняя необходимость </a:t>
            </a:r>
          </a:p>
          <a:p>
            <a:pPr>
              <a:buNone/>
            </a:pPr>
            <a:r>
              <a:rPr lang="ru-RU" dirty="0" smtClean="0"/>
              <a:t>В) необоснованный риск </a:t>
            </a:r>
          </a:p>
          <a:p>
            <a:pPr>
              <a:buNone/>
            </a:pPr>
            <a:r>
              <a:rPr lang="ru-RU" dirty="0" smtClean="0"/>
              <a:t>Г) совершение преступления, за которое лицу назначен судебный штраф </a:t>
            </a:r>
          </a:p>
          <a:p>
            <a:pPr>
              <a:buNone/>
            </a:pPr>
            <a:r>
              <a:rPr lang="ru-RU" dirty="0" smtClean="0"/>
              <a:t>Д) условно-досрочное освобождение </a:t>
            </a:r>
          </a:p>
          <a:p>
            <a:pPr>
              <a:buNone/>
            </a:pPr>
            <a:r>
              <a:rPr lang="ru-RU" dirty="0" smtClean="0"/>
              <a:t>Е) исполнение законного приказа или распоряжения</a:t>
            </a:r>
            <a:endParaRPr 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БЕ</a:t>
            </a:r>
            <a:endParaRPr lang="ru-RU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9. Выберите существующие на 2022 г. в России налоги.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А) единый социальный налог </a:t>
            </a:r>
          </a:p>
          <a:p>
            <a:pPr>
              <a:buNone/>
            </a:pPr>
            <a:r>
              <a:rPr lang="ru-RU" dirty="0" smtClean="0"/>
              <a:t>Б) налог на доходы юридических лиц </a:t>
            </a:r>
          </a:p>
          <a:p>
            <a:pPr>
              <a:buNone/>
            </a:pPr>
            <a:r>
              <a:rPr lang="ru-RU" dirty="0" smtClean="0"/>
              <a:t>В) налог на добавочную стоимость </a:t>
            </a:r>
          </a:p>
          <a:p>
            <a:pPr>
              <a:buNone/>
            </a:pPr>
            <a:r>
              <a:rPr lang="ru-RU" dirty="0" smtClean="0"/>
              <a:t>Г) </a:t>
            </a:r>
            <a:r>
              <a:rPr lang="ru-RU" dirty="0" err="1" smtClean="0"/>
              <a:t>зарплатный</a:t>
            </a:r>
            <a:r>
              <a:rPr lang="ru-RU" dirty="0" smtClean="0"/>
              <a:t> налог </a:t>
            </a:r>
          </a:p>
          <a:p>
            <a:pPr>
              <a:buNone/>
            </a:pPr>
            <a:r>
              <a:rPr lang="ru-RU" dirty="0" smtClean="0"/>
              <a:t>Д) транспортный налог </a:t>
            </a:r>
          </a:p>
          <a:p>
            <a:pPr>
              <a:buNone/>
            </a:pPr>
            <a:r>
              <a:rPr lang="ru-RU" dirty="0" smtClean="0"/>
              <a:t>Е) налог на добычу подземных ископаемых </a:t>
            </a:r>
          </a:p>
          <a:p>
            <a:pPr>
              <a:buNone/>
            </a:pPr>
            <a:r>
              <a:rPr lang="ru-RU" dirty="0" smtClean="0"/>
              <a:t>Ж) земляной налог</a:t>
            </a:r>
            <a:endParaRPr lang="ru-RU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332656"/>
            <a:ext cx="7467600" cy="6141296"/>
          </a:xfrm>
        </p:spPr>
        <p:txBody>
          <a:bodyPr/>
          <a:lstStyle/>
          <a:p>
            <a:pPr marL="0" indent="0"/>
            <a:r>
              <a:rPr lang="ru-RU" b="1" dirty="0" smtClean="0"/>
              <a:t>10. Эта геометрическая(-</a:t>
            </a:r>
            <a:r>
              <a:rPr lang="ru-RU" b="1" dirty="0" err="1" smtClean="0"/>
              <a:t>ое</a:t>
            </a:r>
            <a:r>
              <a:rPr lang="ru-RU" b="1" dirty="0" smtClean="0"/>
              <a:t>) фигура (тело) используется для обозначения состава преступления, предусмотренного ст. 172.2 УК РФ «Организация деятельности по привлечению денежных средств и (или) иного имущества физических лиц и (или) юридических лиц в крупном размере, при которой выплата дохода и (или) предоставление иной выгоды лицам, чьи денежные средства и (или) иное имущество привлечены ранее, осуществляются за счёт привлечённых денежных средств и (или) иного имущества иных физических лиц и (или) юридических лиц при отсутствии инвестиционной (продолжение далее)</a:t>
            </a:r>
            <a:endParaRPr lang="ru-RU" b="1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60648"/>
            <a:ext cx="7467600" cy="6213304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/>
              <a:t>и (или) иной законной предпринимательской или иной деятельности, связанной с использованием привлечённых денежных средств и (или) иного имущества, в объёме, сопоставимом с объёмом привлечённых денежных средств и (или) иного имущества». </a:t>
            </a:r>
          </a:p>
          <a:p>
            <a:pPr>
              <a:buNone/>
            </a:pPr>
            <a:r>
              <a:rPr lang="ru-RU" dirty="0" smtClean="0"/>
              <a:t>А) прямоугольник </a:t>
            </a:r>
          </a:p>
          <a:p>
            <a:pPr>
              <a:buNone/>
            </a:pPr>
            <a:r>
              <a:rPr lang="ru-RU" dirty="0" smtClean="0"/>
              <a:t>Б) квадрат </a:t>
            </a:r>
          </a:p>
          <a:p>
            <a:pPr>
              <a:buNone/>
            </a:pPr>
            <a:r>
              <a:rPr lang="ru-RU" dirty="0" smtClean="0"/>
              <a:t>В) пирамида </a:t>
            </a:r>
          </a:p>
          <a:p>
            <a:pPr>
              <a:buNone/>
            </a:pPr>
            <a:r>
              <a:rPr lang="ru-RU" dirty="0" smtClean="0"/>
              <a:t>Г) шар </a:t>
            </a:r>
          </a:p>
          <a:p>
            <a:pPr>
              <a:buNone/>
            </a:pPr>
            <a:r>
              <a:rPr lang="ru-RU" dirty="0" smtClean="0"/>
              <a:t>Д) конус </a:t>
            </a:r>
          </a:p>
          <a:p>
            <a:pPr>
              <a:buNone/>
            </a:pPr>
            <a:r>
              <a:rPr lang="ru-RU" dirty="0" smtClean="0"/>
              <a:t>Е) сфера </a:t>
            </a:r>
          </a:p>
          <a:p>
            <a:pPr>
              <a:buNone/>
            </a:pPr>
            <a:r>
              <a:rPr lang="ru-RU" dirty="0" smtClean="0"/>
              <a:t>Ж) цилиндр </a:t>
            </a:r>
          </a:p>
          <a:p>
            <a:pPr>
              <a:buNone/>
            </a:pPr>
            <a:r>
              <a:rPr lang="ru-RU" dirty="0" smtClean="0"/>
              <a:t>З) трапеция</a:t>
            </a:r>
            <a:endParaRPr lang="ru-RU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Пирамида (финансовая пирамида)</a:t>
            </a:r>
            <a:endParaRPr lang="ru-RU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90488" indent="-90488">
              <a:buNone/>
            </a:pPr>
            <a:r>
              <a:rPr lang="ru-RU" b="1" dirty="0" smtClean="0"/>
              <a:t>11. В соответствии с положениями Бюджетного кодекса РФ, выберите год, который является отчётным для даты 21.10.2022 г.</a:t>
            </a:r>
          </a:p>
          <a:p>
            <a:pPr marL="90488" indent="-90488">
              <a:buNone/>
            </a:pPr>
            <a:r>
              <a:rPr lang="ru-RU" dirty="0" smtClean="0"/>
              <a:t>А) 2020 год </a:t>
            </a:r>
          </a:p>
          <a:p>
            <a:pPr marL="90488" indent="-90488">
              <a:buNone/>
            </a:pPr>
            <a:r>
              <a:rPr lang="ru-RU" dirty="0" smtClean="0"/>
              <a:t>Б) 2021 год </a:t>
            </a:r>
          </a:p>
          <a:p>
            <a:pPr marL="90488" indent="-90488">
              <a:buNone/>
            </a:pPr>
            <a:r>
              <a:rPr lang="ru-RU" dirty="0" smtClean="0"/>
              <a:t>В) 2022 год </a:t>
            </a:r>
          </a:p>
          <a:p>
            <a:pPr marL="90488" indent="-90488">
              <a:buNone/>
            </a:pPr>
            <a:r>
              <a:rPr lang="ru-RU" dirty="0" smtClean="0"/>
              <a:t>Г) 2023 год </a:t>
            </a:r>
          </a:p>
          <a:p>
            <a:pPr marL="90488" indent="-90488">
              <a:buNone/>
            </a:pPr>
            <a:r>
              <a:rPr lang="ru-RU" dirty="0" smtClean="0"/>
              <a:t>Д) 2024 год </a:t>
            </a:r>
            <a:endParaRPr lang="ru-RU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АБГД</a:t>
            </a:r>
            <a:endParaRPr lang="ru-RU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Б</a:t>
            </a:r>
            <a:endParaRPr lang="ru-RU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tx1"/>
                </a:solidFill>
              </a:rPr>
              <a:t>12. Рассмотрите внимательно изображение. Выберите верное название органа власти, эмблема которого представлена на изображении</a:t>
            </a:r>
            <a:endParaRPr lang="ru-RU" sz="2000" b="1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276872"/>
            <a:ext cx="4143375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427984" y="2132856"/>
            <a:ext cx="417646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А) Следственный комитет РФ </a:t>
            </a:r>
          </a:p>
          <a:p>
            <a:r>
              <a:rPr lang="ru-RU" dirty="0" smtClean="0"/>
              <a:t>Б) Генеральная прокуратура РФ </a:t>
            </a:r>
          </a:p>
          <a:p>
            <a:r>
              <a:rPr lang="ru-RU" dirty="0" smtClean="0"/>
              <a:t>В) Счётная Палата РФ </a:t>
            </a:r>
          </a:p>
          <a:p>
            <a:r>
              <a:rPr lang="ru-RU" dirty="0" smtClean="0"/>
              <a:t>Г) Полиция РФ </a:t>
            </a:r>
          </a:p>
          <a:p>
            <a:r>
              <a:rPr lang="ru-RU" dirty="0" smtClean="0"/>
              <a:t>Д) Российская академия наук РФ Е) Федеральная служба судебных приставов РФ</a:t>
            </a:r>
          </a:p>
          <a:p>
            <a:r>
              <a:rPr lang="ru-RU" dirty="0" smtClean="0"/>
              <a:t>Ж) Федеральная палата адвокатов РФ</a:t>
            </a:r>
            <a:endParaRPr lang="ru-RU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Ответ Б</a:t>
            </a:r>
            <a:endParaRPr lang="ru-RU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13. Установите истинность или ложность суждений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1520" y="1600200"/>
            <a:ext cx="8352928" cy="4873752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1. Фонд обязательного медицинского страхования является государственным внебюджетным фондом. </a:t>
            </a:r>
          </a:p>
          <a:p>
            <a:r>
              <a:rPr lang="ru-RU" dirty="0" smtClean="0"/>
              <a:t>2. Во Франции действует двухпалатный парламент. 3. Федерация, в которой разрешена сецессия, именуется мягкой. </a:t>
            </a:r>
          </a:p>
          <a:p>
            <a:r>
              <a:rPr lang="ru-RU" dirty="0" smtClean="0"/>
              <a:t>4. Переработка вещи иначе называется спецификацией. 5. Бремя доказывания любых фактов в гражданском процессе лежит на истце. </a:t>
            </a:r>
          </a:p>
          <a:p>
            <a:r>
              <a:rPr lang="ru-RU" dirty="0" smtClean="0"/>
              <a:t>6. В соответствии с положениями IV части ГК РФ, лицензия </a:t>
            </a:r>
            <a:r>
              <a:rPr lang="ru-RU" dirty="0" err="1" smtClean="0"/>
              <a:t>презюмируется</a:t>
            </a:r>
            <a:r>
              <a:rPr lang="ru-RU" dirty="0" smtClean="0"/>
              <a:t> простой (неисключительной). </a:t>
            </a:r>
          </a:p>
          <a:p>
            <a:r>
              <a:rPr lang="ru-RU" dirty="0" smtClean="0"/>
              <a:t>7. Новизна является одним из критериев </a:t>
            </a:r>
            <a:r>
              <a:rPr lang="ru-RU" dirty="0" err="1" smtClean="0"/>
              <a:t>охраноспособности</a:t>
            </a:r>
            <a:r>
              <a:rPr lang="ru-RU" dirty="0" smtClean="0"/>
              <a:t> селекционного достижения. </a:t>
            </a:r>
          </a:p>
          <a:p>
            <a:r>
              <a:rPr lang="ru-RU" dirty="0" smtClean="0"/>
              <a:t>8. Совершение кражи по неосторожности не предусмотрено действующим УК РФ. (продолжение далее)</a:t>
            </a:r>
            <a:endParaRPr lang="ru-RU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60648"/>
            <a:ext cx="7467600" cy="6213304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9. Патронаж устанавливается исключительно с согласия гражданина, нуждающегося в помощи. </a:t>
            </a:r>
          </a:p>
          <a:p>
            <a:pPr>
              <a:buNone/>
            </a:pPr>
            <a:r>
              <a:rPr lang="ru-RU" dirty="0" smtClean="0"/>
              <a:t>10. Въезд в Республику Беларусь для граждан РФ возможен по внутреннему паспорту гражданина РФ. </a:t>
            </a:r>
          </a:p>
          <a:p>
            <a:pPr>
              <a:buNone/>
            </a:pPr>
            <a:r>
              <a:rPr lang="ru-RU" dirty="0" smtClean="0"/>
              <a:t>11. Генеральный прокурор РФ назначается на должность Советом Федерации. </a:t>
            </a:r>
          </a:p>
          <a:p>
            <a:pPr>
              <a:buNone/>
            </a:pPr>
            <a:r>
              <a:rPr lang="ru-RU" dirty="0" smtClean="0"/>
              <a:t>12. В некоторые статьи главы 4-й Конституции РФ поправки можно внести с помощью указа Президента РФ. </a:t>
            </a:r>
          </a:p>
          <a:p>
            <a:pPr>
              <a:buNone/>
            </a:pPr>
            <a:r>
              <a:rPr lang="ru-RU" dirty="0" smtClean="0"/>
              <a:t>13. При отсутствии согласия одного из супругов брак может быть расторгнут в органах Прокуратуры РФ.</a:t>
            </a:r>
          </a:p>
          <a:p>
            <a:pPr>
              <a:buNone/>
            </a:pPr>
            <a:r>
              <a:rPr lang="ru-RU" dirty="0" smtClean="0"/>
              <a:t>14. Правовая идеология является одним из элементов правосознания. </a:t>
            </a:r>
          </a:p>
          <a:p>
            <a:pPr>
              <a:buNone/>
            </a:pPr>
            <a:r>
              <a:rPr lang="ru-RU" dirty="0" smtClean="0"/>
              <a:t>15. Трудовой кодекс РФ регулирует вопросы привлечения к дисциплинарной и материальной юридической ответственности. </a:t>
            </a:r>
          </a:p>
          <a:p>
            <a:pPr>
              <a:buNone/>
            </a:pPr>
            <a:r>
              <a:rPr lang="ru-RU" dirty="0" smtClean="0"/>
              <a:t>16. Старшина коллегии присяжных заседателей назначается Председательствующим судьёй по делу</a:t>
            </a:r>
            <a:endParaRPr lang="ru-RU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Ответы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772816"/>
            <a:ext cx="7344816" cy="2524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 rot="10800000" flipV="1">
            <a:off x="1979712" y="4815589"/>
            <a:ext cx="48782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По 1 баллу за каждый правильный ответ, максимум – 16 баллов.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2. Выберите ограниченные вещные права, поименованные в Гражданском кодексе РФ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А) </a:t>
            </a:r>
            <a:r>
              <a:rPr lang="ru-RU" dirty="0" err="1" smtClean="0"/>
              <a:t>пигнус</a:t>
            </a:r>
            <a:r>
              <a:rPr lang="ru-RU" dirty="0" smtClean="0"/>
              <a:t> </a:t>
            </a:r>
          </a:p>
          <a:p>
            <a:r>
              <a:rPr lang="ru-RU" dirty="0" smtClean="0"/>
              <a:t>Б) </a:t>
            </a:r>
            <a:r>
              <a:rPr lang="ru-RU" dirty="0" err="1" smtClean="0"/>
              <a:t>фидуций</a:t>
            </a:r>
            <a:r>
              <a:rPr lang="ru-RU" dirty="0" smtClean="0"/>
              <a:t> </a:t>
            </a:r>
          </a:p>
          <a:p>
            <a:r>
              <a:rPr lang="ru-RU" dirty="0" smtClean="0"/>
              <a:t>В) манципация </a:t>
            </a:r>
          </a:p>
          <a:p>
            <a:r>
              <a:rPr lang="ru-RU" dirty="0" smtClean="0"/>
              <a:t>Г) узуфрукт </a:t>
            </a:r>
          </a:p>
          <a:p>
            <a:r>
              <a:rPr lang="ru-RU" dirty="0" smtClean="0"/>
              <a:t>Д) сервитут </a:t>
            </a:r>
          </a:p>
          <a:p>
            <a:r>
              <a:rPr lang="ru-RU" dirty="0" smtClean="0"/>
              <a:t>Е) право оперативного управления</a:t>
            </a:r>
          </a:p>
          <a:p>
            <a:r>
              <a:rPr lang="ru-RU" dirty="0" smtClean="0"/>
              <a:t>Ж) право хозяйственного ведения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b="1" dirty="0" err="1" smtClean="0"/>
              <a:t>Манципа́ция</a:t>
            </a:r>
            <a:r>
              <a:rPr lang="ru-RU" dirty="0" smtClean="0"/>
              <a:t> (лат. </a:t>
            </a:r>
            <a:r>
              <a:rPr lang="ru-RU" b="1" dirty="0" err="1" smtClean="0"/>
              <a:t>mancipatio</a:t>
            </a:r>
            <a:r>
              <a:rPr lang="ru-RU" dirty="0" smtClean="0"/>
              <a:t>, от лат. </a:t>
            </a:r>
            <a:r>
              <a:rPr lang="ru-RU" dirty="0" err="1" smtClean="0"/>
              <a:t>manus</a:t>
            </a:r>
            <a:r>
              <a:rPr lang="ru-RU" dirty="0" smtClean="0"/>
              <a:t> — «рука» и лат. </a:t>
            </a:r>
            <a:r>
              <a:rPr lang="ru-RU" dirty="0" err="1" smtClean="0"/>
              <a:t>capio</a:t>
            </a:r>
            <a:r>
              <a:rPr lang="ru-RU" dirty="0" smtClean="0"/>
              <a:t> — «беру») — в римском праве акт фиксации перехода права собственности от одного лица к другому, при котором отчуждаемая вещь в присутствии пяти свидетелей и весовщика передавалась приобретателю при произнесении строго определённых словесных форм и выполнении обряда с весами с медным слитком. Деление вещей на </a:t>
            </a:r>
            <a:r>
              <a:rPr lang="ru-RU" dirty="0" err="1" smtClean="0"/>
              <a:t>манципируемые</a:t>
            </a:r>
            <a:r>
              <a:rPr lang="ru-RU" dirty="0" smtClean="0"/>
              <a:t> и </a:t>
            </a:r>
            <a:r>
              <a:rPr lang="ru-RU" dirty="0" err="1" smtClean="0"/>
              <a:t>неманципируемые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узуфрукт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Вещное право пользования чужим имуществом с правом присвоения доходов от него, но с условием сохранения его целостности, ценности и хозяйственного назначения.</a:t>
            </a:r>
          </a:p>
          <a:p>
            <a:r>
              <a:rPr lang="ru-RU" dirty="0" smtClean="0"/>
              <a:t>Пользователь в таком случае именуется </a:t>
            </a:r>
            <a:r>
              <a:rPr lang="ru-RU" dirty="0" err="1" smtClean="0"/>
              <a:t>узуфруктуарием</a:t>
            </a:r>
            <a:r>
              <a:rPr lang="ru-RU" dirty="0" smtClean="0"/>
              <a:t>, а право пользования — правом </a:t>
            </a:r>
            <a:r>
              <a:rPr lang="ru-RU" dirty="0" err="1" smtClean="0"/>
              <a:t>узуфруктуария</a:t>
            </a:r>
            <a:r>
              <a:rPr lang="ru-RU" dirty="0" smtClean="0"/>
              <a:t>.</a:t>
            </a:r>
          </a:p>
          <a:p>
            <a:r>
              <a:rPr lang="ru-RU" b="1" dirty="0" err="1" smtClean="0"/>
              <a:t>Сервиту́т</a:t>
            </a:r>
            <a:r>
              <a:rPr lang="ru-RU" dirty="0" smtClean="0"/>
              <a:t> — ограниченное право пользования чужой вещью в земельных отношениях (в дореволюционной русской правовой терминологии — право участия частного).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95536" y="1628800"/>
            <a:ext cx="7467600" cy="4873752"/>
          </a:xfrm>
        </p:spPr>
        <p:txBody>
          <a:bodyPr/>
          <a:lstStyle/>
          <a:p>
            <a:r>
              <a:rPr lang="ru-RU" i="1" dirty="0" err="1" smtClean="0"/>
              <a:t>Фидуция</a:t>
            </a:r>
            <a:r>
              <a:rPr lang="ru-RU" i="1" dirty="0" smtClean="0"/>
              <a:t> (</a:t>
            </a:r>
            <a:r>
              <a:rPr lang="ru-RU" i="1" dirty="0" err="1" smtClean="0"/>
              <a:t>fiducia</a:t>
            </a:r>
            <a:r>
              <a:rPr lang="ru-RU" i="1" dirty="0" smtClean="0"/>
              <a:t>)</a:t>
            </a:r>
            <a:r>
              <a:rPr lang="ru-RU" dirty="0" smtClean="0"/>
              <a:t> при помощи манципации должник отчуждал вещь в собственность кредитора, но с условием, что в случае исполнения обязательства кредитор обязан будет вернуть вещь в собственность должника.</a:t>
            </a:r>
          </a:p>
          <a:p>
            <a:endParaRPr lang="ru-RU" dirty="0" smtClean="0"/>
          </a:p>
          <a:p>
            <a:r>
              <a:rPr lang="ru-RU" dirty="0" smtClean="0"/>
              <a:t>При </a:t>
            </a:r>
            <a:r>
              <a:rPr lang="ru-RU" i="1" dirty="0" err="1" smtClean="0"/>
              <a:t>пигнусе</a:t>
            </a:r>
            <a:r>
              <a:rPr lang="ru-RU" i="1" dirty="0" smtClean="0"/>
              <a:t> (</a:t>
            </a:r>
            <a:r>
              <a:rPr lang="ru-RU" i="1" dirty="0" err="1" smtClean="0"/>
              <a:t>pignus</a:t>
            </a:r>
            <a:r>
              <a:rPr lang="ru-RU" i="1" dirty="0" smtClean="0"/>
              <a:t> —</a:t>
            </a:r>
            <a:r>
              <a:rPr lang="ru-RU" dirty="0" smtClean="0"/>
              <a:t> «ручной заклад») вещь передавалась не в собственность, а только во владение кредитора.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ДЕЖ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3. Сколько дней длилось голосование на выборах депутатов районных советов в г. Москве в 2022 году?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А) 1 день </a:t>
            </a:r>
          </a:p>
          <a:p>
            <a:r>
              <a:rPr lang="ru-RU" dirty="0" smtClean="0"/>
              <a:t>Б) 2 дня </a:t>
            </a:r>
          </a:p>
          <a:p>
            <a:r>
              <a:rPr lang="ru-RU" dirty="0" smtClean="0"/>
              <a:t>В) 3 дня </a:t>
            </a:r>
          </a:p>
          <a:p>
            <a:r>
              <a:rPr lang="ru-RU" dirty="0" smtClean="0"/>
              <a:t>Г) 5 дней </a:t>
            </a:r>
          </a:p>
          <a:p>
            <a:r>
              <a:rPr lang="ru-RU" dirty="0" smtClean="0"/>
              <a:t>Д) неделю </a:t>
            </a:r>
          </a:p>
          <a:p>
            <a:r>
              <a:rPr lang="ru-RU" dirty="0" smtClean="0"/>
              <a:t>Е) 10 дней</a:t>
            </a: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53</TotalTime>
  <Words>1138</Words>
  <Application>Microsoft Office PowerPoint</Application>
  <PresentationFormat>Экран (4:3)</PresentationFormat>
  <Paragraphs>143</Paragraphs>
  <Slides>35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Эркер</vt:lpstr>
      <vt:lpstr>Тренажёр «Подготовка к Олимпиаде по праву»</vt:lpstr>
      <vt:lpstr>1. Выберите виды времени отдыха, перечисленные в Трудовом кодексе РФ</vt:lpstr>
      <vt:lpstr>Ответ</vt:lpstr>
      <vt:lpstr>2. Выберите ограниченные вещные права, поименованные в Гражданском кодексе РФ</vt:lpstr>
      <vt:lpstr>Слайд 5</vt:lpstr>
      <vt:lpstr>узуфрукт</vt:lpstr>
      <vt:lpstr>Слайд 7</vt:lpstr>
      <vt:lpstr>Ответ</vt:lpstr>
      <vt:lpstr>3. Сколько дней длилось голосование на выборах депутатов районных советов в г. Москве в 2022 году?</vt:lpstr>
      <vt:lpstr>Ответ</vt:lpstr>
      <vt:lpstr>4. Выберите примеры, которые иллюстрируют институт трансдееспособности</vt:lpstr>
      <vt:lpstr>Слайд 12</vt:lpstr>
      <vt:lpstr>Ответ</vt:lpstr>
      <vt:lpstr>Слайд 14</vt:lpstr>
      <vt:lpstr>5. В рамках какого договора, как правило, используется институт делькредере?</vt:lpstr>
      <vt:lpstr>Слайд 16</vt:lpstr>
      <vt:lpstr>Ответ</vt:lpstr>
      <vt:lpstr>Слайд 18</vt:lpstr>
      <vt:lpstr>Ответ</vt:lpstr>
      <vt:lpstr>Слайд 20</vt:lpstr>
      <vt:lpstr>Слайд 21</vt:lpstr>
      <vt:lpstr>Ответ</vt:lpstr>
      <vt:lpstr>8. В каких случаях считается, что лицо, которое причинило вред, действует правомерно, и в его действиях в целом не содержится состава преступления?</vt:lpstr>
      <vt:lpstr>Ответ</vt:lpstr>
      <vt:lpstr>9. Выберите существующие на 2022 г. в России налоги. </vt:lpstr>
      <vt:lpstr>Слайд 26</vt:lpstr>
      <vt:lpstr>Слайд 27</vt:lpstr>
      <vt:lpstr>Слайд 28</vt:lpstr>
      <vt:lpstr>Слайд 29</vt:lpstr>
      <vt:lpstr>Ответ</vt:lpstr>
      <vt:lpstr>12. Рассмотрите внимательно изображение. Выберите верное название органа власти, эмблема которого представлена на изображении</vt:lpstr>
      <vt:lpstr>Слайд 32</vt:lpstr>
      <vt:lpstr>13. Установите истинность или ложность суждений </vt:lpstr>
      <vt:lpstr>Слайд 34</vt:lpstr>
      <vt:lpstr>Ответы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Тренажёр «Подготовка к Олимпиаде по праву»</dc:title>
  <dc:creator>C</dc:creator>
  <cp:lastModifiedBy>C</cp:lastModifiedBy>
  <cp:revision>59</cp:revision>
  <dcterms:created xsi:type="dcterms:W3CDTF">2023-10-01T19:35:17Z</dcterms:created>
  <dcterms:modified xsi:type="dcterms:W3CDTF">2023-10-01T20:29:57Z</dcterms:modified>
</cp:coreProperties>
</file>