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256" r:id="rId2"/>
    <p:sldId id="264" r:id="rId3"/>
    <p:sldId id="257" r:id="rId4"/>
    <p:sldId id="262" r:id="rId5"/>
    <p:sldId id="265" r:id="rId6"/>
    <p:sldId id="266" r:id="rId7"/>
    <p:sldId id="267" r:id="rId8"/>
    <p:sldId id="258" r:id="rId9"/>
    <p:sldId id="259" r:id="rId10"/>
    <p:sldId id="268" r:id="rId11"/>
    <p:sldId id="278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81" r:id="rId20"/>
  </p:sldIdLst>
  <p:sldSz cx="9144000" cy="6858000" type="screen4x3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578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C0EE85F-5AC4-44F3-A187-DAD9312E7D1D}" type="datetimeFigureOut">
              <a:rPr lang="ru-RU"/>
              <a:pPr>
                <a:defRPr/>
              </a:pPr>
              <a:t>18.04.2022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9E78E843-8122-4D51-B366-BDAD731DEAD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223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FC11939-DDA7-4D53-80A0-9D3E994848BC}" type="slidenum">
              <a:rPr lang="ru-RU">
                <a:latin typeface="Calibri" pitchFamily="34" charset="0"/>
              </a:rPr>
              <a:pPr/>
              <a:t>12</a:t>
            </a:fld>
            <a:endParaRPr lang="ru-RU">
              <a:latin typeface="Calibri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0"/>
              </a:spcBef>
            </a:pPr>
            <a:r>
              <a:rPr lang="ru-RU" smtClean="0"/>
              <a:t>Сущность  кредита.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>
                <a:latin typeface="Arial Black" pitchFamily="34" charset="0"/>
              </a:rPr>
              <a:t>Термин</a:t>
            </a:r>
            <a:r>
              <a:rPr lang="ru-RU" b="1" smtClean="0">
                <a:latin typeface="Arial Black" pitchFamily="34" charset="0"/>
              </a:rPr>
              <a:t> </a:t>
            </a:r>
            <a:r>
              <a:rPr lang="ru-RU" smtClean="0">
                <a:latin typeface="Arial Black" pitchFamily="34" charset="0"/>
              </a:rPr>
              <a:t>“кредит” происходит от латинского “creditum” - ссуда, долг. </a:t>
            </a:r>
            <a:r>
              <a:rPr lang="ru-RU" smtClean="0"/>
              <a:t>Кредит возник из потребностей развития товарно - денежных отношений. Его объективной основой является движение стоимости в сфере обмена. Следовательно, кредит имеет денежную природу. </a:t>
            </a:r>
            <a:endParaRPr lang="ru-RU" smtClean="0">
              <a:latin typeface="Arial Black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Банк является кредитной организацией, а ссуды относятся к числу самых важных видов банковских активов и приносят банкам основную часть их доходов. Банк как посредник аккумулирует временно свободные средства, формируя ссудный капитал, и предоставляет его во временное распоряжение тем лицам, которые испытывают потребность в привлечении дополнительных финансовых ресурсов на определенных условиях.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Также отметим, что кредит – это форма движения ссудного.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5BF3FEC-46A0-408D-9E5B-F49832B4B839}" type="slidenum">
              <a:rPr lang="ru-RU">
                <a:latin typeface="Calibri" pitchFamily="34" charset="0"/>
              </a:rPr>
              <a:pPr/>
              <a:t>13</a:t>
            </a:fld>
            <a:endParaRPr lang="ru-RU">
              <a:latin typeface="Calibri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spcBef>
                <a:spcPct val="0"/>
              </a:spcBef>
            </a:pPr>
            <a:r>
              <a:rPr lang="ru-RU" smtClean="0"/>
              <a:t>В основе условий кредитования лежат следующие принципы:</a:t>
            </a:r>
          </a:p>
          <a:p>
            <a:pPr marL="228600" indent="-228600" eaLnBrk="1" hangingPunct="1">
              <a:spcBef>
                <a:spcPct val="0"/>
              </a:spcBef>
              <a:buFontTx/>
              <a:buChar char="•"/>
            </a:pPr>
            <a:r>
              <a:rPr lang="ru-RU" smtClean="0"/>
              <a:t>срочность;</a:t>
            </a:r>
          </a:p>
          <a:p>
            <a:pPr marL="228600" indent="-228600" eaLnBrk="1" hangingPunct="1">
              <a:spcBef>
                <a:spcPct val="0"/>
              </a:spcBef>
              <a:buFontTx/>
              <a:buChar char="•"/>
            </a:pPr>
            <a:r>
              <a:rPr lang="ru-RU" smtClean="0"/>
              <a:t>возвратность;</a:t>
            </a:r>
          </a:p>
          <a:p>
            <a:pPr marL="228600" indent="-228600" eaLnBrk="1" hangingPunct="1">
              <a:spcBef>
                <a:spcPct val="0"/>
              </a:spcBef>
              <a:buFontTx/>
              <a:buChar char="•"/>
            </a:pPr>
            <a:r>
              <a:rPr lang="ru-RU" smtClean="0"/>
              <a:t>платность;</a:t>
            </a:r>
          </a:p>
          <a:p>
            <a:pPr marL="228600" indent="-228600" eaLnBrk="1" hangingPunct="1">
              <a:spcBef>
                <a:spcPct val="0"/>
              </a:spcBef>
              <a:buFontTx/>
              <a:buChar char="•"/>
            </a:pPr>
            <a:r>
              <a:rPr lang="ru-RU" smtClean="0"/>
              <a:t>обеспеченность кредита;</a:t>
            </a:r>
          </a:p>
          <a:p>
            <a:pPr marL="228600" indent="-228600" eaLnBrk="1" hangingPunct="1">
              <a:spcBef>
                <a:spcPct val="0"/>
              </a:spcBef>
              <a:buFontTx/>
              <a:buChar char="•"/>
            </a:pPr>
            <a:r>
              <a:rPr lang="ru-RU" smtClean="0"/>
              <a:t>целевое использование.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A040947-3F18-4A08-A8E4-851172BD776A}" type="slidenum">
              <a:rPr lang="ru-RU">
                <a:latin typeface="Calibri" pitchFamily="34" charset="0"/>
              </a:rPr>
              <a:pPr/>
              <a:t>14</a:t>
            </a:fld>
            <a:endParaRPr lang="ru-RU">
              <a:latin typeface="Calibri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b="1" u="sng" smtClean="0"/>
              <a:t>По обеспечению кредиты подразделяются на</a:t>
            </a:r>
            <a:r>
              <a:rPr lang="en-US" b="1" u="sng" smtClean="0"/>
              <a:t>:</a:t>
            </a:r>
            <a:r>
              <a:rPr lang="ru-RU" b="1" smtClean="0"/>
              <a:t> </a:t>
            </a:r>
            <a:endParaRPr lang="en-US" b="1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smtClean="0"/>
              <a:t>Необеспеченные (бланковые);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smtClean="0"/>
              <a:t>Залоговые;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smtClean="0"/>
              <a:t>Гарантированные;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smtClean="0"/>
              <a:t>Застрахованные.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ru-RU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b="1" u="sng" smtClean="0"/>
              <a:t>По срокам кредитования кредиты бывают:</a:t>
            </a:r>
            <a:endParaRPr lang="en-US" b="1" u="sng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ru-RU" u="sng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smtClean="0"/>
              <a:t>До востребования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smtClean="0"/>
              <a:t>Краткосрочные (до 1 года)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smtClean="0"/>
              <a:t>Среднесрочные (от 1 г. до 3 л.)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smtClean="0"/>
              <a:t>Долгосрочные (свыше 3 лет)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ru-RU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ru-RU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b="1" u="sng" smtClean="0"/>
              <a:t> И наконец, по методам погашения кредиты бывают:</a:t>
            </a:r>
            <a:endParaRPr lang="en-US" b="1" u="sng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ru-RU" b="1" u="sng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smtClean="0"/>
              <a:t>В рассрочку, то есть с погашением частями или долями;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smtClean="0"/>
              <a:t>С единовременным погашением (на определенную дату).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3CD26D2-D738-473E-B815-72C9D092A5F4}" type="slidenum">
              <a:rPr lang="ru-RU">
                <a:latin typeface="Calibri" pitchFamily="34" charset="0"/>
              </a:rPr>
              <a:pPr/>
              <a:t>15</a:t>
            </a:fld>
            <a:endParaRPr lang="ru-RU">
              <a:latin typeface="Calibri" pitchFamily="34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0"/>
              </a:spcBef>
            </a:pPr>
            <a:r>
              <a:rPr lang="ru-RU" smtClean="0"/>
              <a:t>Классификация кредитов.</a:t>
            </a:r>
          </a:p>
          <a:p>
            <a:pPr algn="ctr"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r>
              <a:rPr lang="ru-RU" smtClean="0"/>
              <a:t>Кредит может предоставляться клиенту в различных формах. За длительную историю кредитования банки с целью более эффективного управления кредитными операциями разработали многообразные системы группировок ссуд на основе какого-либо критерия.</a:t>
            </a:r>
          </a:p>
          <a:p>
            <a:pPr eaLnBrk="1" hangingPunct="1">
              <a:spcBef>
                <a:spcPct val="0"/>
              </a:spcBef>
            </a:pPr>
            <a:r>
              <a:rPr lang="ru-RU" b="1" u="sng" smtClean="0"/>
              <a:t>По видам ссудных счетов кредиты делят на:</a:t>
            </a:r>
            <a:endParaRPr lang="en-US" b="1" u="sng" smtClean="0"/>
          </a:p>
          <a:p>
            <a:pPr eaLnBrk="1" hangingPunct="1">
              <a:spcBef>
                <a:spcPct val="0"/>
              </a:spcBef>
            </a:pPr>
            <a:r>
              <a:rPr lang="ru-RU" smtClean="0"/>
              <a:t>Простые ссудные счета;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Специальные;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Контокоррентные;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Овердрафт.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r>
              <a:rPr lang="ru-RU" b="1" u="sng" smtClean="0"/>
              <a:t>По основным группам заемщиков кредиты делят:</a:t>
            </a:r>
            <a:endParaRPr lang="en-US" b="1" u="sng" smtClean="0"/>
          </a:p>
          <a:p>
            <a:pPr eaLnBrk="1" hangingPunct="1">
              <a:spcBef>
                <a:spcPct val="0"/>
              </a:spcBef>
            </a:pPr>
            <a:r>
              <a:rPr lang="ru-RU" smtClean="0"/>
              <a:t> На Выдаваемые физическим лицам;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Выдаваемые юридическим лицам;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По отраслевой направленности;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По организационно правовой форме.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5EFB148-815F-4361-B327-EC544EDB2201}" type="slidenum">
              <a:rPr lang="ru-RU">
                <a:latin typeface="Calibri" pitchFamily="34" charset="0"/>
              </a:rPr>
              <a:pPr/>
              <a:t>16</a:t>
            </a:fld>
            <a:endParaRPr lang="ru-RU">
              <a:latin typeface="Calibri" pitchFamily="34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0"/>
              </a:spcBef>
            </a:pPr>
            <a:r>
              <a:rPr lang="ru-RU" smtClean="0"/>
              <a:t>Формы обеспечения кредита.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Формы обеспечения кредита - это</a:t>
            </a:r>
          </a:p>
          <a:p>
            <a:pPr eaLnBrk="1" hangingPunct="1">
              <a:spcBef>
                <a:spcPct val="50000"/>
              </a:spcBef>
              <a:buSzPct val="80000"/>
              <a:buFontTx/>
              <a:buBlip>
                <a:blip r:embed="rId3"/>
              </a:buBlip>
            </a:pPr>
            <a:r>
              <a:rPr lang="ru-RU" u="sng" smtClean="0"/>
              <a:t>Банковская гарантия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ru-RU" u="sng" smtClean="0"/>
              <a:t>Залог, который в свою очередь подразделяется на залог:</a:t>
            </a:r>
            <a:endParaRPr lang="en-US" u="sng" smtClean="0"/>
          </a:p>
          <a:p>
            <a:pPr eaLnBrk="1" hangingPunct="1">
              <a:spcBef>
                <a:spcPct val="0"/>
              </a:spcBef>
            </a:pPr>
            <a:r>
              <a:rPr lang="ru-RU" smtClean="0"/>
              <a:t>Движимого имущества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Недвижимого имущества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Имущественных прав</a:t>
            </a:r>
          </a:p>
          <a:p>
            <a:pPr eaLnBrk="1" hangingPunct="1">
              <a:spcBef>
                <a:spcPct val="0"/>
              </a:spcBef>
              <a:buFontTx/>
              <a:buBlip>
                <a:blip r:embed="rId3"/>
              </a:buBlip>
            </a:pPr>
            <a:r>
              <a:rPr lang="ru-RU" u="sng" smtClean="0">
                <a:latin typeface="Arial Black" pitchFamily="34" charset="0"/>
              </a:rPr>
              <a:t>Неустойка. Это фожет быть пени или штраф.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ru-RU" smtClean="0"/>
              <a:t>Поручительство</a:t>
            </a: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ru-RU" smtClean="0"/>
              <a:t>Поручительство может быть как физических, так и юридических лиц.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701A093-1325-4104-A581-B1016CF35DAB}" type="slidenum">
              <a:rPr lang="ru-RU">
                <a:latin typeface="Calibri" pitchFamily="34" charset="0"/>
              </a:rPr>
              <a:pPr/>
              <a:t>17</a:t>
            </a:fld>
            <a:endParaRPr lang="ru-RU">
              <a:latin typeface="Calibri" pitchFamily="34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spcBef>
                <a:spcPct val="50000"/>
              </a:spcBef>
            </a:pPr>
            <a:r>
              <a:rPr lang="ru-RU" smtClean="0"/>
              <a:t> Третий принцип связан с тем, что цена кредита  определяется соотношением спроса и предложения на кредитные ресурсы, естественно с учетом денежно-кредитной политики ЦБ РФ. </a:t>
            </a:r>
          </a:p>
          <a:p>
            <a:pPr marL="228600" indent="-228600" eaLnBrk="1" hangingPunct="1">
              <a:spcBef>
                <a:spcPct val="0"/>
              </a:spcBef>
            </a:pPr>
            <a:r>
              <a:rPr lang="ru-RU" smtClean="0"/>
              <a:t>Четвёртый принци гласит, что кредитование осуществляется на договорной основе, обязательства кредитора и заемщика имеют реальную юридическую силу.</a:t>
            </a:r>
          </a:p>
          <a:p>
            <a:pPr marL="228600" indent="-228600" eaLnBrk="1" hangingPunct="1">
              <a:spcBef>
                <a:spcPct val="0"/>
              </a:spcBef>
            </a:pPr>
            <a:r>
              <a:rPr lang="ru-RU" smtClean="0"/>
              <a:t>И наконец, пятый принцип провозшлашает переход от кредитования объекта – то есть государственного предприятия к кредитованию субъекта кредитных отношений – то есть заемщика.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07E8AC1B-EAE2-4082-B7F0-2FEC2B86E5F4}" type="slidenum">
              <a:rPr lang="ru-RU">
                <a:latin typeface="Calibri" pitchFamily="34" charset="0"/>
              </a:rPr>
              <a:pPr/>
              <a:t>18</a:t>
            </a:fld>
            <a:endParaRPr lang="ru-RU">
              <a:latin typeface="Calibri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0"/>
              </a:spcBef>
            </a:pPr>
            <a:r>
              <a:rPr lang="ru-RU" smtClean="0"/>
              <a:t>Принципы современной системы кредитования в России.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>
                <a:latin typeface="Arial Black" pitchFamily="34" charset="0"/>
              </a:rPr>
              <a:t>Первый принцип – это демонополизация единого ссудного фонда, когда кредитные ресурсы формируются каждым банком самостоятельно.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>
                <a:latin typeface="Arial Black" pitchFamily="34" charset="0"/>
              </a:rPr>
              <a:t>Вторым принципом является то, что </a:t>
            </a:r>
            <a:r>
              <a:rPr lang="ru-RU" smtClean="0"/>
              <a:t>Банк России может оказать косвенное воздействие на размер ресурсов путем установления экономических нормативов вместо лимитов кредитования.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65A9F-564F-44DA-8A63-82E187F2A339}" type="datetimeFigureOut">
              <a:rPr lang="ru-RU"/>
              <a:pPr>
                <a:defRPr/>
              </a:pPr>
              <a:t>18.04.2022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128EF8-490A-4336-A9F9-05CFBAE367E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068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09A94-B203-4A37-A0BD-0331DFA63D1E}" type="datetimeFigureOut">
              <a:rPr lang="ru-RU"/>
              <a:pPr>
                <a:defRPr/>
              </a:pPr>
              <a:t>18.04.2022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BEC979-44CA-41AE-B8BB-87FF29FE585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823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F2834-FA5D-422D-BFAB-E29BF0A58404}" type="datetimeFigureOut">
              <a:rPr lang="ru-RU"/>
              <a:pPr>
                <a:defRPr/>
              </a:pPr>
              <a:t>18.04.2022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62D443-F075-4E22-BB70-2CDF3745977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9512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E4283F7-BC31-4E2E-8013-5117D5AB3AB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64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3469C6-1339-4DEE-94A3-2195609512B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3358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50590C8-39B5-4B1F-87EB-6759E0E847D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622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5AAB46-CF08-4EFA-B3DF-B8FDF186B087}" type="datetimeFigureOut">
              <a:rPr lang="ru-RU"/>
              <a:pPr>
                <a:defRPr/>
              </a:pPr>
              <a:t>18.04.2022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3E1AC4-02BC-47A8-8DA9-EDE9BB488D5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819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7349C-F268-42B4-9695-ED18646DD909}" type="datetimeFigureOut">
              <a:rPr lang="ru-RU"/>
              <a:pPr>
                <a:defRPr/>
              </a:pPr>
              <a:t>18.04.2022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47F9F8-679F-451B-A0A9-6DFE297134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766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C6EF0-0018-4AA0-85DF-856497E758C7}" type="datetimeFigureOut">
              <a:rPr lang="ru-RU"/>
              <a:pPr>
                <a:defRPr/>
              </a:pPr>
              <a:t>18.04.2022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173AFD-F803-4808-8826-41C6B2E2878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136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780B0-186C-4A52-9DDA-D774F2B21EA7}" type="datetimeFigureOut">
              <a:rPr lang="ru-RU"/>
              <a:pPr>
                <a:defRPr/>
              </a:pPr>
              <a:t>18.04.2022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9376B3-2BB6-47E0-874F-B7532AE428C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52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E23C8-DF6F-4BB8-B240-A47F4E709E9C}" type="datetimeFigureOut">
              <a:rPr lang="ru-RU"/>
              <a:pPr>
                <a:defRPr/>
              </a:pPr>
              <a:t>18.04.2022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D44896-4E2D-4A89-9A71-BBA89CD8E3E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788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A48C2-9588-4286-9096-41D858A0DFD7}" type="datetimeFigureOut">
              <a:rPr lang="ru-RU"/>
              <a:pPr>
                <a:defRPr/>
              </a:pPr>
              <a:t>18.04.2022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C79081-2D25-4CAF-B56D-9D1A25D5A30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453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FF912-ED00-4E24-91DA-74414DFDE594}" type="datetimeFigureOut">
              <a:rPr lang="ru-RU"/>
              <a:pPr>
                <a:defRPr/>
              </a:pPr>
              <a:t>18.04.2022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55E419-5CCF-4375-A15D-9B959027681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945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5C20D-7ED7-4474-9084-80AD5032EC85}" type="datetimeFigureOut">
              <a:rPr lang="ru-RU"/>
              <a:pPr>
                <a:defRPr/>
              </a:pPr>
              <a:t>18.04.2022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592AA6-DC8A-46F2-803D-61601CEB9F8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13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chemeClr val="hlink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400">
                <a:effectLst/>
                <a:latin typeface="+mn-lt"/>
              </a:defRPr>
            </a:lvl1pPr>
          </a:lstStyle>
          <a:p>
            <a:pPr>
              <a:defRPr/>
            </a:pPr>
            <a:fld id="{EF12BD3C-8BB2-4E36-8705-3F96D3103AC4}" type="datetimeFigureOut">
              <a:rPr lang="ru-RU"/>
              <a:pPr>
                <a:defRPr/>
              </a:pPr>
              <a:t>18.04.2022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400"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imes New Roman" pitchFamily="18" charset="0"/>
              </a:defRPr>
            </a:lvl1pPr>
          </a:lstStyle>
          <a:p>
            <a:fld id="{5892EAB2-6C88-47B5-A34B-44568B3A9C2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Банки. Банковская система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Oval 4"/>
          <p:cNvSpPr>
            <a:spLocks noChangeArrowheads="1"/>
          </p:cNvSpPr>
          <p:nvPr/>
        </p:nvSpPr>
        <p:spPr bwMode="auto">
          <a:xfrm>
            <a:off x="2411413" y="692150"/>
            <a:ext cx="4824412" cy="1295400"/>
          </a:xfrm>
          <a:prstGeom prst="ellipse">
            <a:avLst/>
          </a:prstGeom>
          <a:solidFill>
            <a:srgbClr val="FFFF99"/>
          </a:solidFill>
          <a:ln w="285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sz="2000" b="1">
                <a:latin typeface="Verdana" pitchFamily="34" charset="0"/>
              </a:rPr>
              <a:t>ОПЕРАЦИИ</a:t>
            </a:r>
          </a:p>
          <a:p>
            <a:pPr eaLnBrk="1" hangingPunct="1"/>
            <a:r>
              <a:rPr lang="ru-RU" sz="2000" b="1">
                <a:latin typeface="Verdana" pitchFamily="34" charset="0"/>
              </a:rPr>
              <a:t>КОММЕРЧЕСКОГО БАНКА</a:t>
            </a:r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1116013" y="2349500"/>
            <a:ext cx="3240087" cy="18002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sz="2400" b="1" u="sng">
              <a:latin typeface="Verdana" pitchFamily="34" charset="0"/>
            </a:endParaRPr>
          </a:p>
          <a:p>
            <a:pPr eaLnBrk="1" hangingPunct="1"/>
            <a:endParaRPr lang="ru-RU" sz="2400" b="1" u="sng">
              <a:latin typeface="Verdana" pitchFamily="34" charset="0"/>
            </a:endParaRPr>
          </a:p>
          <a:p>
            <a:pPr eaLnBrk="1" hangingPunct="1"/>
            <a:r>
              <a:rPr lang="ru-RU" sz="2400" b="1" u="sng">
                <a:latin typeface="Verdana" pitchFamily="34" charset="0"/>
              </a:rPr>
              <a:t>пассивные</a:t>
            </a:r>
          </a:p>
          <a:p>
            <a:pPr eaLnBrk="1" hangingPunct="1"/>
            <a:endParaRPr lang="ru-RU" sz="2000" b="1">
              <a:latin typeface="Verdana" pitchFamily="34" charset="0"/>
            </a:endParaRPr>
          </a:p>
          <a:p>
            <a:pPr eaLnBrk="1" hangingPunct="1"/>
            <a:r>
              <a:rPr lang="ru-RU" sz="2000" b="1">
                <a:latin typeface="Verdana" pitchFamily="34" charset="0"/>
              </a:rPr>
              <a:t>направлены на </a:t>
            </a:r>
          </a:p>
          <a:p>
            <a:pPr eaLnBrk="1" hangingPunct="1"/>
            <a:r>
              <a:rPr lang="ru-RU" sz="2000" b="1">
                <a:latin typeface="Verdana" pitchFamily="34" charset="0"/>
              </a:rPr>
              <a:t>мобилизацию </a:t>
            </a:r>
          </a:p>
          <a:p>
            <a:pPr eaLnBrk="1" hangingPunct="1"/>
            <a:r>
              <a:rPr lang="ru-RU" sz="2000" b="1">
                <a:latin typeface="Verdana" pitchFamily="34" charset="0"/>
              </a:rPr>
              <a:t>денег </a:t>
            </a:r>
          </a:p>
          <a:p>
            <a:pPr eaLnBrk="1" hangingPunct="1"/>
            <a:endParaRPr lang="ru-RU" sz="2000" b="1">
              <a:solidFill>
                <a:srgbClr val="990000"/>
              </a:solidFill>
              <a:latin typeface="Verdana" pitchFamily="34" charset="0"/>
            </a:endParaRPr>
          </a:p>
          <a:p>
            <a:pPr eaLnBrk="1" hangingPunct="1"/>
            <a:endParaRPr lang="ru-RU" sz="2400" b="1" u="sng">
              <a:latin typeface="Verdana" pitchFamily="34" charset="0"/>
            </a:endParaRPr>
          </a:p>
        </p:txBody>
      </p:sp>
      <p:sp>
        <p:nvSpPr>
          <p:cNvPr id="30726" name="AutoShape 6"/>
          <p:cNvSpPr>
            <a:spLocks noChangeArrowheads="1"/>
          </p:cNvSpPr>
          <p:nvPr/>
        </p:nvSpPr>
        <p:spPr bwMode="auto">
          <a:xfrm>
            <a:off x="5003800" y="2276475"/>
            <a:ext cx="2952750" cy="20161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sz="2400" b="1" u="sng">
                <a:latin typeface="Verdana" pitchFamily="34" charset="0"/>
              </a:rPr>
              <a:t>активные</a:t>
            </a:r>
          </a:p>
          <a:p>
            <a:pPr eaLnBrk="1" hangingPunct="1"/>
            <a:endParaRPr lang="ru-RU" sz="2000" b="1">
              <a:latin typeface="Verdana" pitchFamily="34" charset="0"/>
            </a:endParaRPr>
          </a:p>
          <a:p>
            <a:pPr eaLnBrk="1" hangingPunct="1"/>
            <a:r>
              <a:rPr lang="ru-RU" sz="2000" b="1">
                <a:latin typeface="Verdana" pitchFamily="34" charset="0"/>
              </a:rPr>
              <a:t>направлены на то,</a:t>
            </a:r>
          </a:p>
          <a:p>
            <a:pPr eaLnBrk="1" hangingPunct="1"/>
            <a:r>
              <a:rPr lang="ru-RU" sz="2000" b="1">
                <a:latin typeface="Verdana" pitchFamily="34" charset="0"/>
              </a:rPr>
              <a:t> чтобы заставить </a:t>
            </a:r>
          </a:p>
          <a:p>
            <a:pPr eaLnBrk="1" hangingPunct="1"/>
            <a:r>
              <a:rPr lang="ru-RU" sz="2000" b="1">
                <a:latin typeface="Verdana" pitchFamily="34" charset="0"/>
              </a:rPr>
              <a:t>деньги работать</a:t>
            </a: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4787900" y="4797425"/>
            <a:ext cx="3816350" cy="1512888"/>
          </a:xfrm>
          <a:prstGeom prst="rect">
            <a:avLst/>
          </a:prstGeom>
          <a:solidFill>
            <a:srgbClr val="FFFF99"/>
          </a:solidFill>
          <a:ln w="2857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>
              <a:latin typeface="Verdana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ru-RU">
                <a:latin typeface="Verdana" pitchFamily="34" charset="0"/>
              </a:rPr>
              <a:t> </a:t>
            </a:r>
            <a:r>
              <a:rPr lang="ru-RU" sz="2000" b="1">
                <a:latin typeface="Verdana" pitchFamily="34" charset="0"/>
              </a:rPr>
              <a:t>банковские ссуды;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000" b="1">
                <a:latin typeface="Verdana" pitchFamily="34" charset="0"/>
              </a:rPr>
              <a:t> покупка ценных бумаг;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000" b="1">
                <a:latin typeface="Verdana" pitchFamily="34" charset="0"/>
              </a:rPr>
              <a:t> резервы.</a:t>
            </a:r>
          </a:p>
          <a:p>
            <a:pPr eaLnBrk="1" hangingPunct="1">
              <a:buFont typeface="Wingdings" pitchFamily="2" charset="2"/>
              <a:buChar char="Ø"/>
            </a:pPr>
            <a:endParaRPr lang="ru-RU" sz="2000" b="1">
              <a:solidFill>
                <a:srgbClr val="990000"/>
              </a:solidFill>
              <a:latin typeface="Verdana" pitchFamily="34" charset="0"/>
            </a:endParaRPr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755650" y="4868863"/>
            <a:ext cx="3708400" cy="1008062"/>
          </a:xfrm>
          <a:prstGeom prst="rect">
            <a:avLst/>
          </a:prstGeom>
          <a:solidFill>
            <a:srgbClr val="FFFF99"/>
          </a:solidFill>
          <a:ln w="28575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Font typeface="Wingdings" pitchFamily="2" charset="2"/>
              <a:buChar char="Ø"/>
            </a:pPr>
            <a:r>
              <a:rPr lang="ru-RU">
                <a:latin typeface="Verdana" pitchFamily="34" charset="0"/>
              </a:rPr>
              <a:t> </a:t>
            </a:r>
            <a:r>
              <a:rPr lang="ru-RU" sz="2000" b="1">
                <a:latin typeface="Verdana" pitchFamily="34" charset="0"/>
              </a:rPr>
              <a:t>собственный капитал;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000" b="1">
                <a:latin typeface="Verdana" pitchFamily="34" charset="0"/>
              </a:rPr>
              <a:t> вклады.</a:t>
            </a:r>
          </a:p>
        </p:txBody>
      </p:sp>
      <p:sp>
        <p:nvSpPr>
          <p:cNvPr id="30736" name="Line 16"/>
          <p:cNvSpPr>
            <a:spLocks noChangeShapeType="1"/>
          </p:cNvSpPr>
          <p:nvPr/>
        </p:nvSpPr>
        <p:spPr bwMode="auto">
          <a:xfrm flipH="1">
            <a:off x="2051050" y="1989138"/>
            <a:ext cx="1008063" cy="215900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7" name="Line 17"/>
          <p:cNvSpPr>
            <a:spLocks noChangeShapeType="1"/>
          </p:cNvSpPr>
          <p:nvPr/>
        </p:nvSpPr>
        <p:spPr bwMode="auto">
          <a:xfrm>
            <a:off x="6300788" y="1916113"/>
            <a:ext cx="792162" cy="215900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8" name="Line 18"/>
          <p:cNvSpPr>
            <a:spLocks noChangeShapeType="1"/>
          </p:cNvSpPr>
          <p:nvPr/>
        </p:nvSpPr>
        <p:spPr bwMode="auto">
          <a:xfrm>
            <a:off x="2339975" y="4292600"/>
            <a:ext cx="0" cy="431800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9" name="Line 19"/>
          <p:cNvSpPr>
            <a:spLocks noChangeShapeType="1"/>
          </p:cNvSpPr>
          <p:nvPr/>
        </p:nvSpPr>
        <p:spPr bwMode="auto">
          <a:xfrm>
            <a:off x="6804025" y="4365625"/>
            <a:ext cx="0" cy="358775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30725" grpId="0" animBg="1"/>
      <p:bldP spid="30726" grpId="0" animBg="1"/>
      <p:bldP spid="30734" grpId="0" animBg="1"/>
      <p:bldP spid="30735" grpId="0" animBg="1"/>
      <p:bldP spid="30736" grpId="0" animBg="1"/>
      <p:bldP spid="30737" grpId="0" animBg="1"/>
      <p:bldP spid="30738" grpId="0" animBg="1"/>
      <p:bldP spid="307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519113" y="981075"/>
            <a:ext cx="8229600" cy="762000"/>
          </a:xfrm>
        </p:spPr>
        <p:txBody>
          <a:bodyPr/>
          <a:lstStyle/>
          <a:p>
            <a:pPr eaLnBrk="1" hangingPunct="1">
              <a:buFontTx/>
              <a:buBlip>
                <a:blip r:embed="rId3"/>
              </a:buBlip>
            </a:pPr>
            <a:r>
              <a:rPr lang="ru-RU" sz="2000" smtClean="0">
                <a:latin typeface="Arial Black" pitchFamily="34" charset="0"/>
              </a:rPr>
              <a:t> Термин</a:t>
            </a:r>
            <a:r>
              <a:rPr lang="ru-RU" sz="2000" b="1" smtClean="0">
                <a:latin typeface="Arial Black" pitchFamily="34" charset="0"/>
              </a:rPr>
              <a:t> </a:t>
            </a:r>
            <a:r>
              <a:rPr lang="ru-RU" sz="2000" smtClean="0">
                <a:latin typeface="Arial Black" pitchFamily="34" charset="0"/>
              </a:rPr>
              <a:t>“кредит” происходит от латинского “creditum” - ссуда, долг 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503238" y="1773238"/>
            <a:ext cx="54371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000">
                <a:latin typeface="Arial Black" pitchFamily="34" charset="0"/>
              </a:rPr>
              <a:t>  </a:t>
            </a:r>
            <a:r>
              <a:rPr lang="ru-RU" sz="2000">
                <a:latin typeface="Arial Black" pitchFamily="34" charset="0"/>
              </a:rPr>
              <a:t>Кредит имеет денежную природу </a:t>
            </a:r>
            <a:endParaRPr lang="ru-RU" sz="1800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468313" y="2420938"/>
            <a:ext cx="8074025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000">
                <a:latin typeface="Arial Black" pitchFamily="34" charset="0"/>
              </a:rPr>
              <a:t>  </a:t>
            </a:r>
            <a:r>
              <a:rPr lang="ru-RU" sz="2000">
                <a:latin typeface="Arial Black" pitchFamily="34" charset="0"/>
              </a:rPr>
              <a:t>Банк как посредник аккумулирует временно свободные средства, формируя ссудный капитал, и предоставляет его во временное распоряжение тем лицам, которые испытывают потребность в привлечении дополнительных финансовых ресурсов на определенных условиях. </a:t>
            </a:r>
          </a:p>
          <a:p>
            <a:pPr eaLnBrk="1" hangingPunct="1"/>
            <a:endParaRPr lang="ru-RU" sz="1800"/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468313" y="4437063"/>
            <a:ext cx="719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000">
                <a:latin typeface="Arial Black" pitchFamily="34" charset="0"/>
              </a:rPr>
              <a:t>  </a:t>
            </a:r>
            <a:r>
              <a:rPr lang="ru-RU" sz="2000">
                <a:latin typeface="Arial Black" pitchFamily="34" charset="0"/>
              </a:rPr>
              <a:t>Кредит - форма движения ссудного капитала </a:t>
            </a:r>
            <a:endParaRPr lang="ru-RU" sz="1800"/>
          </a:p>
        </p:txBody>
      </p:sp>
      <p:sp>
        <p:nvSpPr>
          <p:cNvPr id="12298" name="WordArt 10"/>
          <p:cNvSpPr>
            <a:spLocks noChangeArrowheads="1" noChangeShapeType="1" noTextEdit="1"/>
          </p:cNvSpPr>
          <p:nvPr/>
        </p:nvSpPr>
        <p:spPr bwMode="auto">
          <a:xfrm>
            <a:off x="2362200" y="457200"/>
            <a:ext cx="441960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solidFill>
                  <a:srgbClr val="00206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Сущность кредита</a:t>
            </a:r>
          </a:p>
        </p:txBody>
      </p:sp>
      <p:pic>
        <p:nvPicPr>
          <p:cNvPr id="17415" name="Picture 2" descr="C:\Users\РИМ\Desktop\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941888"/>
            <a:ext cx="3363912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3" descr="C:\Users\РИМ\Desktop\i1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941888"/>
            <a:ext cx="2952750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 advAuto="1000"/>
      <p:bldP spid="12295" grpId="0" autoUpdateAnimBg="0"/>
      <p:bldP spid="12296" grpId="0" autoUpdateAnimBg="0"/>
      <p:bldP spid="12297" grpId="0" autoUpdateAnimBg="0"/>
      <p:bldP spid="1229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1" name="Text Box 41"/>
          <p:cNvSpPr txBox="1">
            <a:spLocks noChangeArrowheads="1"/>
          </p:cNvSpPr>
          <p:nvPr/>
        </p:nvSpPr>
        <p:spPr bwMode="auto">
          <a:xfrm>
            <a:off x="838200" y="1066800"/>
            <a:ext cx="19446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 typeface="Wingdings" pitchFamily="2" charset="2"/>
              <a:buChar char="Ø"/>
            </a:pPr>
            <a:r>
              <a:rPr lang="ru-RU" sz="2000">
                <a:latin typeface="Arial Black" pitchFamily="34" charset="0"/>
              </a:rPr>
              <a:t>срочность</a:t>
            </a:r>
          </a:p>
        </p:txBody>
      </p:sp>
      <p:sp>
        <p:nvSpPr>
          <p:cNvPr id="15402" name="Text Box 42"/>
          <p:cNvSpPr txBox="1">
            <a:spLocks noChangeArrowheads="1"/>
          </p:cNvSpPr>
          <p:nvPr/>
        </p:nvSpPr>
        <p:spPr bwMode="auto">
          <a:xfrm>
            <a:off x="2151063" y="1538288"/>
            <a:ext cx="24209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 typeface="Wingdings" pitchFamily="2" charset="2"/>
              <a:buChar char="Ø"/>
            </a:pPr>
            <a:r>
              <a:rPr lang="ru-RU" sz="2000">
                <a:latin typeface="Arial Black" pitchFamily="34" charset="0"/>
              </a:rPr>
              <a:t>возвратность</a:t>
            </a:r>
          </a:p>
        </p:txBody>
      </p:sp>
      <p:sp>
        <p:nvSpPr>
          <p:cNvPr id="15404" name="Text Box 44"/>
          <p:cNvSpPr txBox="1">
            <a:spLocks noChangeArrowheads="1"/>
          </p:cNvSpPr>
          <p:nvPr/>
        </p:nvSpPr>
        <p:spPr bwMode="auto">
          <a:xfrm>
            <a:off x="3463925" y="1995488"/>
            <a:ext cx="25193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 typeface="Wingdings" pitchFamily="2" charset="2"/>
              <a:buChar char="Ø"/>
            </a:pPr>
            <a:r>
              <a:rPr lang="ru-RU" sz="2000">
                <a:latin typeface="Arial Black" pitchFamily="34" charset="0"/>
              </a:rPr>
              <a:t>платность</a:t>
            </a:r>
          </a:p>
        </p:txBody>
      </p:sp>
      <p:sp>
        <p:nvSpPr>
          <p:cNvPr id="15405" name="Text Box 45"/>
          <p:cNvSpPr txBox="1">
            <a:spLocks noChangeArrowheads="1"/>
          </p:cNvSpPr>
          <p:nvPr/>
        </p:nvSpPr>
        <p:spPr bwMode="auto">
          <a:xfrm>
            <a:off x="4770438" y="2482850"/>
            <a:ext cx="27368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 typeface="Wingdings" pitchFamily="2" charset="2"/>
              <a:buChar char="Ø"/>
            </a:pPr>
            <a:r>
              <a:rPr lang="ru-RU" sz="2000">
                <a:latin typeface="Arial Black" pitchFamily="34" charset="0"/>
              </a:rPr>
              <a:t>обеспеченность                   кредита</a:t>
            </a:r>
          </a:p>
        </p:txBody>
      </p:sp>
      <p:sp>
        <p:nvSpPr>
          <p:cNvPr id="15406" name="Text Box 46"/>
          <p:cNvSpPr txBox="1">
            <a:spLocks noChangeArrowheads="1"/>
          </p:cNvSpPr>
          <p:nvPr/>
        </p:nvSpPr>
        <p:spPr bwMode="auto">
          <a:xfrm>
            <a:off x="6053138" y="3244850"/>
            <a:ext cx="25209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 typeface="Wingdings" pitchFamily="2" charset="2"/>
              <a:buChar char="Ø"/>
            </a:pPr>
            <a:r>
              <a:rPr lang="ru-RU" sz="2000">
                <a:latin typeface="Arial Black" pitchFamily="34" charset="0"/>
              </a:rPr>
              <a:t>целевое использование</a:t>
            </a:r>
          </a:p>
        </p:txBody>
      </p:sp>
      <p:sp>
        <p:nvSpPr>
          <p:cNvPr id="15417" name="WordArt 57"/>
          <p:cNvSpPr>
            <a:spLocks noChangeArrowheads="1" noChangeShapeType="1" noTextEdit="1"/>
          </p:cNvSpPr>
          <p:nvPr/>
        </p:nvSpPr>
        <p:spPr bwMode="auto">
          <a:xfrm>
            <a:off x="1331913" y="381000"/>
            <a:ext cx="6297612" cy="533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solidFill>
                  <a:srgbClr val="00206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Принципы кредитования</a:t>
            </a:r>
          </a:p>
        </p:txBody>
      </p:sp>
      <p:pic>
        <p:nvPicPr>
          <p:cNvPr id="19464" name="Picture 2" descr="C:\Users\РИМ\Desktop\i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284538"/>
            <a:ext cx="3887787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1" grpId="0" autoUpdateAnimBg="0"/>
      <p:bldP spid="15402" grpId="0" autoUpdateAnimBg="0"/>
      <p:bldP spid="15404" grpId="0" autoUpdateAnimBg="0"/>
      <p:bldP spid="15405" grpId="0" autoUpdateAnimBg="0"/>
      <p:bldP spid="15406" grpId="0" autoUpdateAnimBg="0"/>
      <p:bldP spid="154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1" descr="bd07252_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54100"/>
            <a:ext cx="6858000" cy="546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735013" y="974725"/>
            <a:ext cx="3455987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000" b="1" u="sng">
                <a:latin typeface="Arial Black" pitchFamily="34" charset="0"/>
              </a:rPr>
              <a:t>По обеспечению</a:t>
            </a:r>
            <a:r>
              <a:rPr lang="en-US" sz="2000" b="1" u="sng">
                <a:latin typeface="Arial Black" pitchFamily="34" charset="0"/>
              </a:rPr>
              <a:t>:</a:t>
            </a:r>
            <a:r>
              <a:rPr lang="ru-RU" sz="2000" b="1">
                <a:latin typeface="Arial Black" pitchFamily="34" charset="0"/>
              </a:rPr>
              <a:t> </a:t>
            </a:r>
            <a:endParaRPr lang="en-US" sz="2000" b="1">
              <a:latin typeface="Arial Black" pitchFamily="34" charset="0"/>
            </a:endParaRPr>
          </a:p>
          <a:p>
            <a:pPr eaLnBrk="1" hangingPunct="1"/>
            <a:endParaRPr lang="ru-RU" sz="2000" b="1">
              <a:latin typeface="Arial Black" pitchFamily="34" charset="0"/>
            </a:endParaRP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Необеспеченные (бланковые)</a:t>
            </a: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Залоговые</a:t>
            </a: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Гарантированные</a:t>
            </a: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Застрахованные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4191000" y="2438400"/>
            <a:ext cx="48958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000" b="1" u="sng">
                <a:latin typeface="Arial Black" pitchFamily="34" charset="0"/>
              </a:rPr>
              <a:t>По срокам кредитования:</a:t>
            </a:r>
            <a:endParaRPr lang="en-US" sz="2000" b="1" u="sng">
              <a:latin typeface="Arial Black" pitchFamily="34" charset="0"/>
            </a:endParaRPr>
          </a:p>
          <a:p>
            <a:pPr eaLnBrk="1" hangingPunct="1"/>
            <a:endParaRPr lang="ru-RU" sz="2000" u="sng">
              <a:latin typeface="Arial Black" pitchFamily="34" charset="0"/>
            </a:endParaRP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До востребования</a:t>
            </a: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Краткосрочные (до 1 года)</a:t>
            </a: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Среднесрочные (от 1 г. до 3 л.)</a:t>
            </a: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Долгосрочные (свыше 3 лет) 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763588" y="4724400"/>
            <a:ext cx="525621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000" b="1" u="sng">
                <a:latin typeface="Arial Black" pitchFamily="34" charset="0"/>
              </a:rPr>
              <a:t>По методам погашения:</a:t>
            </a:r>
            <a:endParaRPr lang="en-US" sz="2000" b="1" u="sng">
              <a:latin typeface="Arial Black" pitchFamily="34" charset="0"/>
            </a:endParaRPr>
          </a:p>
          <a:p>
            <a:pPr eaLnBrk="1" hangingPunct="1"/>
            <a:endParaRPr lang="ru-RU" sz="2000" b="1" u="sng">
              <a:latin typeface="Arial Black" pitchFamily="34" charset="0"/>
            </a:endParaRP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В рассрочку (частями, долями)</a:t>
            </a: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С единовременным погашением (на определенную дату)</a:t>
            </a:r>
          </a:p>
        </p:txBody>
      </p:sp>
      <p:sp>
        <p:nvSpPr>
          <p:cNvPr id="21510" name="WordArt 12"/>
          <p:cNvSpPr>
            <a:spLocks noChangeArrowheads="1" noChangeShapeType="1" noTextEdit="1"/>
          </p:cNvSpPr>
          <p:nvPr/>
        </p:nvSpPr>
        <p:spPr bwMode="auto">
          <a:xfrm>
            <a:off x="1847850" y="304800"/>
            <a:ext cx="5448300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solidFill>
                  <a:srgbClr val="00206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Классификация кредитов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autoUpdateAnimBg="0"/>
      <p:bldP spid="29703" grpId="0" autoUpdateAnimBg="0"/>
      <p:bldP spid="2970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2" descr="bd07252_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54100"/>
            <a:ext cx="6858000" cy="546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476250" y="1508125"/>
            <a:ext cx="42481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sz="2000" b="1" u="sng">
                <a:latin typeface="Arial Black" pitchFamily="34" charset="0"/>
              </a:rPr>
              <a:t>По видам ссудных счетов</a:t>
            </a:r>
            <a:endParaRPr lang="en-US" sz="2000" b="1" u="sng">
              <a:latin typeface="Arial Black" pitchFamily="34" charset="0"/>
            </a:endParaRPr>
          </a:p>
          <a:p>
            <a:pPr eaLnBrk="1" hangingPunct="1"/>
            <a:endParaRPr lang="ru-RU" sz="2000" b="1" u="sng">
              <a:latin typeface="Arial Black" pitchFamily="34" charset="0"/>
            </a:endParaRP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Простые с/сч. (обычные)</a:t>
            </a: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Специальные</a:t>
            </a: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Контокоррентные</a:t>
            </a: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Овердрафт</a:t>
            </a: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3298825" y="3886200"/>
            <a:ext cx="561657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2000" b="1" u="sng">
                <a:latin typeface="Arial Black" pitchFamily="34" charset="0"/>
              </a:rPr>
              <a:t>По основным группам заемщиков</a:t>
            </a:r>
            <a:endParaRPr lang="en-US" sz="2000" b="1" u="sng">
              <a:latin typeface="Arial Black" pitchFamily="34" charset="0"/>
            </a:endParaRPr>
          </a:p>
          <a:p>
            <a:pPr eaLnBrk="1" hangingPunct="1"/>
            <a:endParaRPr lang="ru-RU" sz="2000" b="1" u="sng">
              <a:latin typeface="Arial Black" pitchFamily="34" charset="0"/>
            </a:endParaRP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Физические лица </a:t>
            </a: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Юридические лица</a:t>
            </a: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Отраслевая направленность</a:t>
            </a:r>
          </a:p>
          <a:p>
            <a:pPr eaLnBrk="1" hangingPunct="1"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Организационно правовая форма </a:t>
            </a:r>
          </a:p>
        </p:txBody>
      </p:sp>
      <p:sp>
        <p:nvSpPr>
          <p:cNvPr id="27668" name="WordArt 20"/>
          <p:cNvSpPr>
            <a:spLocks noChangeArrowheads="1" noChangeShapeType="1" noTextEdit="1"/>
          </p:cNvSpPr>
          <p:nvPr/>
        </p:nvSpPr>
        <p:spPr bwMode="auto">
          <a:xfrm>
            <a:off x="1847850" y="304800"/>
            <a:ext cx="5448300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solidFill>
                  <a:srgbClr val="00206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Классификация кредитов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3" grpId="0" autoUpdateAnimBg="0"/>
      <p:bldP spid="27665" grpId="0" autoUpdateAnimBg="0"/>
      <p:bldP spid="2766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083175" y="1412875"/>
            <a:ext cx="2232025" cy="1584325"/>
          </a:xfrm>
        </p:spPr>
        <p:txBody>
          <a:bodyPr/>
          <a:lstStyle/>
          <a:p>
            <a:pPr eaLnBrk="1" hangingPunct="1">
              <a:buFontTx/>
              <a:buBlip>
                <a:blip r:embed="rId3"/>
              </a:buBlip>
            </a:pPr>
            <a:r>
              <a:rPr lang="ru-RU" sz="2000" u="sng" smtClean="0">
                <a:latin typeface="Arial Black" pitchFamily="34" charset="0"/>
              </a:rPr>
              <a:t>Неустойка</a:t>
            </a:r>
            <a:endParaRPr lang="en-US" sz="2000" u="sng" smtClean="0">
              <a:latin typeface="Arial Black" pitchFamily="34" charset="0"/>
            </a:endParaRPr>
          </a:p>
          <a:p>
            <a:pPr eaLnBrk="1" hangingPunct="1">
              <a:buFontTx/>
              <a:buNone/>
            </a:pPr>
            <a:endParaRPr lang="ru-RU" sz="2000" u="sng" smtClean="0">
              <a:latin typeface="Arial Black" pitchFamily="34" charset="0"/>
            </a:endParaRPr>
          </a:p>
          <a:p>
            <a:pPr eaLnBrk="1" hangingPunct="1">
              <a:buFontTx/>
              <a:buNone/>
            </a:pPr>
            <a:r>
              <a:rPr lang="ru-RU" sz="2000" smtClean="0">
                <a:latin typeface="Arial Black" pitchFamily="34" charset="0"/>
              </a:rPr>
              <a:t> - пени</a:t>
            </a:r>
          </a:p>
          <a:p>
            <a:pPr eaLnBrk="1" hangingPunct="1">
              <a:buFontTx/>
              <a:buNone/>
            </a:pPr>
            <a:r>
              <a:rPr lang="ru-RU" sz="2000" smtClean="0">
                <a:latin typeface="Arial Black" pitchFamily="34" charset="0"/>
              </a:rPr>
              <a:t> - штраф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827088" y="2708275"/>
            <a:ext cx="2736850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SzPct val="80000"/>
              <a:buFontTx/>
              <a:buBlip>
                <a:blip r:embed="rId3"/>
              </a:buBlip>
            </a:pPr>
            <a:r>
              <a:rPr lang="ru-RU" sz="2000">
                <a:latin typeface="Arial Black" pitchFamily="34" charset="0"/>
              </a:rPr>
              <a:t> </a:t>
            </a:r>
            <a:r>
              <a:rPr lang="ru-RU" sz="2000" u="sng">
                <a:latin typeface="Arial Black" pitchFamily="34" charset="0"/>
              </a:rPr>
              <a:t>Залог</a:t>
            </a:r>
            <a:endParaRPr lang="en-US" sz="2000" u="sng">
              <a:latin typeface="Arial Black" pitchFamily="34" charset="0"/>
            </a:endParaRPr>
          </a:p>
          <a:p>
            <a:pPr eaLnBrk="1" hangingPunct="1">
              <a:spcBef>
                <a:spcPct val="50000"/>
              </a:spcBef>
              <a:buSzPct val="80000"/>
            </a:pPr>
            <a:endParaRPr lang="ru-RU" sz="2000" u="sng">
              <a:latin typeface="Arial Black" pitchFamily="34" charset="0"/>
            </a:endParaRPr>
          </a:p>
          <a:p>
            <a:pPr eaLnBrk="1" hangingPunct="1">
              <a:spcBef>
                <a:spcPct val="50000"/>
              </a:spcBef>
              <a:buSzPct val="80000"/>
              <a:buFontTx/>
              <a:buChar char="-"/>
            </a:pPr>
            <a:r>
              <a:rPr lang="ru-RU" sz="2000">
                <a:latin typeface="Arial Black" pitchFamily="34" charset="0"/>
              </a:rPr>
              <a:t>Движимого имущества</a:t>
            </a:r>
          </a:p>
          <a:p>
            <a:pPr eaLnBrk="1" hangingPunct="1">
              <a:spcBef>
                <a:spcPct val="50000"/>
              </a:spcBef>
              <a:buSzPct val="80000"/>
              <a:buFontTx/>
              <a:buChar char="-"/>
            </a:pPr>
            <a:r>
              <a:rPr lang="ru-RU" sz="2000">
                <a:latin typeface="Arial Black" pitchFamily="34" charset="0"/>
              </a:rPr>
              <a:t>Недвижимого имущества</a:t>
            </a:r>
          </a:p>
          <a:p>
            <a:pPr eaLnBrk="1" hangingPunct="1">
              <a:spcBef>
                <a:spcPct val="50000"/>
              </a:spcBef>
              <a:buSzPct val="80000"/>
              <a:buFontTx/>
              <a:buChar char="-"/>
            </a:pPr>
            <a:r>
              <a:rPr lang="ru-RU" sz="2000">
                <a:latin typeface="Arial Black" pitchFamily="34" charset="0"/>
              </a:rPr>
              <a:t>Имущественных прав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endParaRPr lang="ru-RU" sz="2000">
              <a:latin typeface="Arial Black" pitchFamily="34" charset="0"/>
            </a:endParaRP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900113" y="1557338"/>
            <a:ext cx="2159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SzPct val="80000"/>
              <a:buFontTx/>
              <a:buBlip>
                <a:blip r:embed="rId3"/>
              </a:buBlip>
            </a:pPr>
            <a:r>
              <a:rPr lang="ru-RU" sz="2000">
                <a:latin typeface="Arial Black" pitchFamily="34" charset="0"/>
              </a:rPr>
              <a:t> </a:t>
            </a:r>
            <a:r>
              <a:rPr lang="ru-RU" sz="2000" u="sng">
                <a:latin typeface="Arial Black" pitchFamily="34" charset="0"/>
              </a:rPr>
              <a:t>Банковская гарантия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5105400" y="3352800"/>
            <a:ext cx="2771775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SzPct val="80000"/>
              <a:buFontTx/>
              <a:buBlip>
                <a:blip r:embed="rId3"/>
              </a:buBlip>
            </a:pPr>
            <a:r>
              <a:rPr lang="ru-RU" sz="2000">
                <a:latin typeface="Arial Black" pitchFamily="34" charset="0"/>
              </a:rPr>
              <a:t> Поручительство</a:t>
            </a:r>
            <a:endParaRPr lang="en-US" sz="2000">
              <a:latin typeface="Arial Black" pitchFamily="34" charset="0"/>
            </a:endParaRPr>
          </a:p>
          <a:p>
            <a:pPr eaLnBrk="1" hangingPunct="1">
              <a:spcBef>
                <a:spcPct val="50000"/>
              </a:spcBef>
              <a:buSzPct val="80000"/>
            </a:pPr>
            <a:endParaRPr lang="ru-RU" sz="2000">
              <a:latin typeface="Arial Black" pitchFamily="34" charset="0"/>
            </a:endParaRPr>
          </a:p>
          <a:p>
            <a:pPr eaLnBrk="1" hangingPunct="1">
              <a:spcBef>
                <a:spcPct val="50000"/>
              </a:spcBef>
              <a:buSzPct val="80000"/>
              <a:buFontTx/>
              <a:buChar char="-"/>
            </a:pPr>
            <a:r>
              <a:rPr lang="ru-RU" sz="2000">
                <a:latin typeface="Arial Black" pitchFamily="34" charset="0"/>
              </a:rPr>
              <a:t>Юридических лиц</a:t>
            </a:r>
          </a:p>
          <a:p>
            <a:pPr eaLnBrk="1" hangingPunct="1">
              <a:spcBef>
                <a:spcPct val="50000"/>
              </a:spcBef>
              <a:buSzPct val="80000"/>
              <a:buFontTx/>
              <a:buChar char="-"/>
            </a:pPr>
            <a:r>
              <a:rPr lang="ru-RU" sz="2000">
                <a:latin typeface="Arial Black" pitchFamily="34" charset="0"/>
              </a:rPr>
              <a:t>Физических лиц</a:t>
            </a:r>
          </a:p>
        </p:txBody>
      </p:sp>
      <p:sp>
        <p:nvSpPr>
          <p:cNvPr id="50185" name="WordArt 9"/>
          <p:cNvSpPr>
            <a:spLocks noChangeArrowheads="1" noChangeShapeType="1" noTextEdit="1"/>
          </p:cNvSpPr>
          <p:nvPr/>
        </p:nvSpPr>
        <p:spPr bwMode="auto">
          <a:xfrm>
            <a:off x="1452563" y="381000"/>
            <a:ext cx="6238875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solidFill>
                  <a:srgbClr val="00206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Формы обеспечения кредита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0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0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 autoUpdateAnimBg="0" advAuto="1000"/>
      <p:bldP spid="50180" grpId="0" build="p" autoUpdateAnimBg="0" advAuto="1000"/>
      <p:bldP spid="50181" grpId="0" autoUpdateAnimBg="0"/>
      <p:bldP spid="50182" grpId="0" build="p" autoUpdateAnimBg="0" advAuto="1000"/>
      <p:bldP spid="5018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23850" y="1447800"/>
            <a:ext cx="8058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sz="1800">
                <a:latin typeface="Arial Black" pitchFamily="34" charset="0"/>
              </a:rPr>
              <a:t> Цена кредита (ставка ссудного процента) определяется соотношением спроса на кредитные ресурсы и предложением; естественно с учетом денежно-кредитной политики ЦБ РФ 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800600" y="3048000"/>
            <a:ext cx="39624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sz="1800">
                <a:latin typeface="Arial Black" pitchFamily="34" charset="0"/>
              </a:rPr>
              <a:t> Кредитование осуществля-ется на договорной основе, обязательства кредитора и заемщика имеют реальную юридическую силу 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04800" y="5562600"/>
            <a:ext cx="85344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sz="1800">
                <a:latin typeface="Arial Black" pitchFamily="34" charset="0"/>
              </a:rPr>
              <a:t> Переход от кредитования объекта - государственного предприятия к кредитованию субъекта кредитных отношений - заемщика </a:t>
            </a:r>
          </a:p>
        </p:txBody>
      </p:sp>
      <p:sp>
        <p:nvSpPr>
          <p:cNvPr id="27653" name="WordArt 10"/>
          <p:cNvSpPr>
            <a:spLocks noChangeArrowheads="1" noChangeShapeType="1" noTextEdit="1"/>
          </p:cNvSpPr>
          <p:nvPr/>
        </p:nvSpPr>
        <p:spPr bwMode="auto">
          <a:xfrm>
            <a:off x="344488" y="420688"/>
            <a:ext cx="8453437" cy="417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solidFill>
                  <a:srgbClr val="00206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Принципы современной системы кредитования в России</a:t>
            </a:r>
          </a:p>
        </p:txBody>
      </p:sp>
      <p:pic>
        <p:nvPicPr>
          <p:cNvPr id="23566" name="Picture 14" descr="pe0194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743200"/>
            <a:ext cx="2971800" cy="276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/>
      <p:bldP spid="23557" grpId="0" autoUpdateAnimBg="0"/>
      <p:bldP spid="23558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676400"/>
            <a:ext cx="4114800" cy="1524000"/>
          </a:xfrm>
        </p:spPr>
        <p:txBody>
          <a:bodyPr/>
          <a:lstStyle/>
          <a:p>
            <a:pPr algn="just" eaLnBrk="1" hangingPunct="1">
              <a:buFontTx/>
              <a:buBlip>
                <a:blip r:embed="rId3"/>
              </a:buBlip>
            </a:pPr>
            <a:r>
              <a:rPr lang="ru-RU" sz="1800" smtClean="0">
                <a:latin typeface="Arial Black" pitchFamily="34" charset="0"/>
              </a:rPr>
              <a:t>демонополизация единого ссудного фонда, кредит-ные ресурсы формиру-ются каждым банком самостоятельно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4140200" y="4402138"/>
            <a:ext cx="4737100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sz="1800">
                <a:latin typeface="Arial Black" pitchFamily="34" charset="0"/>
              </a:rPr>
              <a:t> Банк России может оказать косвенное воздействие на размер ресурсов путем установления экономических нормативов вместо лимитов кредитования </a:t>
            </a:r>
          </a:p>
        </p:txBody>
      </p:sp>
      <p:sp>
        <p:nvSpPr>
          <p:cNvPr id="22544" name="WordArt 16"/>
          <p:cNvSpPr>
            <a:spLocks noChangeArrowheads="1" noChangeShapeType="1" noTextEdit="1"/>
          </p:cNvSpPr>
          <p:nvPr/>
        </p:nvSpPr>
        <p:spPr bwMode="auto">
          <a:xfrm>
            <a:off x="344488" y="420688"/>
            <a:ext cx="8453437" cy="417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solidFill>
                  <a:srgbClr val="00206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Принципы современной системы кредитования в России</a:t>
            </a:r>
          </a:p>
        </p:txBody>
      </p:sp>
      <p:pic>
        <p:nvPicPr>
          <p:cNvPr id="22547" name="Picture 19" descr="pe01942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447800"/>
            <a:ext cx="2971800" cy="24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8" name="Picture 20" descr="pe01943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038600"/>
            <a:ext cx="312420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utoUpdateAnimBg="0" advAuto="1000"/>
      <p:bldP spid="22532" grpId="0" autoUpdateAnimBg="0"/>
      <p:bldP spid="225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11188" y="2420938"/>
            <a:ext cx="7772400" cy="1143000"/>
          </a:xfrm>
        </p:spPr>
        <p:txBody>
          <a:bodyPr/>
          <a:lstStyle/>
          <a:p>
            <a:r>
              <a:rPr lang="ru-RU" smtClean="0"/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pPr eaLnBrk="1" hangingPunct="1"/>
            <a:r>
              <a:rPr lang="ru-RU" b="1" smtClean="0"/>
              <a:t>Происхождение банков </a:t>
            </a:r>
          </a:p>
        </p:txBody>
      </p:sp>
      <p:pic>
        <p:nvPicPr>
          <p:cNvPr id="7171" name="Picture 1024" descr="320px-Matsys_the_moneylender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99188" y="1700213"/>
            <a:ext cx="2732087" cy="3168650"/>
          </a:xfrm>
        </p:spPr>
      </p:pic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179388" y="855663"/>
            <a:ext cx="5976937" cy="600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400"/>
              <a:t>    </a:t>
            </a:r>
            <a:r>
              <a:rPr lang="ru-RU" sz="2400"/>
              <a:t>Слово “</a:t>
            </a:r>
            <a:r>
              <a:rPr lang="ru-RU" sz="2400" b="1"/>
              <a:t>банк</a:t>
            </a:r>
            <a:r>
              <a:rPr lang="ru-RU" sz="2400"/>
              <a:t>” происходит от итальянского “</a:t>
            </a:r>
            <a:r>
              <a:rPr lang="ru-RU" sz="2400" b="1"/>
              <a:t>banco</a:t>
            </a:r>
            <a:r>
              <a:rPr lang="ru-RU" sz="2400"/>
              <a:t>” и означает “стол”, «скамья». Предшественниками банков были средневековые менялы – представители денежно-торгового капитала; они принимали денежные средства у купцов и специализировались на обмене денег различных городов и стран. Со временем менялы стали использовать эти вклады, а также собственные денежные средства для выдачи ссуд и получения процентов, что означало превращение менял в банкиров.</a:t>
            </a:r>
            <a:br>
              <a:rPr lang="ru-RU" sz="2400"/>
            </a:br>
            <a:r>
              <a:rPr lang="ru-RU" sz="2400"/>
              <a:t>В Англии капиталистическая банковская система возникла в XVI в., причём банкиры вышли из среды либо золотых дел мастеров, либо купцов.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395288" y="333375"/>
            <a:ext cx="5761037" cy="563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en-US" sz="2400"/>
              <a:t>    </a:t>
            </a:r>
            <a:r>
              <a:rPr lang="ru-RU" sz="2400"/>
              <a:t>Но едва в хранилищах древних банков появились мешки с сокровищами, как в их сторону  обратился взор  местных предпринимателей- купцов и ремесленников. У них возник  вполне резонный вопрос: а нельзя  ли на время воспользоваться чужими сбережениями для расширения масштабов своих операций? Естественно, за плату!</a:t>
            </a:r>
          </a:p>
          <a:p>
            <a:pPr algn="just" eaLnBrk="1" hangingPunct="1"/>
            <a:r>
              <a:rPr lang="en-US" sz="2400"/>
              <a:t>   </a:t>
            </a:r>
            <a:r>
              <a:rPr lang="ru-RU" sz="2400"/>
              <a:t>Так пересеклись интересы двух важнейших участников экономики – владельца сбережений и коммерсанта, нуждающегося в капитале для расширения своей деятельности. Именно этому и обязаны банки своим рождением.</a:t>
            </a:r>
          </a:p>
        </p:txBody>
      </p:sp>
      <p:pic>
        <p:nvPicPr>
          <p:cNvPr id="8195" name="Picture 2" descr="C:\Users\РИМ\Desktop\ЭКОНОМИКА 2011\9. ЭКОНОМИКА\деньги\Рисунок1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773238"/>
            <a:ext cx="2717800" cy="315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827088" y="333375"/>
            <a:ext cx="77057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ru-RU" sz="2400" b="1"/>
              <a:t>Банк</a:t>
            </a:r>
            <a:r>
              <a:rPr lang="ru-RU" sz="2400"/>
              <a:t>- это  финансовая организация, основной функцией которой является получение денежных ресурсов от тех людей, у которых они временно  высвобождаются,  и представляют  их тем, кому они сейчас необходимы. </a:t>
            </a:r>
          </a:p>
        </p:txBody>
      </p:sp>
      <p:pic>
        <p:nvPicPr>
          <p:cNvPr id="9219" name="Picture 2" descr="C:\Users\РИМ\Desktop\i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60575"/>
            <a:ext cx="215900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3" descr="C:\Users\РИМ\Desktop\i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060575"/>
            <a:ext cx="2592388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4" descr="C:\Users\РИМ\Desktop\i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060575"/>
            <a:ext cx="2592388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5" descr="C:\Users\РИМ\Desktop\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941888"/>
            <a:ext cx="150177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6" descr="C:\Users\РИМ\Desktop\i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4941888"/>
            <a:ext cx="16573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7" descr="C:\Users\РИМ\Desktop\i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941888"/>
            <a:ext cx="1800225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8" descr="C:\Users\РИМ\Desktop\i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941888"/>
            <a:ext cx="14224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9" descr="C:\Users\РИМ\Desktop\i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138" y="4941888"/>
            <a:ext cx="1430337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3163888" y="1828800"/>
            <a:ext cx="2816225" cy="91757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700" tIns="12700" rIns="12700" bIns="12700" anchor="ctr" anchorCtr="1"/>
          <a:lstStyle/>
          <a:p>
            <a:pPr algn="ctr"/>
            <a:r>
              <a:rPr lang="ru-RU" b="1">
                <a:latin typeface="Times New Roman" pitchFamily="18" charset="0"/>
              </a:rPr>
              <a:t>Центральный банк</a:t>
            </a:r>
          </a:p>
        </p:txBody>
      </p:sp>
      <p:pic>
        <p:nvPicPr>
          <p:cNvPr id="3" name="Picture 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685800"/>
            <a:ext cx="1789113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800600" y="3810000"/>
            <a:ext cx="3671888" cy="12192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700" tIns="12700" rIns="12700" bIns="12700" anchor="ctr" anchorCtr="1"/>
          <a:lstStyle/>
          <a:p>
            <a:pPr algn="ctr"/>
            <a:r>
              <a:rPr lang="ru-RU" b="1">
                <a:latin typeface="Times New Roman" pitchFamily="18" charset="0"/>
              </a:rPr>
              <a:t>Небанковские кредитные организации</a:t>
            </a:r>
            <a:endParaRPr lang="ru-RU">
              <a:latin typeface="Times New Roman" pitchFamily="18" charset="0"/>
            </a:endParaRPr>
          </a:p>
        </p:txBody>
      </p: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5943600" y="2284413"/>
            <a:ext cx="1600200" cy="1525587"/>
            <a:chOff x="3744" y="1439"/>
            <a:chExt cx="1008" cy="961"/>
          </a:xfrm>
        </p:grpSpPr>
        <p:sp>
          <p:nvSpPr>
            <p:cNvPr id="10257" name="Line 12"/>
            <p:cNvSpPr>
              <a:spLocks noChangeShapeType="1"/>
            </p:cNvSpPr>
            <p:nvPr/>
          </p:nvSpPr>
          <p:spPr bwMode="auto">
            <a:xfrm>
              <a:off x="3744" y="1440"/>
              <a:ext cx="10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 anchorCtr="1"/>
            <a:lstStyle/>
            <a:p>
              <a:endParaRPr lang="ru-RU"/>
            </a:p>
          </p:txBody>
        </p:sp>
        <p:sp>
          <p:nvSpPr>
            <p:cNvPr id="10258" name="Line 14"/>
            <p:cNvSpPr>
              <a:spLocks noChangeShapeType="1"/>
            </p:cNvSpPr>
            <p:nvPr/>
          </p:nvSpPr>
          <p:spPr bwMode="auto">
            <a:xfrm>
              <a:off x="4742" y="1439"/>
              <a:ext cx="0" cy="96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 anchorCtr="1"/>
            <a:lstStyle/>
            <a:p>
              <a:endParaRPr lang="ru-RU"/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1447800" y="2286000"/>
            <a:ext cx="1752600" cy="1524000"/>
            <a:chOff x="912" y="1440"/>
            <a:chExt cx="1104" cy="960"/>
          </a:xfrm>
        </p:grpSpPr>
        <p:sp>
          <p:nvSpPr>
            <p:cNvPr id="10255" name="Line 10"/>
            <p:cNvSpPr>
              <a:spLocks noChangeShapeType="1"/>
            </p:cNvSpPr>
            <p:nvPr/>
          </p:nvSpPr>
          <p:spPr bwMode="auto">
            <a:xfrm flipH="1">
              <a:off x="912" y="1440"/>
              <a:ext cx="110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 anchorCtr="1"/>
            <a:lstStyle/>
            <a:p>
              <a:endParaRPr lang="ru-RU"/>
            </a:p>
          </p:txBody>
        </p:sp>
        <p:sp>
          <p:nvSpPr>
            <p:cNvPr id="10256" name="Line 15"/>
            <p:cNvSpPr>
              <a:spLocks noChangeShapeType="1"/>
            </p:cNvSpPr>
            <p:nvPr/>
          </p:nvSpPr>
          <p:spPr bwMode="auto">
            <a:xfrm>
              <a:off x="918" y="1440"/>
              <a:ext cx="0" cy="9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 anchorCtr="1"/>
            <a:lstStyle/>
            <a:p>
              <a:endParaRPr lang="ru-RU"/>
            </a:p>
          </p:txBody>
        </p:sp>
      </p:grpSp>
      <p:pic>
        <p:nvPicPr>
          <p:cNvPr id="11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800600"/>
            <a:ext cx="9144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800600"/>
            <a:ext cx="9144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876800"/>
            <a:ext cx="96043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363" y="4876800"/>
            <a:ext cx="96043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763" y="4876800"/>
            <a:ext cx="960437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132138" y="1844675"/>
            <a:ext cx="2816225" cy="91757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700" tIns="12700" rIns="12700" bIns="12700" anchor="ctr" anchorCtr="1"/>
          <a:lstStyle/>
          <a:p>
            <a:pPr algn="ctr"/>
            <a:r>
              <a:rPr lang="ru-RU" b="1">
                <a:latin typeface="Times New Roman" pitchFamily="18" charset="0"/>
              </a:rPr>
              <a:t>Центральный банк</a:t>
            </a:r>
          </a:p>
        </p:txBody>
      </p:sp>
      <p:pic>
        <p:nvPicPr>
          <p:cNvPr id="17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800600"/>
            <a:ext cx="9144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838200" y="3810000"/>
            <a:ext cx="2424113" cy="1143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700" tIns="12700" rIns="12700" bIns="12700" anchor="ctr" anchorCtr="1"/>
          <a:lstStyle/>
          <a:p>
            <a:pPr algn="ctr"/>
            <a:r>
              <a:rPr lang="ru-RU" b="1">
                <a:latin typeface="Times New Roman" pitchFamily="18" charset="0"/>
              </a:rPr>
              <a:t>Банки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4" grpId="0" animBg="1" autoUpdateAnimBg="0"/>
      <p:bldP spid="16" grpId="0" animBg="1" autoUpdateAnimBg="0"/>
      <p:bldP spid="18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6"/>
          <p:cNvSpPr>
            <a:spLocks noChangeShapeType="1"/>
          </p:cNvSpPr>
          <p:nvPr/>
        </p:nvSpPr>
        <p:spPr bwMode="auto">
          <a:xfrm>
            <a:off x="3200400" y="3784600"/>
            <a:ext cx="533400" cy="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triangle" w="sm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 anchorCtr="1"/>
          <a:lstStyle/>
          <a:p>
            <a:endParaRPr lang="ru-RU"/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763713" y="2276475"/>
            <a:ext cx="5557837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Arial Black"/>
              </a:rPr>
              <a:t>Банковская система России</a:t>
            </a: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 flipH="1">
            <a:off x="5410200" y="3784600"/>
            <a:ext cx="533400" cy="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 type="triangle" w="sm" len="med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 anchorCtr="1"/>
          <a:lstStyle/>
          <a:p>
            <a:endParaRPr lang="ru-RU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524000" y="3403600"/>
            <a:ext cx="1692275" cy="59372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D8DE5"/>
              </a:gs>
            </a:gsLst>
            <a:path path="shape">
              <a:fillToRect l="50000" t="50000" r="50000" b="50000"/>
            </a:path>
          </a:gradFill>
          <a:ln w="635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lIns="12700" tIns="12700" rIns="12700" bIns="12700" anchor="ctr" anchorCtr="1"/>
          <a:lstStyle/>
          <a:p>
            <a:r>
              <a:rPr lang="ru-RU" sz="1600">
                <a:latin typeface="Times New Roman" pitchFamily="18" charset="0"/>
              </a:rPr>
              <a:t>Внешторгбанк</a:t>
            </a: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5943600" y="3403600"/>
            <a:ext cx="1493838" cy="5334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D8DE5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 anchor="ctr" anchorCtr="1"/>
          <a:lstStyle/>
          <a:p>
            <a:r>
              <a:rPr lang="ru-RU" sz="1600">
                <a:latin typeface="Times New Roman" pitchFamily="18" charset="0"/>
              </a:rPr>
              <a:t>Сбербанк </a:t>
            </a: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3173413" y="4546600"/>
            <a:ext cx="2797175" cy="65722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D8DE5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 anchor="ctr" anchorCtr="1"/>
          <a:lstStyle/>
          <a:p>
            <a:r>
              <a:rPr lang="ru-RU" sz="1600">
                <a:latin typeface="Times New Roman" pitchFamily="18" charset="0"/>
              </a:rPr>
              <a:t>Коммерческие банки</a:t>
            </a:r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auto">
          <a:xfrm>
            <a:off x="4572000" y="4089400"/>
            <a:ext cx="0" cy="45720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 anchorCtr="1"/>
          <a:lstStyle/>
          <a:p>
            <a:endParaRPr lang="ru-RU"/>
          </a:p>
        </p:txBody>
      </p:sp>
      <p:sp>
        <p:nvSpPr>
          <p:cNvPr id="35" name="Rectangle 10"/>
          <p:cNvSpPr>
            <a:spLocks noChangeArrowheads="1"/>
          </p:cNvSpPr>
          <p:nvPr/>
        </p:nvSpPr>
        <p:spPr bwMode="auto">
          <a:xfrm>
            <a:off x="3708400" y="3357563"/>
            <a:ext cx="1706563" cy="74612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D8DE5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 anchor="ctr" anchorCtr="1"/>
          <a:lstStyle/>
          <a:p>
            <a:pPr algn="ctr"/>
            <a:r>
              <a:rPr lang="ru-RU" sz="1600" b="1">
                <a:solidFill>
                  <a:srgbClr val="FF0000"/>
                </a:solidFill>
                <a:latin typeface="Times New Roman" pitchFamily="18" charset="0"/>
              </a:rPr>
              <a:t>ЦБ РФ - Банк России</a:t>
            </a:r>
          </a:p>
        </p:txBody>
      </p:sp>
      <p:sp>
        <p:nvSpPr>
          <p:cNvPr id="36" name="Text Box 18"/>
          <p:cNvSpPr txBox="1">
            <a:spLocks noChangeArrowheads="1"/>
          </p:cNvSpPr>
          <p:nvPr/>
        </p:nvSpPr>
        <p:spPr bwMode="auto">
          <a:xfrm>
            <a:off x="323850" y="260350"/>
            <a:ext cx="3962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I этап реформы банковской системы относится к 1988-1990гг. (подготовительный).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7" name="Text Box 19"/>
          <p:cNvSpPr txBox="1">
            <a:spLocks noChangeArrowheads="1"/>
          </p:cNvSpPr>
          <p:nvPr/>
        </p:nvSpPr>
        <p:spPr bwMode="auto">
          <a:xfrm>
            <a:off x="4572000" y="692150"/>
            <a:ext cx="4114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Главный итог I этапа - создание двухуровневой банковской системы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5661025"/>
            <a:ext cx="84248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II этап реформы банковской системы начинается с 1991 г.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 autoUpdateAnimBg="0"/>
      <p:bldP spid="7" grpId="0" animBg="1" autoUpdateAnimBg="0"/>
      <p:bldP spid="8" grpId="0" animBg="1" autoUpdateAnimBg="0"/>
      <p:bldP spid="9" grpId="0" animBg="1"/>
      <p:bldP spid="35" grpId="0" animBg="1" autoUpdateAnimBg="0"/>
      <p:bldP spid="36" grpId="0" autoUpdateAnimBg="0"/>
      <p:bldP spid="3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4213" y="188913"/>
            <a:ext cx="77724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tx1"/>
                </a:solidFill>
              </a:rPr>
              <a:t>Центральный банк</a:t>
            </a:r>
            <a:endParaRPr lang="en-US" b="1" smtClean="0">
              <a:solidFill>
                <a:schemeClr val="tx1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052513"/>
            <a:ext cx="3816350" cy="3168650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ru-RU" sz="2800" b="1" i="1" smtClean="0"/>
              <a:t>    (</a:t>
            </a:r>
            <a:r>
              <a:rPr lang="en-US" sz="2400" b="1" i="1" smtClean="0"/>
              <a:t>central</a:t>
            </a:r>
            <a:r>
              <a:rPr lang="ru-RU" sz="2400" b="1" i="1" smtClean="0"/>
              <a:t> </a:t>
            </a:r>
            <a:r>
              <a:rPr lang="en-US" sz="2400" b="1" i="1" smtClean="0"/>
              <a:t>bank</a:t>
            </a:r>
            <a:r>
              <a:rPr lang="ru-RU" sz="2400" b="1" i="1" smtClean="0"/>
              <a:t>) </a:t>
            </a:r>
            <a:r>
              <a:rPr lang="ru-RU" sz="2400" b="1" smtClean="0"/>
              <a:t>—</a:t>
            </a:r>
            <a:r>
              <a:rPr lang="ru-RU" sz="2400" smtClean="0"/>
              <a:t> </a:t>
            </a:r>
            <a:r>
              <a:rPr lang="ru-RU" sz="2400" b="1" smtClean="0"/>
              <a:t>главный банк страны, который</a:t>
            </a:r>
            <a:r>
              <a:rPr lang="en-US" sz="2400" b="1" smtClean="0"/>
              <a:t> </a:t>
            </a:r>
            <a:r>
              <a:rPr lang="ru-RU" sz="2400" b="1" smtClean="0"/>
              <a:t>имеет исклю</a:t>
            </a:r>
            <a:r>
              <a:rPr lang="en-US" sz="2400" b="1" smtClean="0"/>
              <a:t>-</a:t>
            </a:r>
            <a:r>
              <a:rPr lang="ru-RU" sz="2400" b="1" smtClean="0"/>
              <a:t>чительное право на эмиссию национальной</a:t>
            </a:r>
            <a:r>
              <a:rPr lang="en-US" sz="2400" b="1" smtClean="0"/>
              <a:t> </a:t>
            </a:r>
            <a:r>
              <a:rPr lang="ru-RU" sz="2400" b="1" smtClean="0"/>
              <a:t>валюты и контроли-рует  деятельность</a:t>
            </a:r>
            <a:r>
              <a:rPr lang="en-US" sz="2400" b="1" smtClean="0"/>
              <a:t> </a:t>
            </a:r>
            <a:r>
              <a:rPr lang="ru-RU" sz="2400" b="1" smtClean="0"/>
              <a:t>дру-гих банков</a:t>
            </a:r>
            <a:endParaRPr lang="en-US" sz="2400" b="1" smtClean="0"/>
          </a:p>
        </p:txBody>
      </p:sp>
      <p:sp>
        <p:nvSpPr>
          <p:cNvPr id="1229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429375"/>
            <a:ext cx="2133600" cy="323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6894163-F560-4590-AEA9-BD41B28993D8}" type="slidenum">
              <a:rPr lang="en-US" sz="1400"/>
              <a:pPr/>
              <a:t>7</a:t>
            </a:fld>
            <a:endParaRPr lang="en-US" sz="1400"/>
          </a:p>
        </p:txBody>
      </p:sp>
      <p:pic>
        <p:nvPicPr>
          <p:cNvPr id="12293" name="Picture 14" descr="p7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196975"/>
            <a:ext cx="446563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Прямоугольник 9"/>
          <p:cNvSpPr>
            <a:spLocks noChangeArrowheads="1"/>
          </p:cNvSpPr>
          <p:nvPr/>
        </p:nvSpPr>
        <p:spPr bwMode="auto">
          <a:xfrm>
            <a:off x="5435600" y="5589588"/>
            <a:ext cx="24209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Банк России, Москва</a:t>
            </a:r>
            <a:endParaRPr lang="en-US" b="1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3059113" y="404813"/>
            <a:ext cx="3241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sz="4000" b="1">
                <a:latin typeface="Times New Roman" pitchFamily="18" charset="0"/>
              </a:rPr>
              <a:t>Функции ЦБ</a:t>
            </a: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250825" y="1196975"/>
            <a:ext cx="8497888" cy="474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ru-RU" sz="2400"/>
              <a:t> эмиссия национальной валюты, регулирование количества денег в стране; </a:t>
            </a:r>
          </a:p>
          <a:p>
            <a:pPr eaLnBrk="1" hangingPunct="1">
              <a:lnSpc>
                <a:spcPct val="90000"/>
              </a:lnSpc>
            </a:pPr>
            <a:endParaRPr lang="ru-RU" sz="2400"/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ru-RU" sz="2400"/>
              <a:t> поддержание стабильности национальной валюты; </a:t>
            </a:r>
          </a:p>
          <a:p>
            <a:pPr eaLnBrk="1" hangingPunct="1">
              <a:lnSpc>
                <a:spcPct val="90000"/>
              </a:lnSpc>
            </a:pPr>
            <a:endParaRPr lang="ru-RU" sz="2400"/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ru-RU" sz="2400"/>
              <a:t> общий надзор за деятельностью кредитно-финансовых учреждений страны и исполнением финансового законодательства; </a:t>
            </a: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ru-RU" sz="2400"/>
              <a:t> предоставление кредитов коммерческим банкам; </a:t>
            </a:r>
          </a:p>
          <a:p>
            <a:pPr eaLnBrk="1" hangingPunct="1">
              <a:lnSpc>
                <a:spcPct val="90000"/>
              </a:lnSpc>
            </a:pPr>
            <a:endParaRPr lang="ru-RU" sz="2400"/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ru-RU" sz="2400"/>
              <a:t> выпуск и погашение государственных ценных бумаг; </a:t>
            </a:r>
          </a:p>
          <a:p>
            <a:pPr eaLnBrk="1" hangingPunct="1">
              <a:lnSpc>
                <a:spcPct val="90000"/>
              </a:lnSpc>
            </a:pPr>
            <a:endParaRPr lang="ru-RU" sz="2400"/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ru-RU" sz="2400"/>
              <a:t> управление счетами правительства, выполнение зарубежных финансовых операций. </a:t>
            </a:r>
          </a:p>
        </p:txBody>
      </p:sp>
      <p:pic>
        <p:nvPicPr>
          <p:cNvPr id="6" name="Picture 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0"/>
            <a:ext cx="1439863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0"/>
            <a:ext cx="150495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2411413" y="404813"/>
            <a:ext cx="4532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4000"/>
              <a:t>Коммерческий банк</a:t>
            </a: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323850" y="1341438"/>
            <a:ext cx="84963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Font typeface="Wingdings" pitchFamily="2" charset="2"/>
              <a:buNone/>
            </a:pPr>
            <a:r>
              <a:rPr lang="ru-RU" sz="1800" b="1" i="1"/>
              <a:t>(</a:t>
            </a:r>
            <a:r>
              <a:rPr lang="en-US" sz="2400" b="1" i="1"/>
              <a:t>commercial</a:t>
            </a:r>
            <a:r>
              <a:rPr lang="ru-RU" sz="2400" b="1" i="1"/>
              <a:t> </a:t>
            </a:r>
            <a:r>
              <a:rPr lang="en-US" sz="2400" b="1" i="1"/>
              <a:t>bank</a:t>
            </a:r>
            <a:r>
              <a:rPr lang="ru-RU" sz="2400" b="1" i="1"/>
              <a:t>) </a:t>
            </a:r>
            <a:r>
              <a:rPr lang="ru-RU" sz="2400" b="1"/>
              <a:t>— фирма, которая занимается привле-чением сбережений домохозяйств и других фирм на депозиты и выдачей кредитов.</a:t>
            </a:r>
            <a:endParaRPr lang="en-US" sz="2400" b="1"/>
          </a:p>
        </p:txBody>
      </p:sp>
      <p:pic>
        <p:nvPicPr>
          <p:cNvPr id="14340" name="Picture 2" descr="C:\Users\РИМ\Desktop\i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708275"/>
            <a:ext cx="2808287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3" descr="C:\Users\РИМ\Desktop\i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708275"/>
            <a:ext cx="2725737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4" descr="C:\Users\РИМ\Desktop\i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708275"/>
            <a:ext cx="2436813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5" descr="C:\Users\РИМ\Desktop\i1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941888"/>
            <a:ext cx="3313112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8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Тема18</Template>
  <TotalTime>245</TotalTime>
  <Words>1131</Words>
  <Application>Microsoft Office PowerPoint</Application>
  <PresentationFormat>Экран (4:3)</PresentationFormat>
  <Paragraphs>184</Paragraphs>
  <Slides>19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Тема18</vt:lpstr>
      <vt:lpstr>Банки. Банковская система</vt:lpstr>
      <vt:lpstr>Происхождение банков </vt:lpstr>
      <vt:lpstr>Презентация PowerPoint</vt:lpstr>
      <vt:lpstr>Презентация PowerPoint</vt:lpstr>
      <vt:lpstr>Презентация PowerPoint</vt:lpstr>
      <vt:lpstr>Презентация PowerPoint</vt:lpstr>
      <vt:lpstr>Центральный банк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Банки. Банковская система</dc:title>
  <dc:creator>РИМ</dc:creator>
  <cp:lastModifiedBy>Админ</cp:lastModifiedBy>
  <cp:revision>18</cp:revision>
  <cp:lastPrinted>2022-04-18T19:59:47Z</cp:lastPrinted>
  <dcterms:created xsi:type="dcterms:W3CDTF">2012-01-29T05:46:33Z</dcterms:created>
  <dcterms:modified xsi:type="dcterms:W3CDTF">2022-04-18T20:01:55Z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495274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