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5" r:id="rId30"/>
    <p:sldId id="284" r:id="rId31"/>
    <p:sldId id="286" r:id="rId32"/>
    <p:sldId id="287" r:id="rId33"/>
    <p:sldId id="288" r:id="rId34"/>
    <p:sldId id="289" r:id="rId35"/>
    <p:sldId id="293" r:id="rId36"/>
    <p:sldId id="294" r:id="rId37"/>
    <p:sldId id="295" r:id="rId38"/>
    <p:sldId id="296" r:id="rId39"/>
    <p:sldId id="297" r:id="rId40"/>
    <p:sldId id="298" r:id="rId41"/>
    <p:sldId id="299" r:id="rId42"/>
    <p:sldId id="300" r:id="rId43"/>
    <p:sldId id="301" r:id="rId44"/>
    <p:sldId id="302" r:id="rId45"/>
    <p:sldId id="303" r:id="rId4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02.10.2023</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02.10.2023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02.10.2023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02.10.2023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02.10.2023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02.10.2023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02.10.2023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02.10.2023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02.10.2023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02.10.2023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02.10.2023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B106E36-FD25-4E2D-B0AA-010F637433A0}" type="datetimeFigureOut">
              <a:rPr lang="ru-RU" smtClean="0"/>
              <a:pPr/>
              <a:t>02.10.2023</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25C68B6-61C2-468F-89AB-4B9F7531AA6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03648" y="1052736"/>
            <a:ext cx="7406640" cy="1472184"/>
          </a:xfrm>
        </p:spPr>
        <p:txBody>
          <a:bodyPr/>
          <a:lstStyle/>
          <a:p>
            <a:pPr algn="ctr"/>
            <a:r>
              <a:rPr lang="ru-RU" dirty="0" smtClean="0"/>
              <a:t>Социальные выплаты и пособия</a:t>
            </a:r>
            <a:endParaRPr lang="ru-RU" dirty="0"/>
          </a:p>
        </p:txBody>
      </p:sp>
      <p:sp>
        <p:nvSpPr>
          <p:cNvPr id="3" name="Подзаголовок 2"/>
          <p:cNvSpPr>
            <a:spLocks noGrp="1"/>
          </p:cNvSpPr>
          <p:nvPr>
            <p:ph type="subTitle" idx="1"/>
          </p:nvPr>
        </p:nvSpPr>
        <p:spPr>
          <a:xfrm>
            <a:off x="1691680" y="5661248"/>
            <a:ext cx="6400800" cy="913656"/>
          </a:xfrm>
        </p:spPr>
        <p:txBody>
          <a:bodyPr/>
          <a:lstStyle/>
          <a:p>
            <a:endParaRPr lang="ru-RU" dirty="0"/>
          </a:p>
        </p:txBody>
      </p:sp>
      <p:pic>
        <p:nvPicPr>
          <p:cNvPr id="13314" name="Picture 2" descr="https://trudovie-prava.ru/wp-content/uploads/2017/10/vyplaty.jpg"/>
          <p:cNvPicPr>
            <a:picLocks noChangeAspect="1" noChangeArrowheads="1"/>
          </p:cNvPicPr>
          <p:nvPr/>
        </p:nvPicPr>
        <p:blipFill>
          <a:blip r:embed="rId2" cstate="print"/>
          <a:srcRect/>
          <a:stretch>
            <a:fillRect/>
          </a:stretch>
        </p:blipFill>
        <p:spPr bwMode="auto">
          <a:xfrm>
            <a:off x="3203848" y="3140968"/>
            <a:ext cx="3384079" cy="18758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Региональные выплаты</a:t>
            </a:r>
            <a:endParaRPr lang="ru-RU" dirty="0"/>
          </a:p>
        </p:txBody>
      </p:sp>
      <p:sp>
        <p:nvSpPr>
          <p:cNvPr id="3" name="Содержимое 2"/>
          <p:cNvSpPr>
            <a:spLocks noGrp="1"/>
          </p:cNvSpPr>
          <p:nvPr>
            <p:ph idx="1"/>
          </p:nvPr>
        </p:nvSpPr>
        <p:spPr>
          <a:xfrm>
            <a:off x="1435608" y="1447800"/>
            <a:ext cx="5080608" cy="4800600"/>
          </a:xfrm>
        </p:spPr>
        <p:txBody>
          <a:bodyPr>
            <a:noAutofit/>
          </a:bodyPr>
          <a:lstStyle/>
          <a:p>
            <a:endParaRPr lang="ru-RU" sz="2400" dirty="0" smtClean="0"/>
          </a:p>
          <a:p>
            <a:pPr>
              <a:buNone/>
            </a:pPr>
            <a:r>
              <a:rPr lang="ru-RU" sz="2400" dirty="0" smtClean="0"/>
              <a:t>Региональные платежи устанавливаются в каждом регионе самостоятельно местной администрацией</a:t>
            </a:r>
          </a:p>
          <a:p>
            <a:pPr>
              <a:buNone/>
            </a:pPr>
            <a:r>
              <a:rPr lang="ru-RU" sz="2400" dirty="0" smtClean="0"/>
              <a:t>Выделение средств происходит за счет бюджетов регионов и поэтому могут отличаться величиной или вообще отсутствовать в некоторых областях (крае)</a:t>
            </a:r>
            <a:endParaRPr lang="ru-RU" sz="2400" dirty="0"/>
          </a:p>
        </p:txBody>
      </p:sp>
      <p:pic>
        <p:nvPicPr>
          <p:cNvPr id="4" name="Picture 2" descr="http://img2.gorod.lv/images/news_item_in_cifs/pic/122400/big/0.jpg?v=1471342926"/>
          <p:cNvPicPr>
            <a:picLocks noChangeAspect="1" noChangeArrowheads="1"/>
          </p:cNvPicPr>
          <p:nvPr/>
        </p:nvPicPr>
        <p:blipFill>
          <a:blip r:embed="rId2" cstate="print"/>
          <a:srcRect/>
          <a:stretch>
            <a:fillRect/>
          </a:stretch>
        </p:blipFill>
        <p:spPr bwMode="auto">
          <a:xfrm>
            <a:off x="6228184" y="4509120"/>
            <a:ext cx="2721936" cy="204145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Региональные выплаты</a:t>
            </a:r>
            <a:endParaRPr lang="ru-RU" dirty="0"/>
          </a:p>
        </p:txBody>
      </p:sp>
      <p:sp>
        <p:nvSpPr>
          <p:cNvPr id="3" name="Содержимое 2"/>
          <p:cNvSpPr>
            <a:spLocks noGrp="1"/>
          </p:cNvSpPr>
          <p:nvPr>
            <p:ph idx="1"/>
          </p:nvPr>
        </p:nvSpPr>
        <p:spPr>
          <a:xfrm>
            <a:off x="1435608" y="1447800"/>
            <a:ext cx="5080608" cy="4800600"/>
          </a:xfrm>
        </p:spPr>
        <p:txBody>
          <a:bodyPr>
            <a:noAutofit/>
          </a:bodyPr>
          <a:lstStyle/>
          <a:p>
            <a:endParaRPr lang="ru-RU" sz="2400" dirty="0" smtClean="0"/>
          </a:p>
          <a:p>
            <a:pPr>
              <a:buNone/>
            </a:pPr>
            <a:r>
              <a:rPr lang="ru-RU" sz="2400" dirty="0" smtClean="0"/>
              <a:t>Региональная помощь предназначена лицам, наиболее нуждающимся в дополнительных мерах социальной поддержки органов власти</a:t>
            </a:r>
          </a:p>
          <a:p>
            <a:pPr>
              <a:buNone/>
            </a:pPr>
            <a:r>
              <a:rPr lang="ru-RU" sz="2400" dirty="0" smtClean="0"/>
              <a:t>Например, пенсионеры, ветераны труда, граждане, имеющие большой трудовой стаж</a:t>
            </a:r>
            <a:endParaRPr lang="ru-RU" sz="2400" dirty="0"/>
          </a:p>
        </p:txBody>
      </p:sp>
      <p:pic>
        <p:nvPicPr>
          <p:cNvPr id="4" name="Picture 2" descr="http://img2.gorod.lv/images/news_item_in_cifs/pic/122400/big/0.jpg?v=1471342926"/>
          <p:cNvPicPr>
            <a:picLocks noChangeAspect="1" noChangeArrowheads="1"/>
          </p:cNvPicPr>
          <p:nvPr/>
        </p:nvPicPr>
        <p:blipFill>
          <a:blip r:embed="rId2" cstate="print"/>
          <a:srcRect/>
          <a:stretch>
            <a:fillRect/>
          </a:stretch>
        </p:blipFill>
        <p:spPr bwMode="auto">
          <a:xfrm>
            <a:off x="6228184" y="4509120"/>
            <a:ext cx="2721936" cy="204145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Кто может претендовать на пособия</a:t>
            </a:r>
            <a:endParaRPr lang="ru-RU" dirty="0"/>
          </a:p>
        </p:txBody>
      </p:sp>
      <p:sp>
        <p:nvSpPr>
          <p:cNvPr id="3" name="Содержимое 2"/>
          <p:cNvSpPr>
            <a:spLocks noGrp="1"/>
          </p:cNvSpPr>
          <p:nvPr>
            <p:ph idx="1"/>
          </p:nvPr>
        </p:nvSpPr>
        <p:spPr/>
        <p:txBody>
          <a:bodyPr>
            <a:normAutofit fontScale="70000" lnSpcReduction="20000"/>
          </a:bodyPr>
          <a:lstStyle/>
          <a:p>
            <a:pPr>
              <a:lnSpc>
                <a:spcPct val="120000"/>
              </a:lnSpc>
              <a:buNone/>
            </a:pPr>
            <a:r>
              <a:rPr lang="ru-RU" dirty="0" smtClean="0"/>
              <a:t>Социальная выплата предназначена в основном для граждан, которые потеряли трудоспособность или кормильца</a:t>
            </a:r>
          </a:p>
          <a:p>
            <a:pPr>
              <a:lnSpc>
                <a:spcPct val="120000"/>
              </a:lnSpc>
              <a:buNone/>
            </a:pPr>
            <a:r>
              <a:rPr lang="ru-RU" dirty="0" smtClean="0"/>
              <a:t>К ним относят лица следующих льготных категорий:</a:t>
            </a:r>
          </a:p>
          <a:p>
            <a:pPr>
              <a:lnSpc>
                <a:spcPct val="120000"/>
              </a:lnSpc>
              <a:buFont typeface="Wingdings" pitchFamily="2" charset="2"/>
              <a:buChar char="Ø"/>
            </a:pPr>
            <a:r>
              <a:rPr lang="ru-RU" dirty="0" smtClean="0"/>
              <a:t>одинокие пенсионеры, неспособные больше трудиться</a:t>
            </a:r>
          </a:p>
          <a:p>
            <a:pPr>
              <a:lnSpc>
                <a:spcPct val="120000"/>
              </a:lnSpc>
              <a:buFont typeface="Wingdings" pitchFamily="2" charset="2"/>
              <a:buChar char="Ø"/>
            </a:pPr>
            <a:r>
              <a:rPr lang="ru-RU" dirty="0" smtClean="0"/>
              <a:t>многодетные семьи, при наличии детей до 18 лет (или до 23 лет — студентов дневного отделения)</a:t>
            </a:r>
          </a:p>
          <a:p>
            <a:pPr>
              <a:lnSpc>
                <a:spcPct val="120000"/>
              </a:lnSpc>
              <a:buFont typeface="Wingdings" pitchFamily="2" charset="2"/>
              <a:buChar char="Ø"/>
            </a:pPr>
            <a:r>
              <a:rPr lang="ru-RU" dirty="0" smtClean="0"/>
              <a:t>лица, получившие инвалидность, в том числе дети</a:t>
            </a:r>
          </a:p>
          <a:p>
            <a:pPr>
              <a:lnSpc>
                <a:spcPct val="120000"/>
              </a:lnSpc>
              <a:buFont typeface="Wingdings" pitchFamily="2" charset="2"/>
              <a:buChar char="Ø"/>
            </a:pPr>
            <a:r>
              <a:rPr lang="ru-RU" dirty="0" smtClean="0"/>
              <a:t>дети в возрасте до 18 лет, у которых есть родители-инвалиды или пенсионеры</a:t>
            </a:r>
          </a:p>
          <a:p>
            <a:pPr>
              <a:lnSpc>
                <a:spcPct val="120000"/>
              </a:lnSpc>
              <a:buFont typeface="Wingdings" pitchFamily="2" charset="2"/>
              <a:buChar char="Ø"/>
            </a:pPr>
            <a:r>
              <a:rPr lang="ru-RU" dirty="0" smtClean="0"/>
              <a:t>дети, воспитывающиеся без одного родителя (отца или матери)</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Кто может претендовать на пособия</a:t>
            </a:r>
            <a:endParaRPr lang="ru-RU" dirty="0"/>
          </a:p>
        </p:txBody>
      </p:sp>
      <p:sp>
        <p:nvSpPr>
          <p:cNvPr id="3" name="Содержимое 2"/>
          <p:cNvSpPr>
            <a:spLocks noGrp="1"/>
          </p:cNvSpPr>
          <p:nvPr>
            <p:ph idx="1"/>
          </p:nvPr>
        </p:nvSpPr>
        <p:spPr/>
        <p:txBody>
          <a:bodyPr>
            <a:normAutofit fontScale="70000" lnSpcReduction="20000"/>
          </a:bodyPr>
          <a:lstStyle/>
          <a:p>
            <a:pPr>
              <a:lnSpc>
                <a:spcPct val="120000"/>
              </a:lnSpc>
              <a:buNone/>
            </a:pPr>
            <a:r>
              <a:rPr lang="ru-RU" dirty="0" smtClean="0"/>
              <a:t>Социальная выплата предназначена в основном для граждан, которые потеряли трудоспособность или кормильца</a:t>
            </a:r>
          </a:p>
          <a:p>
            <a:pPr>
              <a:lnSpc>
                <a:spcPct val="120000"/>
              </a:lnSpc>
              <a:buNone/>
            </a:pPr>
            <a:r>
              <a:rPr lang="ru-RU" dirty="0" smtClean="0"/>
              <a:t>К ним относят лица следующих льготных категорий:</a:t>
            </a:r>
          </a:p>
          <a:p>
            <a:pPr>
              <a:lnSpc>
                <a:spcPct val="120000"/>
              </a:lnSpc>
              <a:buFont typeface="Wingdings" pitchFamily="2" charset="2"/>
              <a:buChar char="Ø"/>
            </a:pPr>
            <a:r>
              <a:rPr lang="ru-RU" dirty="0" smtClean="0"/>
              <a:t>дети-сироты и дети до 18 лет, оставшиеся без родителей</a:t>
            </a:r>
          </a:p>
          <a:p>
            <a:pPr>
              <a:lnSpc>
                <a:spcPct val="120000"/>
              </a:lnSpc>
              <a:buFont typeface="Wingdings" pitchFamily="2" charset="2"/>
              <a:buChar char="Ø"/>
            </a:pPr>
            <a:r>
              <a:rPr lang="ru-RU" dirty="0" smtClean="0"/>
              <a:t>граждане, имеющие государственные знаки отличия (звания, награды)</a:t>
            </a:r>
          </a:p>
          <a:p>
            <a:pPr>
              <a:lnSpc>
                <a:spcPct val="120000"/>
              </a:lnSpc>
              <a:buFont typeface="Wingdings" pitchFamily="2" charset="2"/>
              <a:buChar char="Ø"/>
            </a:pPr>
            <a:r>
              <a:rPr lang="ru-RU" dirty="0" smtClean="0"/>
              <a:t>студенты дневного отделения, имеющие детей</a:t>
            </a:r>
          </a:p>
          <a:p>
            <a:pPr>
              <a:lnSpc>
                <a:spcPct val="120000"/>
              </a:lnSpc>
              <a:buFont typeface="Wingdings" pitchFamily="2" charset="2"/>
              <a:buChar char="Ø"/>
            </a:pPr>
            <a:r>
              <a:rPr lang="ru-RU" dirty="0" smtClean="0"/>
              <a:t>лица, ухаживающие за инвалидом 1 группы или ребенком-инвалидом</a:t>
            </a:r>
          </a:p>
          <a:p>
            <a:pPr>
              <a:lnSpc>
                <a:spcPct val="120000"/>
              </a:lnSpc>
              <a:buFont typeface="Wingdings" pitchFamily="2" charset="2"/>
              <a:buChar char="Ø"/>
            </a:pPr>
            <a:r>
              <a:rPr lang="ru-RU" dirty="0" smtClean="0"/>
              <a:t>беременные женщины и находящиеся в декрете</a:t>
            </a:r>
          </a:p>
          <a:p>
            <a:pPr>
              <a:lnSpc>
                <a:spcPct val="120000"/>
              </a:lnSpc>
              <a:buFont typeface="Wingdings" pitchFamily="2" charset="2"/>
              <a:buChar char="Ø"/>
            </a:pPr>
            <a:r>
              <a:rPr lang="ru-RU" dirty="0" smtClean="0"/>
              <a:t>лица, попавшие под сокращение на предприятии</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Кто может претендовать на пособия</a:t>
            </a:r>
            <a:endParaRPr lang="ru-RU" dirty="0"/>
          </a:p>
        </p:txBody>
      </p:sp>
      <p:sp>
        <p:nvSpPr>
          <p:cNvPr id="3" name="Содержимое 2"/>
          <p:cNvSpPr>
            <a:spLocks noGrp="1"/>
          </p:cNvSpPr>
          <p:nvPr>
            <p:ph idx="1"/>
          </p:nvPr>
        </p:nvSpPr>
        <p:spPr>
          <a:xfrm>
            <a:off x="1435608" y="1988840"/>
            <a:ext cx="5728680" cy="4259560"/>
          </a:xfrm>
        </p:spPr>
        <p:txBody>
          <a:bodyPr>
            <a:normAutofit/>
          </a:bodyPr>
          <a:lstStyle/>
          <a:p>
            <a:pPr>
              <a:buNone/>
            </a:pPr>
            <a:r>
              <a:rPr lang="ru-RU" sz="2400" dirty="0" smtClean="0"/>
              <a:t>Всем вышеуказанным категориям населения государство гарантирует выделение средств из федерального бюджета</a:t>
            </a:r>
          </a:p>
          <a:p>
            <a:pPr>
              <a:buNone/>
            </a:pPr>
            <a:r>
              <a:rPr lang="ru-RU" sz="2400" dirty="0" smtClean="0"/>
              <a:t>Власти в регионах не могут отменять данные привилегии</a:t>
            </a:r>
            <a:endParaRPr lang="ru-RU" sz="2400" dirty="0"/>
          </a:p>
        </p:txBody>
      </p:sp>
      <p:pic>
        <p:nvPicPr>
          <p:cNvPr id="33794" name="Picture 2" descr="http://aurora.network/images/articles/ef71b4bdf1cbf6e8e75318d17062cad8_xl.jpg"/>
          <p:cNvPicPr>
            <a:picLocks noChangeAspect="1" noChangeArrowheads="1"/>
          </p:cNvPicPr>
          <p:nvPr/>
        </p:nvPicPr>
        <p:blipFill>
          <a:blip r:embed="rId2" cstate="print"/>
          <a:srcRect/>
          <a:stretch>
            <a:fillRect/>
          </a:stretch>
        </p:blipFill>
        <p:spPr bwMode="auto">
          <a:xfrm>
            <a:off x="5076056" y="4437112"/>
            <a:ext cx="3531518" cy="197525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Социальные выплаты в РФ</a:t>
            </a:r>
            <a:endParaRPr lang="ru-RU" dirty="0"/>
          </a:p>
        </p:txBody>
      </p:sp>
      <p:sp>
        <p:nvSpPr>
          <p:cNvPr id="3" name="Содержимое 2"/>
          <p:cNvSpPr>
            <a:spLocks noGrp="1"/>
          </p:cNvSpPr>
          <p:nvPr>
            <p:ph idx="1"/>
          </p:nvPr>
        </p:nvSpPr>
        <p:spPr/>
        <p:txBody>
          <a:bodyPr>
            <a:normAutofit fontScale="70000" lnSpcReduction="20000"/>
          </a:bodyPr>
          <a:lstStyle/>
          <a:p>
            <a:pPr>
              <a:buNone/>
            </a:pPr>
            <a:r>
              <a:rPr lang="ru-RU" dirty="0" smtClean="0"/>
              <a:t>Все социальные выплаты и пособия в РФ можно классифицировать по различным признакам:</a:t>
            </a:r>
          </a:p>
          <a:p>
            <a:pPr>
              <a:buNone/>
            </a:pPr>
            <a:r>
              <a:rPr lang="ru-RU" b="1" dirty="0" smtClean="0"/>
              <a:t>1. Исходя из целевой направленности</a:t>
            </a:r>
          </a:p>
          <a:p>
            <a:r>
              <a:rPr lang="ru-RU" dirty="0" smtClean="0"/>
              <a:t>    компенсируют полностью или частично потерю основного дохода</a:t>
            </a:r>
          </a:p>
          <a:p>
            <a:r>
              <a:rPr lang="ru-RU" dirty="0" smtClean="0"/>
              <a:t>    предоставляются как дополнительная помощь</a:t>
            </a:r>
          </a:p>
          <a:p>
            <a:pPr>
              <a:buNone/>
            </a:pPr>
            <a:r>
              <a:rPr lang="ru-RU" b="1" dirty="0" smtClean="0"/>
              <a:t>2. По продолжительности выделения средств</a:t>
            </a:r>
          </a:p>
          <a:p>
            <a:r>
              <a:rPr lang="ru-RU" dirty="0" smtClean="0"/>
              <a:t>    назначаются </a:t>
            </a:r>
            <a:r>
              <a:rPr lang="ru-RU" dirty="0" err="1" smtClean="0"/>
              <a:t>единоразово</a:t>
            </a:r>
            <a:r>
              <a:rPr lang="ru-RU" dirty="0" smtClean="0"/>
              <a:t> (единовременно)</a:t>
            </a:r>
          </a:p>
          <a:p>
            <a:r>
              <a:rPr lang="ru-RU" dirty="0" smtClean="0"/>
              <a:t>    выплачиваются ежемесячное (регулярно)</a:t>
            </a:r>
          </a:p>
          <a:p>
            <a:r>
              <a:rPr lang="ru-RU" dirty="0" smtClean="0"/>
              <a:t>    перечисляются один раз в год (выплаты донорам)</a:t>
            </a:r>
          </a:p>
          <a:p>
            <a:pPr>
              <a:buNone/>
            </a:pPr>
            <a:r>
              <a:rPr lang="ru-RU" b="1" dirty="0" smtClean="0"/>
              <a:t>3. В зависимости от категорий получателей</a:t>
            </a:r>
          </a:p>
          <a:p>
            <a:r>
              <a:rPr lang="ru-RU" dirty="0" smtClean="0"/>
              <a:t>    «детские»</a:t>
            </a:r>
          </a:p>
          <a:p>
            <a:r>
              <a:rPr lang="ru-RU" dirty="0" smtClean="0"/>
              <a:t>    для официально безработных граждан</a:t>
            </a:r>
          </a:p>
          <a:p>
            <a:r>
              <a:rPr lang="ru-RU" dirty="0" smtClean="0"/>
              <a:t>    для граждан, имеющих работу</a:t>
            </a: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Виды пособий в России</a:t>
            </a:r>
            <a:endParaRPr lang="ru-RU" dirty="0"/>
          </a:p>
        </p:txBody>
      </p:sp>
      <p:sp>
        <p:nvSpPr>
          <p:cNvPr id="3" name="Содержимое 2"/>
          <p:cNvSpPr>
            <a:spLocks noGrp="1"/>
          </p:cNvSpPr>
          <p:nvPr>
            <p:ph idx="1"/>
          </p:nvPr>
        </p:nvSpPr>
        <p:spPr>
          <a:xfrm>
            <a:off x="1435608" y="1447800"/>
            <a:ext cx="7498080" cy="2629272"/>
          </a:xfrm>
        </p:spPr>
        <p:txBody>
          <a:bodyPr>
            <a:normAutofit/>
          </a:bodyPr>
          <a:lstStyle/>
          <a:p>
            <a:pPr>
              <a:buNone/>
            </a:pPr>
            <a:r>
              <a:rPr lang="ru-RU" sz="2400" dirty="0" smtClean="0"/>
              <a:t>В целом можно говорить о трех основных видах социальной поддержки от государства:</a:t>
            </a:r>
          </a:p>
          <a:p>
            <a:r>
              <a:rPr lang="ru-RU" sz="2400" dirty="0" smtClean="0"/>
              <a:t>для граждан, имеющих основную работу</a:t>
            </a:r>
          </a:p>
          <a:p>
            <a:r>
              <a:rPr lang="ru-RU" sz="2400" dirty="0" smtClean="0"/>
              <a:t> для лиц, имеющих статус официального безработного</a:t>
            </a:r>
          </a:p>
          <a:p>
            <a:r>
              <a:rPr lang="ru-RU" sz="2400" dirty="0" smtClean="0"/>
              <a:t> для родителей, имеющих детей</a:t>
            </a:r>
            <a:endParaRPr lang="ru-RU" sz="2400" dirty="0"/>
          </a:p>
        </p:txBody>
      </p:sp>
      <p:pic>
        <p:nvPicPr>
          <p:cNvPr id="39938" name="Picture 2" descr="https://museum.gorlovka.today/images/dengi-2222.jpg"/>
          <p:cNvPicPr>
            <a:picLocks noChangeAspect="1" noChangeArrowheads="1"/>
          </p:cNvPicPr>
          <p:nvPr/>
        </p:nvPicPr>
        <p:blipFill>
          <a:blip r:embed="rId2" cstate="print"/>
          <a:srcRect/>
          <a:stretch>
            <a:fillRect/>
          </a:stretch>
        </p:blipFill>
        <p:spPr bwMode="auto">
          <a:xfrm>
            <a:off x="3059832" y="4270592"/>
            <a:ext cx="3813448" cy="21450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Пособие по безработице</a:t>
            </a:r>
            <a:endParaRPr lang="ru-RU" dirty="0"/>
          </a:p>
        </p:txBody>
      </p:sp>
      <p:sp>
        <p:nvSpPr>
          <p:cNvPr id="3" name="Содержимое 2"/>
          <p:cNvSpPr>
            <a:spLocks noGrp="1"/>
          </p:cNvSpPr>
          <p:nvPr>
            <p:ph idx="1"/>
          </p:nvPr>
        </p:nvSpPr>
        <p:spPr>
          <a:xfrm>
            <a:off x="1435608" y="1447800"/>
            <a:ext cx="7312856" cy="4800600"/>
          </a:xfrm>
        </p:spPr>
        <p:txBody>
          <a:bodyPr>
            <a:normAutofit/>
          </a:bodyPr>
          <a:lstStyle/>
          <a:p>
            <a:r>
              <a:rPr lang="ru-RU" sz="2400" dirty="0" smtClean="0"/>
              <a:t>Пособие по безработице выплачивается гражданам, которые официально зарегистрированы в центре занятости населения</a:t>
            </a:r>
          </a:p>
          <a:p>
            <a:r>
              <a:rPr lang="ru-RU" sz="2400" dirty="0" smtClean="0"/>
              <a:t>Данный вид выплат назначается временно с целью ускорения трудоустройства граждан и ограничен по времени</a:t>
            </a:r>
            <a:endParaRPr lang="ru-RU" sz="2400" dirty="0"/>
          </a:p>
        </p:txBody>
      </p:sp>
      <p:pic>
        <p:nvPicPr>
          <p:cNvPr id="41986" name="Picture 2" descr="https://kirov-portal.ru/upload/original/news/265/26546164136369fe7bc782564057fbb4.jpg"/>
          <p:cNvPicPr>
            <a:picLocks noChangeAspect="1" noChangeArrowheads="1"/>
          </p:cNvPicPr>
          <p:nvPr/>
        </p:nvPicPr>
        <p:blipFill>
          <a:blip r:embed="rId2" cstate="print"/>
          <a:srcRect/>
          <a:stretch>
            <a:fillRect/>
          </a:stretch>
        </p:blipFill>
        <p:spPr bwMode="auto">
          <a:xfrm>
            <a:off x="4572000" y="4149080"/>
            <a:ext cx="4055096" cy="2236639"/>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Пособие по безработице</a:t>
            </a:r>
            <a:endParaRPr lang="ru-RU" dirty="0"/>
          </a:p>
        </p:txBody>
      </p:sp>
      <p:sp>
        <p:nvSpPr>
          <p:cNvPr id="3" name="Содержимое 2"/>
          <p:cNvSpPr>
            <a:spLocks noGrp="1"/>
          </p:cNvSpPr>
          <p:nvPr>
            <p:ph idx="1"/>
          </p:nvPr>
        </p:nvSpPr>
        <p:spPr>
          <a:xfrm>
            <a:off x="1435608" y="1447800"/>
            <a:ext cx="6736792" cy="4800600"/>
          </a:xfrm>
        </p:spPr>
        <p:txBody>
          <a:bodyPr>
            <a:normAutofit/>
          </a:bodyPr>
          <a:lstStyle/>
          <a:p>
            <a:r>
              <a:rPr lang="ru-RU" sz="2400" dirty="0" smtClean="0"/>
              <a:t>Размер платежей устанавливается индивидуально, государство определило только нижний и верхний пределы выплат</a:t>
            </a:r>
          </a:p>
          <a:p>
            <a:r>
              <a:rPr lang="ru-RU" sz="2400" dirty="0" smtClean="0"/>
              <a:t>В 2017-2018 году величина выплат составляет 850-4900 руб. </a:t>
            </a:r>
            <a:endParaRPr lang="ru-RU" sz="2400" dirty="0"/>
          </a:p>
        </p:txBody>
      </p:sp>
      <p:pic>
        <p:nvPicPr>
          <p:cNvPr id="41986" name="Picture 2" descr="https://kirov-portal.ru/upload/original/news/265/26546164136369fe7bc782564057fbb4.jpg"/>
          <p:cNvPicPr>
            <a:picLocks noChangeAspect="1" noChangeArrowheads="1"/>
          </p:cNvPicPr>
          <p:nvPr/>
        </p:nvPicPr>
        <p:blipFill>
          <a:blip r:embed="rId2" cstate="print"/>
          <a:srcRect/>
          <a:stretch>
            <a:fillRect/>
          </a:stretch>
        </p:blipFill>
        <p:spPr bwMode="auto">
          <a:xfrm>
            <a:off x="4572000" y="4149080"/>
            <a:ext cx="4055096" cy="2236639"/>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Пособие по временной нетрудоспособности</a:t>
            </a:r>
            <a:endParaRPr lang="ru-RU" dirty="0"/>
          </a:p>
        </p:txBody>
      </p:sp>
      <p:sp>
        <p:nvSpPr>
          <p:cNvPr id="3" name="Содержимое 2"/>
          <p:cNvSpPr>
            <a:spLocks noGrp="1"/>
          </p:cNvSpPr>
          <p:nvPr>
            <p:ph idx="1"/>
          </p:nvPr>
        </p:nvSpPr>
        <p:spPr>
          <a:xfrm>
            <a:off x="1331640" y="1700808"/>
            <a:ext cx="7498080" cy="3312368"/>
          </a:xfrm>
        </p:spPr>
        <p:txBody>
          <a:bodyPr>
            <a:normAutofit fontScale="77500" lnSpcReduction="20000"/>
          </a:bodyPr>
          <a:lstStyle/>
          <a:p>
            <a:pPr>
              <a:lnSpc>
                <a:spcPct val="120000"/>
              </a:lnSpc>
            </a:pPr>
            <a:r>
              <a:rPr lang="ru-RU" dirty="0" smtClean="0"/>
              <a:t>Пособие по временной трудоспособности назначается и выплачивается однократно при предъявлении листка нетрудоспособности</a:t>
            </a:r>
          </a:p>
          <a:p>
            <a:pPr>
              <a:lnSpc>
                <a:spcPct val="120000"/>
              </a:lnSpc>
            </a:pPr>
            <a:r>
              <a:rPr lang="ru-RU" dirty="0" smtClean="0"/>
              <a:t>Трудоустроенный гражданин может получить деньги, только если работодатель платил взносы в ФСС (фонд социального страхования)</a:t>
            </a:r>
          </a:p>
          <a:p>
            <a:pPr>
              <a:lnSpc>
                <a:spcPct val="120000"/>
              </a:lnSpc>
            </a:pPr>
            <a:r>
              <a:rPr lang="ru-RU" dirty="0" smtClean="0"/>
              <a:t>Официальным безработным возмещение назначают на бирже труда</a:t>
            </a:r>
            <a:endParaRPr lang="ru-RU" dirty="0"/>
          </a:p>
        </p:txBody>
      </p:sp>
      <p:pic>
        <p:nvPicPr>
          <p:cNvPr id="43010" name="Picture 2" descr="http://rezonans-rnd.ru/sites/default/files/upload/Eldar/pozitiv3_0.jpg"/>
          <p:cNvPicPr>
            <a:picLocks noChangeAspect="1" noChangeArrowheads="1"/>
          </p:cNvPicPr>
          <p:nvPr/>
        </p:nvPicPr>
        <p:blipFill>
          <a:blip r:embed="rId2" cstate="print"/>
          <a:srcRect/>
          <a:stretch>
            <a:fillRect/>
          </a:stretch>
        </p:blipFill>
        <p:spPr bwMode="auto">
          <a:xfrm>
            <a:off x="5796136" y="4703294"/>
            <a:ext cx="3131840" cy="2154706"/>
          </a:xfrm>
          <a:prstGeom prst="rect">
            <a:avLst/>
          </a:prstGeom>
          <a:ln>
            <a:noFill/>
          </a:ln>
          <a:effectLst>
            <a:softEdge rad="11250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Что такое государственные социальные выплаты</a:t>
            </a:r>
            <a:endParaRPr lang="ru-RU" dirty="0"/>
          </a:p>
        </p:txBody>
      </p:sp>
      <p:sp>
        <p:nvSpPr>
          <p:cNvPr id="3" name="Содержимое 2"/>
          <p:cNvSpPr>
            <a:spLocks noGrp="1"/>
          </p:cNvSpPr>
          <p:nvPr>
            <p:ph idx="1"/>
          </p:nvPr>
        </p:nvSpPr>
        <p:spPr>
          <a:xfrm>
            <a:off x="1403648" y="1844824"/>
            <a:ext cx="4576552" cy="3024336"/>
          </a:xfrm>
        </p:spPr>
        <p:txBody>
          <a:bodyPr>
            <a:normAutofit/>
          </a:bodyPr>
          <a:lstStyle/>
          <a:p>
            <a:r>
              <a:rPr lang="ru-RU" sz="2400" dirty="0" smtClean="0"/>
              <a:t>Социальная выплата положена гражданам РФ от государства в определенных случаях и предназначена для материальной поддержки конкретного лица или членов его семьи</a:t>
            </a:r>
            <a:endParaRPr lang="ru-RU" sz="2400" dirty="0"/>
          </a:p>
        </p:txBody>
      </p:sp>
      <p:pic>
        <p:nvPicPr>
          <p:cNvPr id="26626" name="Picture 2" descr="https://tagilka.ru/upload/iblock/3ba/3bace2dfc13f885e9d79cdb2d0af08c7.jpg"/>
          <p:cNvPicPr>
            <a:picLocks noChangeAspect="1" noChangeArrowheads="1"/>
          </p:cNvPicPr>
          <p:nvPr/>
        </p:nvPicPr>
        <p:blipFill>
          <a:blip r:embed="rId2" cstate="print"/>
          <a:srcRect/>
          <a:stretch>
            <a:fillRect/>
          </a:stretch>
        </p:blipFill>
        <p:spPr bwMode="auto">
          <a:xfrm>
            <a:off x="5580112" y="4293096"/>
            <a:ext cx="3289881" cy="2194968"/>
          </a:xfrm>
          <a:prstGeom prst="rect">
            <a:avLst/>
          </a:prstGeom>
          <a:ln>
            <a:noFill/>
          </a:ln>
          <a:effectLst>
            <a:softEdge rad="112500"/>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Пособие по временной нетрудоспособности</a:t>
            </a:r>
            <a:endParaRPr lang="ru-RU" dirty="0"/>
          </a:p>
        </p:txBody>
      </p:sp>
      <p:sp>
        <p:nvSpPr>
          <p:cNvPr id="3" name="Содержимое 2"/>
          <p:cNvSpPr>
            <a:spLocks noGrp="1"/>
          </p:cNvSpPr>
          <p:nvPr>
            <p:ph idx="1"/>
          </p:nvPr>
        </p:nvSpPr>
        <p:spPr>
          <a:xfrm>
            <a:off x="1331640" y="1700808"/>
            <a:ext cx="7498080" cy="3312368"/>
          </a:xfrm>
        </p:spPr>
        <p:txBody>
          <a:bodyPr>
            <a:normAutofit/>
          </a:bodyPr>
          <a:lstStyle/>
          <a:p>
            <a:pPr>
              <a:lnSpc>
                <a:spcPct val="120000"/>
              </a:lnSpc>
            </a:pPr>
            <a:r>
              <a:rPr lang="ru-RU" sz="2400" dirty="0" smtClean="0"/>
              <a:t>Пособие устанавливается в процентном соотношении к дневному заработку получателя средств</a:t>
            </a:r>
          </a:p>
          <a:p>
            <a:pPr>
              <a:lnSpc>
                <a:spcPct val="120000"/>
              </a:lnSpc>
            </a:pPr>
            <a:r>
              <a:rPr lang="ru-RU" sz="2400" dirty="0" smtClean="0"/>
              <a:t>При расчете размера выплат учитывают срок страхового стажа заявителя</a:t>
            </a:r>
            <a:endParaRPr lang="ru-RU" sz="2400" dirty="0"/>
          </a:p>
        </p:txBody>
      </p:sp>
      <p:pic>
        <p:nvPicPr>
          <p:cNvPr id="43010" name="Picture 2" descr="http://rezonans-rnd.ru/sites/default/files/upload/Eldar/pozitiv3_0.jpg"/>
          <p:cNvPicPr>
            <a:picLocks noChangeAspect="1" noChangeArrowheads="1"/>
          </p:cNvPicPr>
          <p:nvPr/>
        </p:nvPicPr>
        <p:blipFill>
          <a:blip r:embed="rId2" cstate="print"/>
          <a:srcRect/>
          <a:stretch>
            <a:fillRect/>
          </a:stretch>
        </p:blipFill>
        <p:spPr bwMode="auto">
          <a:xfrm>
            <a:off x="5796136" y="4703294"/>
            <a:ext cx="3131840" cy="2154706"/>
          </a:xfrm>
          <a:prstGeom prst="rect">
            <a:avLst/>
          </a:prstGeom>
          <a:ln>
            <a:noFill/>
          </a:ln>
          <a:effectLst>
            <a:softEdge rad="112500"/>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Детские пособия</a:t>
            </a:r>
            <a:endParaRPr lang="ru-RU" dirty="0"/>
          </a:p>
        </p:txBody>
      </p:sp>
      <p:sp>
        <p:nvSpPr>
          <p:cNvPr id="3" name="Содержимое 2"/>
          <p:cNvSpPr>
            <a:spLocks noGrp="1"/>
          </p:cNvSpPr>
          <p:nvPr>
            <p:ph idx="1"/>
          </p:nvPr>
        </p:nvSpPr>
        <p:spPr>
          <a:xfrm>
            <a:off x="1435608" y="1988840"/>
            <a:ext cx="7498080" cy="4259560"/>
          </a:xfrm>
        </p:spPr>
        <p:txBody>
          <a:bodyPr>
            <a:normAutofit fontScale="70000" lnSpcReduction="20000"/>
          </a:bodyPr>
          <a:lstStyle/>
          <a:p>
            <a:pPr>
              <a:buNone/>
            </a:pPr>
            <a:r>
              <a:rPr lang="ru-RU" dirty="0" smtClean="0"/>
              <a:t>Гражданам, воспитывающих детей, начисляется и выплачивается несколько видов господдержки</a:t>
            </a:r>
          </a:p>
          <a:p>
            <a:pPr>
              <a:buNone/>
            </a:pPr>
            <a:r>
              <a:rPr lang="ru-RU" dirty="0" smtClean="0"/>
              <a:t>Их можно объединить в категорию «Детские пособия».</a:t>
            </a:r>
          </a:p>
          <a:p>
            <a:endParaRPr lang="ru-RU" sz="1400" dirty="0" smtClean="0"/>
          </a:p>
          <a:p>
            <a:r>
              <a:rPr lang="ru-RU" b="1" dirty="0" smtClean="0"/>
              <a:t>Пособие по беременности и родам </a:t>
            </a:r>
            <a:r>
              <a:rPr lang="ru-RU" dirty="0" smtClean="0"/>
              <a:t>выплачивается как трудоустроенным, так и безработным женщинам</a:t>
            </a:r>
          </a:p>
          <a:p>
            <a:r>
              <a:rPr lang="ru-RU" dirty="0" smtClean="0"/>
              <a:t>Данный вид социальных выплат назначают также усыновителям детей в возрасте до 3-х месяцев</a:t>
            </a:r>
          </a:p>
          <a:p>
            <a:r>
              <a:rPr lang="ru-RU" dirty="0" smtClean="0"/>
              <a:t>Помощь при рождении ребенка может получить один из трудоустроенных родителей</a:t>
            </a:r>
          </a:p>
          <a:p>
            <a:r>
              <a:rPr lang="ru-RU" dirty="0" smtClean="0"/>
              <a:t>Назначается и выплачивается </a:t>
            </a:r>
            <a:r>
              <a:rPr lang="ru-RU" dirty="0" err="1" smtClean="0"/>
              <a:t>единоразово</a:t>
            </a:r>
            <a:r>
              <a:rPr lang="ru-RU" dirty="0" smtClean="0"/>
              <a:t> и является федеральной выплатой</a:t>
            </a:r>
          </a:p>
          <a:p>
            <a:r>
              <a:rPr lang="ru-RU" dirty="0" smtClean="0"/>
              <a:t>Размер пособия в 2017 году составляет </a:t>
            </a:r>
            <a:r>
              <a:rPr lang="ru-RU" b="1" dirty="0" smtClean="0"/>
              <a:t>16350 руб. </a:t>
            </a:r>
            <a:endParaRPr lang="ru-RU" b="1" dirty="0"/>
          </a:p>
        </p:txBody>
      </p:sp>
      <p:pic>
        <p:nvPicPr>
          <p:cNvPr id="45058" name="Picture 2" descr="http://balashiha.ru/media/20578/a100931e-8395-4101-845a-4513ea7524fa.jpg"/>
          <p:cNvPicPr>
            <a:picLocks noChangeAspect="1" noChangeArrowheads="1"/>
          </p:cNvPicPr>
          <p:nvPr/>
        </p:nvPicPr>
        <p:blipFill>
          <a:blip r:embed="rId2" cstate="print"/>
          <a:srcRect/>
          <a:stretch>
            <a:fillRect/>
          </a:stretch>
        </p:blipFill>
        <p:spPr bwMode="auto">
          <a:xfrm>
            <a:off x="6444208" y="188640"/>
            <a:ext cx="2507431" cy="16674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Детские пособия</a:t>
            </a:r>
            <a:endParaRPr lang="ru-RU" dirty="0"/>
          </a:p>
        </p:txBody>
      </p:sp>
      <p:sp>
        <p:nvSpPr>
          <p:cNvPr id="3" name="Содержимое 2"/>
          <p:cNvSpPr>
            <a:spLocks noGrp="1"/>
          </p:cNvSpPr>
          <p:nvPr>
            <p:ph idx="1"/>
          </p:nvPr>
        </p:nvSpPr>
        <p:spPr>
          <a:xfrm>
            <a:off x="1435608" y="1988840"/>
            <a:ext cx="7498080" cy="4259560"/>
          </a:xfrm>
        </p:spPr>
        <p:txBody>
          <a:bodyPr>
            <a:normAutofit/>
          </a:bodyPr>
          <a:lstStyle/>
          <a:p>
            <a:pPr>
              <a:buNone/>
            </a:pPr>
            <a:r>
              <a:rPr lang="ru-RU" sz="2400" dirty="0" smtClean="0"/>
              <a:t>Помощь одиноким матерям назначается женщинам, воспитывающим ребенка без отца (в свидетельстве о рождении ребенка сведения об отце отсутствуют)</a:t>
            </a:r>
          </a:p>
          <a:p>
            <a:pPr>
              <a:buNone/>
            </a:pPr>
            <a:r>
              <a:rPr lang="ru-RU" sz="2400" dirty="0" smtClean="0"/>
              <a:t>Помощь могут получать как трудоустроенные, так и безработные матери</a:t>
            </a:r>
          </a:p>
          <a:p>
            <a:pPr>
              <a:buNone/>
            </a:pPr>
            <a:r>
              <a:rPr lang="ru-RU" sz="2400" dirty="0" smtClean="0"/>
              <a:t>Для трудоустроенных величина выплат определяется с учетом оклада, а для безработных рассчитывается на основе МРОТ (минимальный размер оплаты труда)</a:t>
            </a:r>
            <a:endParaRPr lang="ru-RU" sz="2400" b="1" dirty="0"/>
          </a:p>
        </p:txBody>
      </p:sp>
      <p:pic>
        <p:nvPicPr>
          <p:cNvPr id="45058" name="Picture 2" descr="http://balashiha.ru/media/20578/a100931e-8395-4101-845a-4513ea7524fa.jpg"/>
          <p:cNvPicPr>
            <a:picLocks noChangeAspect="1" noChangeArrowheads="1"/>
          </p:cNvPicPr>
          <p:nvPr/>
        </p:nvPicPr>
        <p:blipFill>
          <a:blip r:embed="rId2" cstate="print"/>
          <a:srcRect/>
          <a:stretch>
            <a:fillRect/>
          </a:stretch>
        </p:blipFill>
        <p:spPr bwMode="auto">
          <a:xfrm>
            <a:off x="6444208" y="188640"/>
            <a:ext cx="2507431" cy="16674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Размер детских пособий в 2017 году</a:t>
            </a:r>
            <a:endParaRPr lang="ru-RU" dirty="0"/>
          </a:p>
        </p:txBody>
      </p:sp>
      <p:pic>
        <p:nvPicPr>
          <p:cNvPr id="47106" name="Picture 2" descr="https://grazhdaninu.com/wp-content/uploads/2017/09/27-1.png"/>
          <p:cNvPicPr>
            <a:picLocks noChangeAspect="1" noChangeArrowheads="1"/>
          </p:cNvPicPr>
          <p:nvPr/>
        </p:nvPicPr>
        <p:blipFill>
          <a:blip r:embed="rId2" cstate="print"/>
          <a:srcRect l="2495" t="10193" r="2630" b="6563"/>
          <a:stretch>
            <a:fillRect/>
          </a:stretch>
        </p:blipFill>
        <p:spPr bwMode="auto">
          <a:xfrm>
            <a:off x="117791" y="1628800"/>
            <a:ext cx="8702681" cy="3384376"/>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www.medico.crimea.com/wp/wp-content/uploads/2016/12/vyplaty.jpg"/>
          <p:cNvPicPr>
            <a:picLocks noChangeAspect="1" noChangeArrowheads="1"/>
          </p:cNvPicPr>
          <p:nvPr/>
        </p:nvPicPr>
        <p:blipFill>
          <a:blip r:embed="rId2" cstate="print"/>
          <a:srcRect/>
          <a:stretch>
            <a:fillRect/>
          </a:stretch>
        </p:blipFill>
        <p:spPr bwMode="auto">
          <a:xfrm>
            <a:off x="0" y="0"/>
            <a:ext cx="9119014" cy="6525344"/>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Пособие на погребение</a:t>
            </a:r>
            <a:endParaRPr lang="ru-RU" dirty="0"/>
          </a:p>
        </p:txBody>
      </p:sp>
      <p:sp>
        <p:nvSpPr>
          <p:cNvPr id="3" name="Содержимое 2"/>
          <p:cNvSpPr>
            <a:spLocks noGrp="1"/>
          </p:cNvSpPr>
          <p:nvPr>
            <p:ph idx="1"/>
          </p:nvPr>
        </p:nvSpPr>
        <p:spPr>
          <a:xfrm>
            <a:off x="1435608" y="1447800"/>
            <a:ext cx="7498080" cy="3349352"/>
          </a:xfrm>
        </p:spPr>
        <p:txBody>
          <a:bodyPr>
            <a:noAutofit/>
          </a:bodyPr>
          <a:lstStyle/>
          <a:p>
            <a:r>
              <a:rPr lang="ru-RU" sz="2400" dirty="0" smtClean="0"/>
              <a:t>Пособие на погребение выплачивается родственникам усопшего в качестве компенсации расходов на похороны</a:t>
            </a:r>
          </a:p>
          <a:p>
            <a:r>
              <a:rPr lang="ru-RU" sz="2400" dirty="0" smtClean="0"/>
              <a:t>В 2017 году размер возмещения составляет 5562 руб.</a:t>
            </a:r>
          </a:p>
          <a:p>
            <a:r>
              <a:rPr lang="ru-RU" sz="2400" dirty="0" smtClean="0"/>
              <a:t>Если в регионе, где проживал умерший, установлен районный коэффициент, величина платежа пересчитывается с учетом его размера</a:t>
            </a:r>
            <a:endParaRPr lang="ru-RU" sz="2400" dirty="0"/>
          </a:p>
        </p:txBody>
      </p:sp>
      <p:pic>
        <p:nvPicPr>
          <p:cNvPr id="50178" name="Picture 2" descr="http://sovetclub.ru/tim/0b101d29b7c20e498ebe20ff4fda9d27.jpg"/>
          <p:cNvPicPr>
            <a:picLocks noChangeAspect="1" noChangeArrowheads="1"/>
          </p:cNvPicPr>
          <p:nvPr/>
        </p:nvPicPr>
        <p:blipFill>
          <a:blip r:embed="rId2" cstate="print"/>
          <a:srcRect/>
          <a:stretch>
            <a:fillRect/>
          </a:stretch>
        </p:blipFill>
        <p:spPr bwMode="auto">
          <a:xfrm>
            <a:off x="6084168" y="4725144"/>
            <a:ext cx="2808312" cy="187220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Пособие по инвалидности</a:t>
            </a:r>
            <a:endParaRPr lang="ru-RU" dirty="0"/>
          </a:p>
        </p:txBody>
      </p:sp>
      <p:sp>
        <p:nvSpPr>
          <p:cNvPr id="3" name="Содержимое 2"/>
          <p:cNvSpPr>
            <a:spLocks noGrp="1"/>
          </p:cNvSpPr>
          <p:nvPr>
            <p:ph idx="1"/>
          </p:nvPr>
        </p:nvSpPr>
        <p:spPr>
          <a:xfrm>
            <a:off x="1435608" y="1447800"/>
            <a:ext cx="7498080" cy="3421360"/>
          </a:xfrm>
        </p:spPr>
        <p:txBody>
          <a:bodyPr>
            <a:normAutofit fontScale="92500"/>
          </a:bodyPr>
          <a:lstStyle/>
          <a:p>
            <a:r>
              <a:rPr lang="ru-RU" sz="2600" dirty="0" smtClean="0"/>
              <a:t>Пособие по инвалидности выплачивается ежемесячно</a:t>
            </a:r>
          </a:p>
          <a:p>
            <a:r>
              <a:rPr lang="ru-RU" sz="2600" dirty="0" smtClean="0"/>
              <a:t>Размер выплат зависит от установленной группы инвалидности и периодических индексаций</a:t>
            </a:r>
          </a:p>
          <a:p>
            <a:r>
              <a:rPr lang="ru-RU" sz="2600" dirty="0" smtClean="0"/>
              <a:t>В 2017 году сумма пособия составляет:</a:t>
            </a:r>
          </a:p>
          <a:p>
            <a:pPr lvl="1"/>
            <a:r>
              <a:rPr lang="ru-RU" sz="2400" dirty="0" smtClean="0"/>
              <a:t>инвалидам 1 группы — 3538,52 руб.</a:t>
            </a:r>
          </a:p>
          <a:p>
            <a:pPr lvl="1"/>
            <a:r>
              <a:rPr lang="ru-RU" sz="2400" dirty="0" smtClean="0"/>
              <a:t>инвалидам 2 группы — 2527,06 руб.</a:t>
            </a:r>
          </a:p>
          <a:p>
            <a:pPr lvl="1"/>
            <a:r>
              <a:rPr lang="ru-RU" sz="2400" dirty="0" smtClean="0"/>
              <a:t>инвалидам 3 группы — 2022,94 руб. </a:t>
            </a:r>
            <a:endParaRPr lang="ru-RU" sz="2400" dirty="0"/>
          </a:p>
        </p:txBody>
      </p:sp>
      <p:pic>
        <p:nvPicPr>
          <p:cNvPr id="51202" name="Picture 2" descr="http://www.likar.info/uploads/47/5b/f3/475bf3db-5ac5-41cd-a4f9-6fc3e4fbe693_670x0_resize.jpg"/>
          <p:cNvPicPr>
            <a:picLocks noChangeAspect="1" noChangeArrowheads="1"/>
          </p:cNvPicPr>
          <p:nvPr/>
        </p:nvPicPr>
        <p:blipFill>
          <a:blip r:embed="rId2" cstate="print"/>
          <a:srcRect/>
          <a:stretch>
            <a:fillRect/>
          </a:stretch>
        </p:blipFill>
        <p:spPr bwMode="auto">
          <a:xfrm>
            <a:off x="7020272" y="4797152"/>
            <a:ext cx="1845246" cy="1845246"/>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Другие пособия</a:t>
            </a:r>
            <a:endParaRPr lang="ru-RU" dirty="0"/>
          </a:p>
        </p:txBody>
      </p:sp>
      <p:sp>
        <p:nvSpPr>
          <p:cNvPr id="3" name="Содержимое 2"/>
          <p:cNvSpPr>
            <a:spLocks noGrp="1"/>
          </p:cNvSpPr>
          <p:nvPr>
            <p:ph idx="1"/>
          </p:nvPr>
        </p:nvSpPr>
        <p:spPr>
          <a:xfrm>
            <a:off x="1435608" y="1447800"/>
            <a:ext cx="7498080" cy="3205336"/>
          </a:xfrm>
        </p:spPr>
        <p:txBody>
          <a:bodyPr>
            <a:normAutofit/>
          </a:bodyPr>
          <a:lstStyle/>
          <a:p>
            <a:pPr>
              <a:buNone/>
            </a:pPr>
            <a:r>
              <a:rPr lang="ru-RU" sz="2400" b="1" dirty="0" smtClean="0"/>
              <a:t>Малоимущим семьям </a:t>
            </a:r>
            <a:r>
              <a:rPr lang="ru-RU" sz="2400" dirty="0" smtClean="0"/>
              <a:t>предусмотрена региональная поддержка</a:t>
            </a:r>
          </a:p>
          <a:p>
            <a:pPr>
              <a:buNone/>
            </a:pPr>
            <a:r>
              <a:rPr lang="ru-RU" sz="2400" dirty="0" smtClean="0"/>
              <a:t>Она назначается, когда размер дохода на одного члена семьи не превышает величину прожиточного минимума, установленного в регионе</a:t>
            </a:r>
          </a:p>
          <a:p>
            <a:r>
              <a:rPr lang="ru-RU" sz="2400" dirty="0" smtClean="0"/>
              <a:t>Помощь </a:t>
            </a:r>
            <a:r>
              <a:rPr lang="ru-RU" sz="2400" b="1" dirty="0" smtClean="0"/>
              <a:t>многодетным семьям </a:t>
            </a:r>
            <a:r>
              <a:rPr lang="ru-RU" sz="2400" dirty="0" smtClean="0"/>
              <a:t>тоже осуществляется региональными властями с учетом финансовых возможностей бюджета области (края)</a:t>
            </a:r>
            <a:endParaRPr lang="ru-RU" sz="2400" dirty="0"/>
          </a:p>
        </p:txBody>
      </p:sp>
      <p:pic>
        <p:nvPicPr>
          <p:cNvPr id="52226" name="Picture 2" descr="http://pravo.moe/wp-content/uploads/2016/08/3UK57wvK9Ag-1-768x230.jpg"/>
          <p:cNvPicPr>
            <a:picLocks noChangeAspect="1" noChangeArrowheads="1"/>
          </p:cNvPicPr>
          <p:nvPr/>
        </p:nvPicPr>
        <p:blipFill>
          <a:blip r:embed="rId2" cstate="print"/>
          <a:srcRect/>
          <a:stretch>
            <a:fillRect/>
          </a:stretch>
        </p:blipFill>
        <p:spPr bwMode="auto">
          <a:xfrm>
            <a:off x="1115616" y="4667250"/>
            <a:ext cx="7315200" cy="2190750"/>
          </a:xfrm>
          <a:prstGeom prst="rect">
            <a:avLst/>
          </a:prstGeom>
          <a:ln>
            <a:noFill/>
          </a:ln>
          <a:effectLst>
            <a:softEdge rad="112500"/>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Другие пособия</a:t>
            </a:r>
            <a:endParaRPr lang="ru-RU" dirty="0"/>
          </a:p>
        </p:txBody>
      </p:sp>
      <p:sp>
        <p:nvSpPr>
          <p:cNvPr id="3" name="Содержимое 2"/>
          <p:cNvSpPr>
            <a:spLocks noGrp="1"/>
          </p:cNvSpPr>
          <p:nvPr>
            <p:ph idx="1"/>
          </p:nvPr>
        </p:nvSpPr>
        <p:spPr>
          <a:xfrm>
            <a:off x="1435608" y="1447800"/>
            <a:ext cx="7024824" cy="2125216"/>
          </a:xfrm>
        </p:spPr>
        <p:txBody>
          <a:bodyPr>
            <a:normAutofit/>
          </a:bodyPr>
          <a:lstStyle/>
          <a:p>
            <a:r>
              <a:rPr lang="ru-RU" sz="2400" dirty="0" smtClean="0"/>
              <a:t>Некоторые категории льготников могут претендовать на несколько видов социальных выплат. Например, беременные женщины, впоследствии ставшие матерями, имеют право на 2-3 пособия</a:t>
            </a:r>
            <a:endParaRPr lang="ru-RU" sz="2400" dirty="0"/>
          </a:p>
        </p:txBody>
      </p:sp>
      <p:pic>
        <p:nvPicPr>
          <p:cNvPr id="12290" name="Picture 2" descr="http://s5.bloknot.ru/wp-content/uploads/2015/12/Minimal-ny-j-razmer.jpg"/>
          <p:cNvPicPr>
            <a:picLocks noChangeAspect="1" noChangeArrowheads="1"/>
          </p:cNvPicPr>
          <p:nvPr/>
        </p:nvPicPr>
        <p:blipFill>
          <a:blip r:embed="rId2" cstate="print"/>
          <a:srcRect/>
          <a:stretch>
            <a:fillRect/>
          </a:stretch>
        </p:blipFill>
        <p:spPr bwMode="auto">
          <a:xfrm>
            <a:off x="5220072" y="4149948"/>
            <a:ext cx="3242512" cy="19533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Порядок оформления социальных выплат</a:t>
            </a:r>
            <a:endParaRPr lang="ru-RU" dirty="0"/>
          </a:p>
        </p:txBody>
      </p:sp>
      <p:sp>
        <p:nvSpPr>
          <p:cNvPr id="3" name="Содержимое 2"/>
          <p:cNvSpPr>
            <a:spLocks noGrp="1"/>
          </p:cNvSpPr>
          <p:nvPr>
            <p:ph idx="1"/>
          </p:nvPr>
        </p:nvSpPr>
        <p:spPr>
          <a:xfrm>
            <a:off x="1435608" y="1447800"/>
            <a:ext cx="6952816" cy="4800600"/>
          </a:xfrm>
        </p:spPr>
        <p:txBody>
          <a:bodyPr>
            <a:normAutofit/>
          </a:bodyPr>
          <a:lstStyle/>
          <a:p>
            <a:r>
              <a:rPr lang="ru-RU" sz="2400" dirty="0" smtClean="0"/>
              <a:t>Назначение и выплата пособий происходит через соответствующие государственные органы и учреждения</a:t>
            </a:r>
          </a:p>
          <a:p>
            <a:r>
              <a:rPr lang="ru-RU" sz="2400" dirty="0" smtClean="0"/>
              <a:t>Поэтому в зависимости от специфики выплаты заявителю потребуется обращаться в различные государственные органы для оформления </a:t>
            </a:r>
            <a:r>
              <a:rPr lang="ru-RU" sz="2400" dirty="0" err="1" smtClean="0"/>
              <a:t>госпомощи</a:t>
            </a:r>
            <a:endParaRPr lang="ru-RU" sz="2400" dirty="0"/>
          </a:p>
        </p:txBody>
      </p:sp>
      <p:pic>
        <p:nvPicPr>
          <p:cNvPr id="11266" name="Picture 2" descr="http://www.clipartsuggest.com/images/743/grandmother-and-grandfather-clipart-grandmother-and-grandfather-YRLYA8-clipart.jpg"/>
          <p:cNvPicPr>
            <a:picLocks noChangeAspect="1" noChangeArrowheads="1"/>
          </p:cNvPicPr>
          <p:nvPr/>
        </p:nvPicPr>
        <p:blipFill>
          <a:blip r:embed="rId2" cstate="print"/>
          <a:srcRect/>
          <a:stretch>
            <a:fillRect/>
          </a:stretch>
        </p:blipFill>
        <p:spPr bwMode="auto">
          <a:xfrm>
            <a:off x="5508104" y="4005064"/>
            <a:ext cx="3275856" cy="2655371"/>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Что такое государственные социальные выплаты</a:t>
            </a:r>
            <a:endParaRPr lang="ru-RU" dirty="0"/>
          </a:p>
        </p:txBody>
      </p:sp>
      <p:sp>
        <p:nvSpPr>
          <p:cNvPr id="3" name="Содержимое 2"/>
          <p:cNvSpPr>
            <a:spLocks noGrp="1"/>
          </p:cNvSpPr>
          <p:nvPr>
            <p:ph idx="1"/>
          </p:nvPr>
        </p:nvSpPr>
        <p:spPr/>
        <p:txBody>
          <a:bodyPr>
            <a:normAutofit fontScale="70000" lnSpcReduction="20000"/>
          </a:bodyPr>
          <a:lstStyle/>
          <a:p>
            <a:pPr>
              <a:buNone/>
            </a:pPr>
            <a:r>
              <a:rPr lang="ru-RU" dirty="0" smtClean="0"/>
              <a:t>Средства выделяются безвозмездно в следующих случаях:</a:t>
            </a:r>
          </a:p>
          <a:p>
            <a:endParaRPr lang="ru-RU" sz="1400" dirty="0" smtClean="0"/>
          </a:p>
          <a:p>
            <a:r>
              <a:rPr lang="ru-RU" dirty="0" smtClean="0"/>
              <a:t>Для частичного или полного возмещения временно утраченного дохода (пособие по безработице, по случаю временной утраты трудоспособности, по беременности и родам и др.)</a:t>
            </a:r>
          </a:p>
          <a:p>
            <a:r>
              <a:rPr lang="ru-RU" dirty="0" smtClean="0"/>
              <a:t>Оказания финансовой поддержки при росте расходов (помощь по случаю рождения ребенка, на погребение, семьям с детьми до 16 лет, и др.)</a:t>
            </a:r>
          </a:p>
          <a:p>
            <a:endParaRPr lang="ru-RU" sz="1400" dirty="0" smtClean="0"/>
          </a:p>
          <a:p>
            <a:pPr>
              <a:buNone/>
            </a:pPr>
            <a:r>
              <a:rPr lang="ru-RU" dirty="0" smtClean="0"/>
              <a:t>Социальное пособие служит формой государственного соцобеспечения населения и регламентируется федеральным законодательством</a:t>
            </a:r>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03648" y="1052736"/>
            <a:ext cx="7406640" cy="1472184"/>
          </a:xfrm>
        </p:spPr>
        <p:txBody>
          <a:bodyPr/>
          <a:lstStyle/>
          <a:p>
            <a:pPr algn="ctr"/>
            <a:r>
              <a:rPr lang="ru-RU" dirty="0" smtClean="0"/>
              <a:t>Размер прожиточного минимума и МРОТ</a:t>
            </a:r>
            <a:endParaRPr lang="ru-RU" dirty="0"/>
          </a:p>
        </p:txBody>
      </p:sp>
      <p:pic>
        <p:nvPicPr>
          <p:cNvPr id="13314" name="Picture 2" descr="https://trudovie-prava.ru/wp-content/uploads/2017/10/vyplaty.jpg"/>
          <p:cNvPicPr>
            <a:picLocks noChangeAspect="1" noChangeArrowheads="1"/>
          </p:cNvPicPr>
          <p:nvPr/>
        </p:nvPicPr>
        <p:blipFill>
          <a:blip r:embed="rId2" cstate="print"/>
          <a:srcRect/>
          <a:stretch>
            <a:fillRect/>
          </a:stretch>
        </p:blipFill>
        <p:spPr bwMode="auto">
          <a:xfrm>
            <a:off x="3203848" y="3140968"/>
            <a:ext cx="3384079" cy="18758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Прожиточный минимум</a:t>
            </a:r>
            <a:endParaRPr lang="ru-RU" dirty="0"/>
          </a:p>
        </p:txBody>
      </p:sp>
      <p:sp>
        <p:nvSpPr>
          <p:cNvPr id="3" name="Содержимое 2"/>
          <p:cNvSpPr>
            <a:spLocks noGrp="1"/>
          </p:cNvSpPr>
          <p:nvPr>
            <p:ph idx="1"/>
          </p:nvPr>
        </p:nvSpPr>
        <p:spPr>
          <a:xfrm>
            <a:off x="1435608" y="1447800"/>
            <a:ext cx="7240848" cy="3349352"/>
          </a:xfrm>
        </p:spPr>
        <p:txBody>
          <a:bodyPr>
            <a:noAutofit/>
          </a:bodyPr>
          <a:lstStyle/>
          <a:p>
            <a:pPr>
              <a:buNone/>
            </a:pPr>
            <a:r>
              <a:rPr lang="ru-RU" sz="2400" dirty="0" smtClean="0"/>
              <a:t>Согласно ст. 1 Федерального закона № 134-ФЗ от 24.10.1997 г., </a:t>
            </a:r>
            <a:r>
              <a:rPr lang="ru-RU" sz="2400" b="1" dirty="0" smtClean="0"/>
              <a:t>прожиточный минимум (ПМ)</a:t>
            </a:r>
            <a:r>
              <a:rPr lang="ru-RU" sz="2400" dirty="0" smtClean="0"/>
              <a:t> – это стоимостная оценка потребительской корзины (минимального набора товаров и услуг, необходимых для обеспечения жизнедеятельности и сохранения здоровья человека), а также обязательные платежи и сборы (налоги, коммунальные услуги и т.п.)</a:t>
            </a:r>
            <a:endParaRPr lang="ru-RU" sz="2400" dirty="0"/>
          </a:p>
        </p:txBody>
      </p:sp>
      <p:pic>
        <p:nvPicPr>
          <p:cNvPr id="9218" name="Picture 2" descr="http://rayon.partizansky.ru/uploads/629cb86c54f3f49fa7882ddbc6525fa4.jpg"/>
          <p:cNvPicPr>
            <a:picLocks noChangeAspect="1" noChangeArrowheads="1"/>
          </p:cNvPicPr>
          <p:nvPr/>
        </p:nvPicPr>
        <p:blipFill>
          <a:blip r:embed="rId2" cstate="print"/>
          <a:srcRect/>
          <a:stretch>
            <a:fillRect/>
          </a:stretch>
        </p:blipFill>
        <p:spPr bwMode="auto">
          <a:xfrm>
            <a:off x="6142496" y="4806972"/>
            <a:ext cx="3001504" cy="2051028"/>
          </a:xfrm>
          <a:prstGeom prst="rect">
            <a:avLst/>
          </a:prstGeom>
          <a:ln>
            <a:noFill/>
          </a:ln>
          <a:effectLst>
            <a:softEdge rad="112500"/>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Прожиточный минимум</a:t>
            </a:r>
            <a:endParaRPr lang="ru-RU" dirty="0"/>
          </a:p>
        </p:txBody>
      </p:sp>
      <p:sp>
        <p:nvSpPr>
          <p:cNvPr id="3" name="Содержимое 2"/>
          <p:cNvSpPr>
            <a:spLocks noGrp="1"/>
          </p:cNvSpPr>
          <p:nvPr>
            <p:ph idx="1"/>
          </p:nvPr>
        </p:nvSpPr>
        <p:spPr>
          <a:xfrm>
            <a:off x="1435608" y="1447800"/>
            <a:ext cx="7240848" cy="3349352"/>
          </a:xfrm>
        </p:spPr>
        <p:txBody>
          <a:bodyPr>
            <a:noAutofit/>
          </a:bodyPr>
          <a:lstStyle/>
          <a:p>
            <a:pPr>
              <a:buNone/>
            </a:pPr>
            <a:r>
              <a:rPr lang="ru-RU" sz="2400" dirty="0" smtClean="0"/>
              <a:t>Его величина рассчитывается как в целом по Российской Федерации (федеральный ПМ), так и по каждому субъекту страны (региональный ПМ)</a:t>
            </a:r>
          </a:p>
          <a:p>
            <a:pPr>
              <a:buNone/>
            </a:pPr>
            <a:r>
              <a:rPr lang="ru-RU" sz="2400" dirty="0" smtClean="0"/>
              <a:t>Размер данного показателя в общем по России устанавливается Постановлением Правительства РФ поквартально (в среднем за месяц каждого квартала года) по основным социально-демографическим группам</a:t>
            </a:r>
            <a:endParaRPr lang="ru-RU" sz="2400" dirty="0"/>
          </a:p>
        </p:txBody>
      </p:sp>
      <p:pic>
        <p:nvPicPr>
          <p:cNvPr id="4" name="Picture 2" descr="http://rayon.partizansky.ru/uploads/629cb86c54f3f49fa7882ddbc6525fa4.jpg"/>
          <p:cNvPicPr>
            <a:picLocks noChangeAspect="1" noChangeArrowheads="1"/>
          </p:cNvPicPr>
          <p:nvPr/>
        </p:nvPicPr>
        <p:blipFill>
          <a:blip r:embed="rId2" cstate="print"/>
          <a:srcRect/>
          <a:stretch>
            <a:fillRect/>
          </a:stretch>
        </p:blipFill>
        <p:spPr bwMode="auto">
          <a:xfrm>
            <a:off x="6142496" y="4806972"/>
            <a:ext cx="3001504" cy="2051028"/>
          </a:xfrm>
          <a:prstGeom prst="rect">
            <a:avLst/>
          </a:prstGeom>
          <a:ln>
            <a:noFill/>
          </a:ln>
          <a:effectLst>
            <a:softEdge rad="112500"/>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Прожиточный минимум</a:t>
            </a:r>
            <a:endParaRPr lang="ru-RU" dirty="0"/>
          </a:p>
        </p:txBody>
      </p:sp>
      <p:sp>
        <p:nvSpPr>
          <p:cNvPr id="3" name="Содержимое 2"/>
          <p:cNvSpPr>
            <a:spLocks noGrp="1"/>
          </p:cNvSpPr>
          <p:nvPr>
            <p:ph idx="1"/>
          </p:nvPr>
        </p:nvSpPr>
        <p:spPr>
          <a:xfrm>
            <a:off x="1435608" y="1447800"/>
            <a:ext cx="7456872" cy="3349352"/>
          </a:xfrm>
        </p:spPr>
        <p:txBody>
          <a:bodyPr>
            <a:noAutofit/>
          </a:bodyPr>
          <a:lstStyle/>
          <a:p>
            <a:pPr>
              <a:buNone/>
            </a:pPr>
            <a:r>
              <a:rPr lang="ru-RU" sz="2400" dirty="0" smtClean="0"/>
              <a:t>Прожиточный минимум используется для:</a:t>
            </a:r>
          </a:p>
          <a:p>
            <a:r>
              <a:rPr lang="ru-RU" sz="2400" dirty="0" smtClean="0"/>
              <a:t>оценки уровня жизни населения страны</a:t>
            </a:r>
          </a:p>
          <a:p>
            <a:r>
              <a:rPr lang="ru-RU" sz="2400" dirty="0" smtClean="0"/>
              <a:t>обоснования минимального размера оплаты труда </a:t>
            </a:r>
            <a:r>
              <a:rPr lang="ru-RU" sz="2000" dirty="0" smtClean="0">
                <a:solidFill>
                  <a:srgbClr val="002060"/>
                </a:solidFill>
              </a:rPr>
              <a:t>(так, согласно ч. 1 ст. 133 ТК РФ, МРОТ не может быть ниже величины прожиточного минимума трудоспособного населения), размеров государственных социальных выплат (социальных доплат к пенсиям, субсидий на оплату услуг ЖКХ, пособий на ребенка и малоимущим гражданам и т.п.)</a:t>
            </a:r>
          </a:p>
          <a:p>
            <a:r>
              <a:rPr lang="ru-RU" sz="2400" dirty="0" smtClean="0"/>
              <a:t>формирования федерального бюджета и др.</a:t>
            </a:r>
            <a:endParaRPr lang="ru-RU" sz="2400" dirty="0"/>
          </a:p>
        </p:txBody>
      </p:sp>
      <p:pic>
        <p:nvPicPr>
          <p:cNvPr id="5" name="Picture 2" descr="http://rayon.partizansky.ru/uploads/629cb86c54f3f49fa7882ddbc6525fa4.jpg"/>
          <p:cNvPicPr>
            <a:picLocks noChangeAspect="1" noChangeArrowheads="1"/>
          </p:cNvPicPr>
          <p:nvPr/>
        </p:nvPicPr>
        <p:blipFill>
          <a:blip r:embed="rId2" cstate="print"/>
          <a:srcRect/>
          <a:stretch>
            <a:fillRect/>
          </a:stretch>
        </p:blipFill>
        <p:spPr bwMode="auto">
          <a:xfrm>
            <a:off x="6142496" y="4806972"/>
            <a:ext cx="3001504" cy="2051028"/>
          </a:xfrm>
          <a:prstGeom prst="rect">
            <a:avLst/>
          </a:prstGeom>
          <a:ln>
            <a:noFill/>
          </a:ln>
          <a:effectLst>
            <a:softEdge rad="112500"/>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Прожиточный минимум</a:t>
            </a:r>
            <a:endParaRPr lang="ru-RU" dirty="0"/>
          </a:p>
        </p:txBody>
      </p:sp>
      <p:sp>
        <p:nvSpPr>
          <p:cNvPr id="3" name="Содержимое 2"/>
          <p:cNvSpPr>
            <a:spLocks noGrp="1"/>
          </p:cNvSpPr>
          <p:nvPr>
            <p:ph idx="1"/>
          </p:nvPr>
        </p:nvSpPr>
        <p:spPr>
          <a:xfrm>
            <a:off x="1435608" y="1447800"/>
            <a:ext cx="7240848" cy="3925416"/>
          </a:xfrm>
        </p:spPr>
        <p:txBody>
          <a:bodyPr>
            <a:noAutofit/>
          </a:bodyPr>
          <a:lstStyle/>
          <a:p>
            <a:pPr>
              <a:buNone/>
            </a:pPr>
            <a:r>
              <a:rPr lang="ru-RU" sz="2400" dirty="0" smtClean="0"/>
              <a:t>Размер прожиточного минимума РФ за II квартал 2017 года учрежден Постановлением № 1119 от 19.09.2017 года и составляет в месяц:</a:t>
            </a:r>
          </a:p>
          <a:p>
            <a:pPr marL="365125" indent="177800">
              <a:tabLst>
                <a:tab pos="712788" algn="l"/>
              </a:tabLst>
            </a:pPr>
            <a:r>
              <a:rPr lang="ru-RU" sz="2400" dirty="0" smtClean="0"/>
              <a:t>в расчете на душу населения – </a:t>
            </a:r>
            <a:r>
              <a:rPr lang="ru-RU" sz="2400" b="1" dirty="0" smtClean="0">
                <a:solidFill>
                  <a:srgbClr val="7030A0"/>
                </a:solidFill>
              </a:rPr>
              <a:t>10329 </a:t>
            </a:r>
            <a:r>
              <a:rPr lang="ru-RU" sz="2400" dirty="0" smtClean="0"/>
              <a:t>руб. </a:t>
            </a:r>
          </a:p>
          <a:p>
            <a:pPr marL="365125" indent="177800">
              <a:tabLst>
                <a:tab pos="712788" algn="l"/>
              </a:tabLst>
            </a:pPr>
            <a:r>
              <a:rPr lang="ru-RU" sz="2400" dirty="0" smtClean="0"/>
              <a:t>для трудоспособного населения – </a:t>
            </a:r>
            <a:r>
              <a:rPr lang="ru-RU" sz="2400" b="1" dirty="0" smtClean="0">
                <a:solidFill>
                  <a:srgbClr val="7030A0"/>
                </a:solidFill>
              </a:rPr>
              <a:t>11163</a:t>
            </a:r>
            <a:r>
              <a:rPr lang="ru-RU" sz="2400" dirty="0" smtClean="0"/>
              <a:t> руб.</a:t>
            </a:r>
          </a:p>
          <a:p>
            <a:pPr marL="365125" indent="177800">
              <a:tabLst>
                <a:tab pos="712788" algn="l"/>
              </a:tabLst>
            </a:pPr>
            <a:r>
              <a:rPr lang="ru-RU" sz="2400" dirty="0" smtClean="0"/>
              <a:t>для пенсионеров – </a:t>
            </a:r>
            <a:r>
              <a:rPr lang="ru-RU" sz="2400" b="1" dirty="0" smtClean="0">
                <a:solidFill>
                  <a:srgbClr val="7030A0"/>
                </a:solidFill>
              </a:rPr>
              <a:t>8506</a:t>
            </a:r>
            <a:r>
              <a:rPr lang="ru-RU" sz="2400" dirty="0" smtClean="0"/>
              <a:t> руб.</a:t>
            </a:r>
          </a:p>
          <a:p>
            <a:pPr marL="365125" indent="177800">
              <a:tabLst>
                <a:tab pos="712788" algn="l"/>
              </a:tabLst>
            </a:pPr>
            <a:r>
              <a:rPr lang="ru-RU" sz="2400" dirty="0" smtClean="0"/>
              <a:t>для детей – </a:t>
            </a:r>
            <a:r>
              <a:rPr lang="ru-RU" sz="2400" b="1" dirty="0" smtClean="0">
                <a:solidFill>
                  <a:srgbClr val="7030A0"/>
                </a:solidFill>
              </a:rPr>
              <a:t>10160 </a:t>
            </a:r>
            <a:r>
              <a:rPr lang="ru-RU" sz="2400" dirty="0" smtClean="0"/>
              <a:t>руб.</a:t>
            </a:r>
            <a:endParaRPr lang="ru-RU" sz="2400" dirty="0"/>
          </a:p>
        </p:txBody>
      </p:sp>
      <p:pic>
        <p:nvPicPr>
          <p:cNvPr id="4" name="Picture 2" descr="http://rayon.partizansky.ru/uploads/629cb86c54f3f49fa7882ddbc6525fa4.jpg"/>
          <p:cNvPicPr>
            <a:picLocks noChangeAspect="1" noChangeArrowheads="1"/>
          </p:cNvPicPr>
          <p:nvPr/>
        </p:nvPicPr>
        <p:blipFill>
          <a:blip r:embed="rId2" cstate="print"/>
          <a:srcRect/>
          <a:stretch>
            <a:fillRect/>
          </a:stretch>
        </p:blipFill>
        <p:spPr bwMode="auto">
          <a:xfrm>
            <a:off x="6142496" y="4806972"/>
            <a:ext cx="3001504" cy="2051028"/>
          </a:xfrm>
          <a:prstGeom prst="rect">
            <a:avLst/>
          </a:prstGeom>
          <a:ln>
            <a:noFill/>
          </a:ln>
          <a:effectLst>
            <a:softEdge rad="112500"/>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Сравнение величины прожиточного минимума</a:t>
            </a:r>
            <a:endParaRPr lang="ru-RU" dirty="0"/>
          </a:p>
        </p:txBody>
      </p:sp>
      <p:graphicFrame>
        <p:nvGraphicFramePr>
          <p:cNvPr id="3" name="Таблица 2"/>
          <p:cNvGraphicFramePr>
            <a:graphicFrameLocks noGrp="1"/>
          </p:cNvGraphicFramePr>
          <p:nvPr/>
        </p:nvGraphicFramePr>
        <p:xfrm>
          <a:off x="323527" y="1772816"/>
          <a:ext cx="8568953" cy="3960441"/>
        </p:xfrm>
        <a:graphic>
          <a:graphicData uri="http://schemas.openxmlformats.org/drawingml/2006/table">
            <a:tbl>
              <a:tblPr firstRow="1" bandRow="1">
                <a:tableStyleId>{5C22544A-7EE6-4342-B048-85BDC9FD1C3A}</a:tableStyleId>
              </a:tblPr>
              <a:tblGrid>
                <a:gridCol w="2123928"/>
                <a:gridCol w="1025345"/>
                <a:gridCol w="1135203"/>
                <a:gridCol w="1428159"/>
                <a:gridCol w="1428159"/>
                <a:gridCol w="1428159"/>
              </a:tblGrid>
              <a:tr h="813348">
                <a:tc>
                  <a:txBody>
                    <a:bodyPr/>
                    <a:lstStyle/>
                    <a:p>
                      <a:r>
                        <a:rPr lang="ru-RU" dirty="0" smtClean="0"/>
                        <a:t>Категории населения</a:t>
                      </a:r>
                      <a:endParaRPr lang="ru-RU" dirty="0"/>
                    </a:p>
                  </a:txBody>
                  <a:tcPr/>
                </a:tc>
                <a:tc>
                  <a:txBody>
                    <a:bodyPr/>
                    <a:lstStyle/>
                    <a:p>
                      <a:r>
                        <a:rPr lang="ru-RU" dirty="0" smtClean="0"/>
                        <a:t>По РФ</a:t>
                      </a:r>
                      <a:endParaRPr lang="ru-RU" dirty="0"/>
                    </a:p>
                  </a:txBody>
                  <a:tcPr/>
                </a:tc>
                <a:tc>
                  <a:txBody>
                    <a:bodyPr/>
                    <a:lstStyle/>
                    <a:p>
                      <a:r>
                        <a:rPr lang="ru-RU" dirty="0" smtClean="0"/>
                        <a:t>город</a:t>
                      </a:r>
                    </a:p>
                    <a:p>
                      <a:r>
                        <a:rPr lang="ru-RU" dirty="0" smtClean="0"/>
                        <a:t>Москва</a:t>
                      </a:r>
                      <a:endParaRPr lang="ru-RU" dirty="0"/>
                    </a:p>
                  </a:txBody>
                  <a:tcPr/>
                </a:tc>
                <a:tc>
                  <a:txBody>
                    <a:bodyPr/>
                    <a:lstStyle/>
                    <a:p>
                      <a:r>
                        <a:rPr lang="ru-RU" dirty="0" smtClean="0"/>
                        <a:t>Московская область</a:t>
                      </a:r>
                      <a:endParaRPr lang="ru-RU" dirty="0"/>
                    </a:p>
                  </a:txBody>
                  <a:tcPr/>
                </a:tc>
                <a:tc>
                  <a:txBody>
                    <a:bodyPr/>
                    <a:lstStyle/>
                    <a:p>
                      <a:r>
                        <a:rPr lang="ru-RU" dirty="0" smtClean="0"/>
                        <a:t>Тамбовская область</a:t>
                      </a:r>
                      <a:endParaRPr lang="ru-RU" dirty="0"/>
                    </a:p>
                  </a:txBody>
                  <a:tcPr/>
                </a:tc>
                <a:tc>
                  <a:txBody>
                    <a:bodyPr/>
                    <a:lstStyle/>
                    <a:p>
                      <a:r>
                        <a:rPr lang="ru-RU" dirty="0" smtClean="0"/>
                        <a:t>Чеченская республика</a:t>
                      </a:r>
                      <a:endParaRPr lang="ru-RU" dirty="0"/>
                    </a:p>
                  </a:txBody>
                  <a:tcPr/>
                </a:tc>
              </a:tr>
              <a:tr h="542232">
                <a:tc>
                  <a:txBody>
                    <a:bodyPr/>
                    <a:lstStyle/>
                    <a:p>
                      <a:r>
                        <a:rPr lang="ru-RU" dirty="0" smtClean="0"/>
                        <a:t>На душу населения</a:t>
                      </a:r>
                      <a:endParaRPr lang="ru-RU" dirty="0"/>
                    </a:p>
                  </a:txBody>
                  <a:tcPr anchor="ctr"/>
                </a:tc>
                <a:tc>
                  <a:txBody>
                    <a:bodyPr/>
                    <a:lstStyle/>
                    <a:p>
                      <a:pPr algn="ctr"/>
                      <a:r>
                        <a:rPr lang="ru-RU" sz="2000" dirty="0" smtClean="0">
                          <a:latin typeface="Arial" pitchFamily="34" charset="0"/>
                          <a:cs typeface="Arial" pitchFamily="34" charset="0"/>
                        </a:rPr>
                        <a:t>10329</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16426</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11865</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8738</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9693</a:t>
                      </a:r>
                      <a:endParaRPr lang="ru-RU" sz="2000" dirty="0">
                        <a:latin typeface="Arial" pitchFamily="34" charset="0"/>
                        <a:cs typeface="Arial" pitchFamily="34" charset="0"/>
                      </a:endParaRPr>
                    </a:p>
                  </a:txBody>
                  <a:tcPr anchor="ctr"/>
                </a:tc>
              </a:tr>
              <a:tr h="1025513">
                <a:tc>
                  <a:txBody>
                    <a:bodyPr/>
                    <a:lstStyle/>
                    <a:p>
                      <a:r>
                        <a:rPr lang="ru-RU" dirty="0" smtClean="0"/>
                        <a:t>Для трудоспособного населения</a:t>
                      </a:r>
                      <a:endParaRPr lang="ru-RU" dirty="0"/>
                    </a:p>
                  </a:txBody>
                  <a:tcPr anchor="ctr"/>
                </a:tc>
                <a:tc>
                  <a:txBody>
                    <a:bodyPr/>
                    <a:lstStyle/>
                    <a:p>
                      <a:pPr algn="ctr"/>
                      <a:r>
                        <a:rPr lang="ru-RU" sz="2000" dirty="0" smtClean="0">
                          <a:latin typeface="Arial" pitchFamily="34" charset="0"/>
                          <a:cs typeface="Arial" pitchFamily="34" charset="0"/>
                        </a:rPr>
                        <a:t>11163</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18742</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13146</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9485</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9996</a:t>
                      </a:r>
                      <a:endParaRPr lang="ru-RU" sz="2000" dirty="0">
                        <a:latin typeface="Arial" pitchFamily="34" charset="0"/>
                        <a:cs typeface="Arial" pitchFamily="34" charset="0"/>
                      </a:endParaRPr>
                    </a:p>
                  </a:txBody>
                  <a:tcPr anchor="ctr"/>
                </a:tc>
              </a:tr>
              <a:tr h="494883">
                <a:tc>
                  <a:txBody>
                    <a:bodyPr/>
                    <a:lstStyle/>
                    <a:p>
                      <a:r>
                        <a:rPr lang="ru-RU" dirty="0" smtClean="0"/>
                        <a:t>Для пенсионеров</a:t>
                      </a:r>
                      <a:endParaRPr lang="ru-RU" dirty="0"/>
                    </a:p>
                  </a:txBody>
                  <a:tcPr anchor="ctr"/>
                </a:tc>
                <a:tc>
                  <a:txBody>
                    <a:bodyPr/>
                    <a:lstStyle/>
                    <a:p>
                      <a:pPr algn="ctr"/>
                      <a:r>
                        <a:rPr lang="ru-RU" sz="2000" dirty="0" smtClean="0">
                          <a:latin typeface="Arial" pitchFamily="34" charset="0"/>
                          <a:cs typeface="Arial" pitchFamily="34" charset="0"/>
                        </a:rPr>
                        <a:t>8506</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11603</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8918</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7323</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8138</a:t>
                      </a:r>
                      <a:endParaRPr lang="ru-RU" sz="2000" dirty="0">
                        <a:latin typeface="Arial" pitchFamily="34" charset="0"/>
                        <a:cs typeface="Arial" pitchFamily="34" charset="0"/>
                      </a:endParaRPr>
                    </a:p>
                  </a:txBody>
                  <a:tcPr anchor="ctr"/>
                </a:tc>
              </a:tr>
              <a:tr h="1084465">
                <a:tc>
                  <a:txBody>
                    <a:bodyPr/>
                    <a:lstStyle/>
                    <a:p>
                      <a:r>
                        <a:rPr lang="ru-RU" dirty="0" smtClean="0"/>
                        <a:t>Для детей</a:t>
                      </a:r>
                      <a:endParaRPr lang="ru-RU" dirty="0"/>
                    </a:p>
                  </a:txBody>
                  <a:tcPr anchor="ctr"/>
                </a:tc>
                <a:tc>
                  <a:txBody>
                    <a:bodyPr/>
                    <a:lstStyle/>
                    <a:p>
                      <a:pPr algn="ctr"/>
                      <a:r>
                        <a:rPr lang="ru-RU" sz="2000" dirty="0" smtClean="0">
                          <a:latin typeface="Arial" pitchFamily="34" charset="0"/>
                          <a:cs typeface="Arial" pitchFamily="34" charset="0"/>
                        </a:rPr>
                        <a:t>10160</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14252</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11522</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8692</a:t>
                      </a:r>
                      <a:endParaRPr lang="ru-RU" sz="2000" dirty="0">
                        <a:latin typeface="Arial" pitchFamily="34" charset="0"/>
                        <a:cs typeface="Arial" pitchFamily="34" charset="0"/>
                      </a:endParaRPr>
                    </a:p>
                  </a:txBody>
                  <a:tcPr anchor="ctr"/>
                </a:tc>
                <a:tc>
                  <a:txBody>
                    <a:bodyPr/>
                    <a:lstStyle/>
                    <a:p>
                      <a:pPr algn="ctr"/>
                      <a:r>
                        <a:rPr lang="ru-RU" sz="2000" dirty="0" smtClean="0">
                          <a:latin typeface="Arial" pitchFamily="34" charset="0"/>
                          <a:cs typeface="Arial" pitchFamily="34" charset="0"/>
                        </a:rPr>
                        <a:t>9650</a:t>
                      </a:r>
                      <a:endParaRPr lang="ru-RU" sz="2000" dirty="0">
                        <a:latin typeface="Arial" pitchFamily="34" charset="0"/>
                        <a:cs typeface="Arial" pitchFamily="34" charset="0"/>
                      </a:endParaRPr>
                    </a:p>
                  </a:txBody>
                  <a:tcPr anchor="ct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smtClean="0"/>
              <a:t>Минимальный размер оплаты труда</a:t>
            </a:r>
            <a:endParaRPr lang="ru-RU" dirty="0"/>
          </a:p>
        </p:txBody>
      </p:sp>
      <p:sp>
        <p:nvSpPr>
          <p:cNvPr id="4" name="Содержимое 3"/>
          <p:cNvSpPr>
            <a:spLocks noGrp="1"/>
          </p:cNvSpPr>
          <p:nvPr>
            <p:ph idx="1"/>
          </p:nvPr>
        </p:nvSpPr>
        <p:spPr>
          <a:xfrm>
            <a:off x="1435608" y="1447800"/>
            <a:ext cx="7384864" cy="3637384"/>
          </a:xfrm>
        </p:spPr>
        <p:txBody>
          <a:bodyPr>
            <a:normAutofit/>
          </a:bodyPr>
          <a:lstStyle/>
          <a:p>
            <a:pPr>
              <a:buNone/>
            </a:pPr>
            <a:r>
              <a:rPr lang="ru-RU" sz="2400" b="1" dirty="0" smtClean="0"/>
              <a:t>МРОТ</a:t>
            </a:r>
            <a:r>
              <a:rPr lang="ru-RU" sz="2400" dirty="0" smtClean="0"/>
              <a:t> или минимальный размер оплаты труда был впервые принят Организацией Объединенных Наций в 1970 году</a:t>
            </a:r>
          </a:p>
          <a:p>
            <a:pPr>
              <a:buNone/>
            </a:pPr>
            <a:r>
              <a:rPr lang="ru-RU" sz="2400" dirty="0" smtClean="0"/>
              <a:t>В СССР же минимальная граница оплаты труда была принята в 1973 году, ее объем составлял 70 рублей и не изменялся до 1991 года</a:t>
            </a:r>
          </a:p>
          <a:p>
            <a:pPr>
              <a:buNone/>
            </a:pPr>
            <a:r>
              <a:rPr lang="ru-RU" sz="2400" dirty="0" smtClean="0"/>
              <a:t>За последние 17 лет значение минимального вознаграждения за труд в России вырос более чем в 111 раз</a:t>
            </a:r>
            <a:endParaRPr lang="ru-RU" sz="2400" dirty="0"/>
          </a:p>
        </p:txBody>
      </p:sp>
      <p:pic>
        <p:nvPicPr>
          <p:cNvPr id="61442" name="Picture 2" descr="http://www.dagmintrud.ru/upload/iblock/32b/32b73b200e37ec8212d9af147f83c54b.jpg"/>
          <p:cNvPicPr>
            <a:picLocks noChangeAspect="1" noChangeArrowheads="1"/>
          </p:cNvPicPr>
          <p:nvPr/>
        </p:nvPicPr>
        <p:blipFill>
          <a:blip r:embed="rId2" cstate="print"/>
          <a:srcRect/>
          <a:stretch>
            <a:fillRect/>
          </a:stretch>
        </p:blipFill>
        <p:spPr bwMode="auto">
          <a:xfrm>
            <a:off x="5947215" y="4725144"/>
            <a:ext cx="3196785" cy="2132855"/>
          </a:xfrm>
          <a:prstGeom prst="rect">
            <a:avLst/>
          </a:prstGeom>
          <a:ln>
            <a:noFill/>
          </a:ln>
          <a:effectLst>
            <a:softEdge rad="112500"/>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smtClean="0"/>
              <a:t>Минимальный размер оплаты труда</a:t>
            </a:r>
            <a:endParaRPr lang="ru-RU" dirty="0"/>
          </a:p>
        </p:txBody>
      </p:sp>
      <p:sp>
        <p:nvSpPr>
          <p:cNvPr id="4" name="Содержимое 3"/>
          <p:cNvSpPr>
            <a:spLocks noGrp="1"/>
          </p:cNvSpPr>
          <p:nvPr>
            <p:ph idx="1"/>
          </p:nvPr>
        </p:nvSpPr>
        <p:spPr>
          <a:xfrm>
            <a:off x="1435608" y="1447800"/>
            <a:ext cx="7384864" cy="3637384"/>
          </a:xfrm>
        </p:spPr>
        <p:txBody>
          <a:bodyPr>
            <a:normAutofit/>
          </a:bodyPr>
          <a:lstStyle/>
          <a:p>
            <a:pPr>
              <a:buNone/>
            </a:pPr>
            <a:r>
              <a:rPr lang="ru-RU" sz="2400" b="1" i="1" dirty="0" smtClean="0"/>
              <a:t>МРОТ</a:t>
            </a:r>
            <a:r>
              <a:rPr lang="ru-RU" sz="2400" dirty="0" smtClean="0"/>
              <a:t> – утвержденный на законодательном уровне РФ нижний порог, который используется для контроля заработной платы, установления размера выплат по временной незанятости работника, размера налоговых отчислений, отчислений во внебюджетные фонды, объема пособия по беременности и родам, величины пособий по уходу за ребенком</a:t>
            </a:r>
            <a:endParaRPr lang="ru-RU" sz="2400" dirty="0"/>
          </a:p>
        </p:txBody>
      </p:sp>
      <p:pic>
        <p:nvPicPr>
          <p:cNvPr id="5" name="Picture 2" descr="http://www.dagmintrud.ru/upload/iblock/32b/32b73b200e37ec8212d9af147f83c54b.jpg"/>
          <p:cNvPicPr>
            <a:picLocks noChangeAspect="1" noChangeArrowheads="1"/>
          </p:cNvPicPr>
          <p:nvPr/>
        </p:nvPicPr>
        <p:blipFill>
          <a:blip r:embed="rId2" cstate="print"/>
          <a:srcRect/>
          <a:stretch>
            <a:fillRect/>
          </a:stretch>
        </p:blipFill>
        <p:spPr bwMode="auto">
          <a:xfrm>
            <a:off x="5947215" y="4725144"/>
            <a:ext cx="3196785" cy="2132855"/>
          </a:xfrm>
          <a:prstGeom prst="rect">
            <a:avLst/>
          </a:prstGeom>
          <a:ln>
            <a:noFill/>
          </a:ln>
          <a:effectLst>
            <a:softEdge rad="112500"/>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smtClean="0"/>
              <a:t>Минимальный размер оплаты труда</a:t>
            </a:r>
            <a:endParaRPr lang="ru-RU" dirty="0"/>
          </a:p>
        </p:txBody>
      </p:sp>
      <p:sp>
        <p:nvSpPr>
          <p:cNvPr id="4" name="Содержимое 3"/>
          <p:cNvSpPr>
            <a:spLocks noGrp="1"/>
          </p:cNvSpPr>
          <p:nvPr>
            <p:ph idx="1"/>
          </p:nvPr>
        </p:nvSpPr>
        <p:spPr>
          <a:xfrm>
            <a:off x="1435608" y="1447800"/>
            <a:ext cx="7384864" cy="4357464"/>
          </a:xfrm>
        </p:spPr>
        <p:txBody>
          <a:bodyPr>
            <a:normAutofit fontScale="92500"/>
          </a:bodyPr>
          <a:lstStyle/>
          <a:p>
            <a:pPr>
              <a:buNone/>
            </a:pPr>
            <a:r>
              <a:rPr lang="ru-RU" sz="2400" b="1" i="1" dirty="0" smtClean="0">
                <a:solidFill>
                  <a:srgbClr val="7030A0"/>
                </a:solidFill>
              </a:rPr>
              <a:t>МРОТ оказывает значительное влияние на экономику страны:</a:t>
            </a:r>
            <a:endParaRPr lang="ru-RU" sz="2400" b="1" dirty="0" smtClean="0">
              <a:solidFill>
                <a:srgbClr val="7030A0"/>
              </a:solidFill>
            </a:endParaRPr>
          </a:p>
          <a:p>
            <a:r>
              <a:rPr lang="ru-RU" sz="2400" dirty="0" smtClean="0"/>
              <a:t>Рост МРОТ увеличивает поступление в бюджет страны</a:t>
            </a:r>
          </a:p>
          <a:p>
            <a:r>
              <a:rPr lang="ru-RU" sz="2400" dirty="0" smtClean="0"/>
              <a:t>Способствует перераспределению доходов в пользу неимущих слоев населения</a:t>
            </a:r>
          </a:p>
          <a:p>
            <a:r>
              <a:rPr lang="ru-RU" sz="2400" dirty="0" smtClean="0"/>
              <a:t>МРОТ – отправная точка при определении благосостояния населения</a:t>
            </a:r>
          </a:p>
          <a:p>
            <a:r>
              <a:rPr lang="ru-RU" sz="2400" dirty="0" smtClean="0"/>
              <a:t>На основании МРОТ осуществляется расчет фиксированных страховых взносов индивидуальных предпринимателей</a:t>
            </a:r>
          </a:p>
          <a:p>
            <a:r>
              <a:rPr lang="ru-RU" sz="2400" dirty="0" smtClean="0"/>
              <a:t>Увеличивает качество жизни населения страны</a:t>
            </a:r>
            <a:endParaRPr lang="ru-RU" sz="24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smtClean="0"/>
              <a:t>Минимальный размер оплаты труда</a:t>
            </a:r>
            <a:endParaRPr lang="ru-RU" dirty="0"/>
          </a:p>
        </p:txBody>
      </p:sp>
      <p:sp>
        <p:nvSpPr>
          <p:cNvPr id="4" name="Содержимое 3"/>
          <p:cNvSpPr>
            <a:spLocks noGrp="1"/>
          </p:cNvSpPr>
          <p:nvPr>
            <p:ph idx="1"/>
          </p:nvPr>
        </p:nvSpPr>
        <p:spPr>
          <a:xfrm>
            <a:off x="1435608" y="1447800"/>
            <a:ext cx="7384864" cy="4357464"/>
          </a:xfrm>
        </p:spPr>
        <p:txBody>
          <a:bodyPr>
            <a:normAutofit fontScale="92500"/>
          </a:bodyPr>
          <a:lstStyle/>
          <a:p>
            <a:pPr>
              <a:buNone/>
            </a:pPr>
            <a:r>
              <a:rPr lang="ru-RU" sz="2400" b="1" i="1" dirty="0" smtClean="0">
                <a:solidFill>
                  <a:srgbClr val="7030A0"/>
                </a:solidFill>
              </a:rPr>
              <a:t>МРОТ несет в себе и отрицательные стороны:</a:t>
            </a:r>
            <a:endParaRPr lang="ru-RU" sz="2400" b="1" dirty="0" smtClean="0">
              <a:solidFill>
                <a:srgbClr val="7030A0"/>
              </a:solidFill>
            </a:endParaRPr>
          </a:p>
          <a:p>
            <a:r>
              <a:rPr lang="ru-RU" sz="2400" dirty="0" smtClean="0"/>
              <a:t>Способствует росту инфляции, так как дополнительные затраты на соблюдение нижней границы зарплаты, как правило, закладываются в цену товара</a:t>
            </a:r>
          </a:p>
          <a:p>
            <a:r>
              <a:rPr lang="ru-RU" sz="2400" dirty="0" smtClean="0"/>
              <a:t>Не способствует росту образования среди населения и развитию малого бизнеса, так как всем обеспечен определенный уровень оплаты, особенное влияние МРОТ имеет для ИП</a:t>
            </a:r>
          </a:p>
          <a:p>
            <a:r>
              <a:rPr lang="ru-RU" sz="2400" dirty="0" smtClean="0"/>
              <a:t>Вызывает безработицу в кризис, так как сокращение рабочих мест – единственное решение при невозможности снижения заработной платы ниже определенного уровня</a:t>
            </a:r>
            <a:endParaRPr lang="ru-RU"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Характерные признаки социальных пособий</a:t>
            </a:r>
            <a:endParaRPr lang="ru-RU" dirty="0"/>
          </a:p>
        </p:txBody>
      </p:sp>
      <p:sp>
        <p:nvSpPr>
          <p:cNvPr id="3" name="Содержимое 2"/>
          <p:cNvSpPr>
            <a:spLocks noGrp="1"/>
          </p:cNvSpPr>
          <p:nvPr>
            <p:ph idx="1"/>
          </p:nvPr>
        </p:nvSpPr>
        <p:spPr>
          <a:xfrm>
            <a:off x="1435608" y="1447800"/>
            <a:ext cx="5008600" cy="3421360"/>
          </a:xfrm>
        </p:spPr>
        <p:txBody>
          <a:bodyPr>
            <a:normAutofit/>
          </a:bodyPr>
          <a:lstStyle/>
          <a:p>
            <a:pPr>
              <a:lnSpc>
                <a:spcPct val="110000"/>
              </a:lnSpc>
              <a:buNone/>
            </a:pPr>
            <a:r>
              <a:rPr lang="ru-RU" sz="2400" dirty="0" smtClean="0"/>
              <a:t>Пособие отличается от других видов социальных платежей тем, что денежные средства перечисляются льготнику напрямую и не зависят от вида социальной поддержки или льготной категории заявителя</a:t>
            </a:r>
          </a:p>
        </p:txBody>
      </p:sp>
      <p:pic>
        <p:nvPicPr>
          <p:cNvPr id="4" name="Picture 2" descr="https://tagilka.ru/upload/iblock/3ba/3bace2dfc13f885e9d79cdb2d0af08c7.jpg"/>
          <p:cNvPicPr>
            <a:picLocks noChangeAspect="1" noChangeArrowheads="1"/>
          </p:cNvPicPr>
          <p:nvPr/>
        </p:nvPicPr>
        <p:blipFill>
          <a:blip r:embed="rId2" cstate="print"/>
          <a:srcRect/>
          <a:stretch>
            <a:fillRect/>
          </a:stretch>
        </p:blipFill>
        <p:spPr bwMode="auto">
          <a:xfrm>
            <a:off x="5580112" y="4293096"/>
            <a:ext cx="3289881" cy="2194968"/>
          </a:xfrm>
          <a:prstGeom prst="rect">
            <a:avLst/>
          </a:prstGeom>
          <a:ln>
            <a:noFill/>
          </a:ln>
          <a:effectLst>
            <a:softEdge rad="112500"/>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b="1" dirty="0" smtClean="0"/>
              <a:t>МРОТ, страховые выплаты и пособия</a:t>
            </a:r>
            <a:endParaRPr lang="ru-RU" b="1" dirty="0"/>
          </a:p>
        </p:txBody>
      </p:sp>
      <p:sp>
        <p:nvSpPr>
          <p:cNvPr id="4" name="Содержимое 3"/>
          <p:cNvSpPr>
            <a:spLocks noGrp="1"/>
          </p:cNvSpPr>
          <p:nvPr>
            <p:ph idx="1"/>
          </p:nvPr>
        </p:nvSpPr>
        <p:spPr>
          <a:xfrm>
            <a:off x="1435608" y="1447800"/>
            <a:ext cx="7384864" cy="2989312"/>
          </a:xfrm>
        </p:spPr>
        <p:txBody>
          <a:bodyPr>
            <a:normAutofit/>
          </a:bodyPr>
          <a:lstStyle/>
          <a:p>
            <a:pPr>
              <a:buNone/>
            </a:pPr>
            <a:r>
              <a:rPr lang="ru-RU" sz="2400" dirty="0" smtClean="0"/>
              <a:t>Рассчитаем выплаты на пенсионное и медицинское страхование</a:t>
            </a:r>
          </a:p>
          <a:p>
            <a:pPr>
              <a:buNone/>
            </a:pPr>
            <a:r>
              <a:rPr lang="ru-RU" sz="2400" i="1" dirty="0" smtClean="0">
                <a:solidFill>
                  <a:srgbClr val="7030A0"/>
                </a:solidFill>
              </a:rPr>
              <a:t>Формула для вычисления размера выплат на пенсионное страхование сотрудников выглядит следующим образом: </a:t>
            </a:r>
            <a:endParaRPr lang="ru-RU" sz="2400" dirty="0" smtClean="0">
              <a:solidFill>
                <a:srgbClr val="7030A0"/>
              </a:solidFill>
            </a:endParaRPr>
          </a:p>
          <a:p>
            <a:pPr>
              <a:buNone/>
            </a:pPr>
            <a:r>
              <a:rPr lang="ru-RU" sz="2400" b="1" dirty="0" smtClean="0"/>
              <a:t>МРОТ * 12 месяцев * 26%</a:t>
            </a:r>
            <a:endParaRPr lang="ru-RU" sz="2400" dirty="0" smtClean="0"/>
          </a:p>
          <a:p>
            <a:pPr>
              <a:buNone/>
            </a:pPr>
            <a:r>
              <a:rPr lang="ru-RU" sz="2400" dirty="0" smtClean="0"/>
              <a:t>Подставим в формулу 7 500 и получим 23 400 рублей</a:t>
            </a:r>
            <a:endParaRPr lang="ru-RU" sz="2400" dirty="0"/>
          </a:p>
        </p:txBody>
      </p:sp>
      <p:pic>
        <p:nvPicPr>
          <p:cNvPr id="5" name="Picture 2" descr="http://www.dagmintrud.ru/upload/iblock/32b/32b73b200e37ec8212d9af147f83c54b.jpg"/>
          <p:cNvPicPr>
            <a:picLocks noChangeAspect="1" noChangeArrowheads="1"/>
          </p:cNvPicPr>
          <p:nvPr/>
        </p:nvPicPr>
        <p:blipFill>
          <a:blip r:embed="rId2" cstate="print"/>
          <a:srcRect/>
          <a:stretch>
            <a:fillRect/>
          </a:stretch>
        </p:blipFill>
        <p:spPr bwMode="auto">
          <a:xfrm>
            <a:off x="5947215" y="4725144"/>
            <a:ext cx="3196785" cy="2132855"/>
          </a:xfrm>
          <a:prstGeom prst="rect">
            <a:avLst/>
          </a:prstGeom>
          <a:ln>
            <a:noFill/>
          </a:ln>
          <a:effectLst>
            <a:softEdge rad="112500"/>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b="1" dirty="0" smtClean="0"/>
              <a:t>МРОТ, страховые выплаты и пособия</a:t>
            </a:r>
            <a:endParaRPr lang="ru-RU" b="1" dirty="0"/>
          </a:p>
        </p:txBody>
      </p:sp>
      <p:sp>
        <p:nvSpPr>
          <p:cNvPr id="4" name="Содержимое 3"/>
          <p:cNvSpPr>
            <a:spLocks noGrp="1"/>
          </p:cNvSpPr>
          <p:nvPr>
            <p:ph idx="1"/>
          </p:nvPr>
        </p:nvSpPr>
        <p:spPr>
          <a:xfrm>
            <a:off x="1435608" y="1447800"/>
            <a:ext cx="7384864" cy="2989312"/>
          </a:xfrm>
        </p:spPr>
        <p:txBody>
          <a:bodyPr>
            <a:normAutofit/>
          </a:bodyPr>
          <a:lstStyle/>
          <a:p>
            <a:pPr>
              <a:buNone/>
            </a:pPr>
            <a:r>
              <a:rPr lang="ru-RU" sz="2400" i="1" dirty="0" smtClean="0">
                <a:solidFill>
                  <a:srgbClr val="7030A0"/>
                </a:solidFill>
              </a:rPr>
              <a:t>Формула для вычисления размера выплат на медицинское страхование : </a:t>
            </a:r>
            <a:endParaRPr lang="ru-RU" sz="2400" dirty="0" smtClean="0">
              <a:solidFill>
                <a:srgbClr val="7030A0"/>
              </a:solidFill>
            </a:endParaRPr>
          </a:p>
          <a:p>
            <a:pPr>
              <a:buNone/>
            </a:pPr>
            <a:r>
              <a:rPr lang="ru-RU" sz="2400" b="1" dirty="0" smtClean="0"/>
              <a:t>МРОТ * 12 месяцев * 5,1%</a:t>
            </a:r>
          </a:p>
          <a:p>
            <a:pPr>
              <a:buNone/>
            </a:pPr>
            <a:r>
              <a:rPr lang="ru-RU" sz="2400" dirty="0" smtClean="0"/>
              <a:t>Таким образом, отчисление на медицинское страхование работника составит 4 590 рублей</a:t>
            </a:r>
            <a:endParaRPr lang="ru-RU" sz="2400" dirty="0"/>
          </a:p>
        </p:txBody>
      </p:sp>
      <p:pic>
        <p:nvPicPr>
          <p:cNvPr id="5" name="Picture 2" descr="http://www.dagmintrud.ru/upload/iblock/32b/32b73b200e37ec8212d9af147f83c54b.jpg"/>
          <p:cNvPicPr>
            <a:picLocks noChangeAspect="1" noChangeArrowheads="1"/>
          </p:cNvPicPr>
          <p:nvPr/>
        </p:nvPicPr>
        <p:blipFill>
          <a:blip r:embed="rId2" cstate="print"/>
          <a:srcRect/>
          <a:stretch>
            <a:fillRect/>
          </a:stretch>
        </p:blipFill>
        <p:spPr bwMode="auto">
          <a:xfrm>
            <a:off x="5947215" y="4725144"/>
            <a:ext cx="3196785" cy="2132855"/>
          </a:xfrm>
          <a:prstGeom prst="rect">
            <a:avLst/>
          </a:prstGeom>
          <a:ln>
            <a:noFill/>
          </a:ln>
          <a:effectLst>
            <a:softEdge rad="112500"/>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Может ли быть зарплата ниже МРОТ?</a:t>
            </a:r>
            <a:endParaRPr lang="ru-RU" dirty="0"/>
          </a:p>
        </p:txBody>
      </p:sp>
      <p:sp>
        <p:nvSpPr>
          <p:cNvPr id="3" name="Содержимое 2"/>
          <p:cNvSpPr>
            <a:spLocks noGrp="1"/>
          </p:cNvSpPr>
          <p:nvPr>
            <p:ph idx="1"/>
          </p:nvPr>
        </p:nvSpPr>
        <p:spPr>
          <a:xfrm>
            <a:off x="1435608" y="1447800"/>
            <a:ext cx="7498080" cy="3781400"/>
          </a:xfrm>
        </p:spPr>
        <p:txBody>
          <a:bodyPr>
            <a:normAutofit fontScale="92500"/>
          </a:bodyPr>
          <a:lstStyle/>
          <a:p>
            <a:pPr>
              <a:buNone/>
            </a:pPr>
            <a:r>
              <a:rPr lang="ru-RU" sz="2600" i="1" dirty="0" smtClean="0"/>
              <a:t>Такое возможно в следующих случаях:</a:t>
            </a:r>
            <a:endParaRPr lang="ru-RU" sz="2600" dirty="0" smtClean="0"/>
          </a:p>
          <a:p>
            <a:pPr marL="596646" indent="-514350">
              <a:buNone/>
            </a:pPr>
            <a:r>
              <a:rPr lang="ru-RU" sz="2600" b="1" dirty="0" smtClean="0">
                <a:solidFill>
                  <a:srgbClr val="7030A0"/>
                </a:solidFill>
              </a:rPr>
              <a:t>1. Сотрудник работает на условиях неполной занятости в организации</a:t>
            </a:r>
            <a:endParaRPr lang="ru-RU" sz="2600" dirty="0" smtClean="0">
              <a:solidFill>
                <a:srgbClr val="7030A0"/>
              </a:solidFill>
            </a:endParaRPr>
          </a:p>
          <a:p>
            <a:pPr marL="596646" indent="-514350">
              <a:buNone/>
            </a:pPr>
            <a:r>
              <a:rPr lang="ru-RU" sz="2600" dirty="0" smtClean="0"/>
              <a:t>В этих случаях зарплата зависит от количества отработанных часов, соответственно может быть ниже установленного минимума</a:t>
            </a:r>
          </a:p>
          <a:p>
            <a:pPr marL="596646" indent="-514350">
              <a:buNone/>
            </a:pPr>
            <a:r>
              <a:rPr lang="ru-RU" sz="2600" dirty="0" smtClean="0"/>
              <a:t>Необходимо оговориться о том, что такое положение дел возможно только при взаимном согласии и заключении дополнительного соглашения</a:t>
            </a:r>
          </a:p>
          <a:p>
            <a:endParaRPr lang="ru-RU"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Может ли быть зарплата ниже МРОТ?</a:t>
            </a:r>
            <a:endParaRPr lang="ru-RU" dirty="0"/>
          </a:p>
        </p:txBody>
      </p:sp>
      <p:sp>
        <p:nvSpPr>
          <p:cNvPr id="3" name="Содержимое 2"/>
          <p:cNvSpPr>
            <a:spLocks noGrp="1"/>
          </p:cNvSpPr>
          <p:nvPr>
            <p:ph idx="1"/>
          </p:nvPr>
        </p:nvSpPr>
        <p:spPr>
          <a:xfrm>
            <a:off x="1435608" y="1447800"/>
            <a:ext cx="7498080" cy="2485256"/>
          </a:xfrm>
        </p:spPr>
        <p:txBody>
          <a:bodyPr>
            <a:normAutofit/>
          </a:bodyPr>
          <a:lstStyle/>
          <a:p>
            <a:pPr>
              <a:buNone/>
            </a:pPr>
            <a:r>
              <a:rPr lang="ru-RU" sz="2400" i="1" dirty="0" smtClean="0"/>
              <a:t>Такое возможно в следующих случаях:</a:t>
            </a:r>
            <a:endParaRPr lang="ru-RU" sz="2400" dirty="0" smtClean="0"/>
          </a:p>
          <a:p>
            <a:pPr>
              <a:buNone/>
            </a:pPr>
            <a:r>
              <a:rPr lang="ru-RU" sz="2400" b="1" dirty="0" smtClean="0">
                <a:solidFill>
                  <a:srgbClr val="7030A0"/>
                </a:solidFill>
              </a:rPr>
              <a:t>2. Сотрудник трудится в организации по совместительству</a:t>
            </a:r>
            <a:endParaRPr lang="ru-RU" sz="2400" dirty="0" smtClean="0">
              <a:solidFill>
                <a:srgbClr val="7030A0"/>
              </a:solidFill>
            </a:endParaRPr>
          </a:p>
          <a:p>
            <a:pPr>
              <a:buNone/>
            </a:pPr>
            <a:r>
              <a:rPr lang="ru-RU" sz="2400" dirty="0" smtClean="0"/>
              <a:t>Они изначально нанимаются не более чем на полставки, поэтому могут получать только 50% или меньше от МРОТ</a:t>
            </a:r>
          </a:p>
        </p:txBody>
      </p:sp>
      <p:pic>
        <p:nvPicPr>
          <p:cNvPr id="4" name="Picture 2" descr="http://www.dagmintrud.ru/upload/iblock/32b/32b73b200e37ec8212d9af147f83c54b.jpg"/>
          <p:cNvPicPr>
            <a:picLocks noChangeAspect="1" noChangeArrowheads="1"/>
          </p:cNvPicPr>
          <p:nvPr/>
        </p:nvPicPr>
        <p:blipFill>
          <a:blip r:embed="rId2" cstate="print"/>
          <a:srcRect/>
          <a:stretch>
            <a:fillRect/>
          </a:stretch>
        </p:blipFill>
        <p:spPr bwMode="auto">
          <a:xfrm>
            <a:off x="5947215" y="4725144"/>
            <a:ext cx="3196785" cy="2132855"/>
          </a:xfrm>
          <a:prstGeom prst="rect">
            <a:avLst/>
          </a:prstGeom>
          <a:ln>
            <a:noFill/>
          </a:ln>
          <a:effectLst>
            <a:softEdge rad="112500"/>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Может ли быть зарплата ниже МРОТ?</a:t>
            </a:r>
            <a:endParaRPr lang="ru-RU" dirty="0"/>
          </a:p>
        </p:txBody>
      </p:sp>
      <p:sp>
        <p:nvSpPr>
          <p:cNvPr id="3" name="Содержимое 2"/>
          <p:cNvSpPr>
            <a:spLocks noGrp="1"/>
          </p:cNvSpPr>
          <p:nvPr>
            <p:ph idx="1"/>
          </p:nvPr>
        </p:nvSpPr>
        <p:spPr>
          <a:xfrm>
            <a:off x="1435608" y="1447800"/>
            <a:ext cx="7498080" cy="4501480"/>
          </a:xfrm>
        </p:spPr>
        <p:txBody>
          <a:bodyPr>
            <a:normAutofit fontScale="85000" lnSpcReduction="20000"/>
          </a:bodyPr>
          <a:lstStyle/>
          <a:p>
            <a:pPr>
              <a:lnSpc>
                <a:spcPct val="120000"/>
              </a:lnSpc>
              <a:buNone/>
            </a:pPr>
            <a:r>
              <a:rPr lang="ru-RU" sz="2800" i="1" dirty="0" smtClean="0"/>
              <a:t>Такое возможно в следующих случаях:</a:t>
            </a:r>
            <a:endParaRPr lang="ru-RU" sz="2800" dirty="0" smtClean="0"/>
          </a:p>
          <a:p>
            <a:pPr>
              <a:lnSpc>
                <a:spcPct val="120000"/>
              </a:lnSpc>
              <a:buNone/>
            </a:pPr>
            <a:r>
              <a:rPr lang="ru-RU" sz="2800" b="1" dirty="0" smtClean="0">
                <a:solidFill>
                  <a:srgbClr val="7030A0"/>
                </a:solidFill>
              </a:rPr>
              <a:t>3. Оклад работника состоит не только из фиксированной заработной платы, но и из ежемесячной премии и надбавок</a:t>
            </a:r>
            <a:endParaRPr lang="ru-RU" sz="2800" dirty="0" smtClean="0">
              <a:solidFill>
                <a:srgbClr val="7030A0"/>
              </a:solidFill>
            </a:endParaRPr>
          </a:p>
          <a:p>
            <a:pPr>
              <a:lnSpc>
                <a:spcPct val="120000"/>
              </a:lnSpc>
              <a:buNone/>
            </a:pPr>
            <a:r>
              <a:rPr lang="ru-RU" sz="2800" dirty="0" smtClean="0"/>
              <a:t>Сотрудник не выполнил месячную норму и премия ему не положена согласно локальному акту о начислении премий</a:t>
            </a:r>
          </a:p>
          <a:p>
            <a:pPr>
              <a:lnSpc>
                <a:spcPct val="120000"/>
              </a:lnSpc>
              <a:buNone/>
            </a:pPr>
            <a:r>
              <a:rPr lang="ru-RU" sz="2800" dirty="0" smtClean="0"/>
              <a:t>В этом случае сотрудник не получит премию и оплата его труда за месяц будет ниже МРОТ</a:t>
            </a:r>
          </a:p>
          <a:p>
            <a:pPr>
              <a:lnSpc>
                <a:spcPct val="120000"/>
              </a:lnSpc>
              <a:buNone/>
            </a:pPr>
            <a:r>
              <a:rPr lang="ru-RU" sz="2800" dirty="0" smtClean="0"/>
              <a:t>Но здесь важно прописать процедуру выплаты премий (показатели, объем)</a:t>
            </a:r>
          </a:p>
          <a:p>
            <a:endParaRPr lang="ru-R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Спасибо за внимание</a:t>
            </a:r>
            <a:endParaRPr lang="ru-RU" dirty="0"/>
          </a:p>
        </p:txBody>
      </p:sp>
      <p:sp>
        <p:nvSpPr>
          <p:cNvPr id="5" name="Текст 4"/>
          <p:cNvSpPr>
            <a:spLocks noGrp="1"/>
          </p:cNvSpPr>
          <p:nvPr>
            <p:ph type="body" idx="1"/>
          </p:nvPr>
        </p:nvSpPr>
        <p:spPr/>
        <p:txBody>
          <a:bodyPr/>
          <a:lstStyle/>
          <a:p>
            <a:endParaRPr lang="ru-RU"/>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Характерные признаки социальных пособий</a:t>
            </a:r>
            <a:endParaRPr lang="ru-RU" dirty="0"/>
          </a:p>
        </p:txBody>
      </p:sp>
      <p:sp>
        <p:nvSpPr>
          <p:cNvPr id="3" name="Содержимое 2"/>
          <p:cNvSpPr>
            <a:spLocks noGrp="1"/>
          </p:cNvSpPr>
          <p:nvPr>
            <p:ph idx="1"/>
          </p:nvPr>
        </p:nvSpPr>
        <p:spPr>
          <a:xfrm>
            <a:off x="1435608" y="1988840"/>
            <a:ext cx="7498080" cy="4259560"/>
          </a:xfrm>
        </p:spPr>
        <p:txBody>
          <a:bodyPr>
            <a:normAutofit/>
          </a:bodyPr>
          <a:lstStyle/>
          <a:p>
            <a:pPr>
              <a:buNone/>
            </a:pPr>
            <a:r>
              <a:rPr lang="ru-RU" sz="2400" dirty="0" smtClean="0"/>
              <a:t>Данный вид платежа обладает определенными особенностями:</a:t>
            </a:r>
          </a:p>
          <a:p>
            <a:pPr marL="596646" indent="-514350">
              <a:buFont typeface="+mj-lt"/>
              <a:buAutoNum type="arabicPeriod"/>
            </a:pPr>
            <a:r>
              <a:rPr lang="ru-RU" sz="2400" dirty="0" smtClean="0"/>
              <a:t>это всегда государственные денежные выплаты</a:t>
            </a:r>
          </a:p>
          <a:p>
            <a:pPr marL="596646" indent="-514350">
              <a:buFont typeface="+mj-lt"/>
              <a:buAutoNum type="arabicPeriod"/>
            </a:pPr>
            <a:r>
              <a:rPr lang="ru-RU" sz="2400" dirty="0" smtClean="0"/>
              <a:t>предоставляется определенным категориям населения в случаях, указанных в законодательных актах РФ</a:t>
            </a:r>
          </a:p>
          <a:p>
            <a:pPr marL="596646" indent="-514350">
              <a:buFont typeface="+mj-lt"/>
              <a:buAutoNum type="arabicPeriod"/>
            </a:pPr>
            <a:r>
              <a:rPr lang="ru-RU" sz="2400" dirty="0" smtClean="0"/>
              <a:t>выплачивается из федерального или регионального бюджета</a:t>
            </a:r>
          </a:p>
          <a:p>
            <a:pPr marL="596646" indent="-514350">
              <a:buFont typeface="+mj-lt"/>
              <a:buAutoNum type="arabicPeriod"/>
            </a:pPr>
            <a:r>
              <a:rPr lang="ru-RU" sz="2400" dirty="0" smtClean="0"/>
              <a:t>назначается ежемесячно и выплачивается периодически или единовременно</a:t>
            </a:r>
          </a:p>
        </p:txBody>
      </p:sp>
      <p:pic>
        <p:nvPicPr>
          <p:cNvPr id="4" name="Picture 2" descr="https://trudovie-prava.ru/wp-content/uploads/2017/10/regiony-kotorye-kormyat-stranu-i-kto-ee-obiraet-reyting_1.jpg"/>
          <p:cNvPicPr>
            <a:picLocks noChangeAspect="1" noChangeArrowheads="1"/>
          </p:cNvPicPr>
          <p:nvPr/>
        </p:nvPicPr>
        <p:blipFill>
          <a:blip r:embed="rId2" cstate="print"/>
          <a:srcRect/>
          <a:stretch>
            <a:fillRect/>
          </a:stretch>
        </p:blipFill>
        <p:spPr bwMode="auto">
          <a:xfrm>
            <a:off x="6741544" y="0"/>
            <a:ext cx="2402456" cy="1556792"/>
          </a:xfrm>
          <a:prstGeom prst="rect">
            <a:avLst/>
          </a:prstGeom>
          <a:ln>
            <a:noFill/>
          </a:ln>
          <a:effectLst>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Характерные признаки социальных пособий</a:t>
            </a:r>
            <a:endParaRPr lang="ru-RU" dirty="0"/>
          </a:p>
        </p:txBody>
      </p:sp>
      <p:sp>
        <p:nvSpPr>
          <p:cNvPr id="3" name="Содержимое 2"/>
          <p:cNvSpPr>
            <a:spLocks noGrp="1"/>
          </p:cNvSpPr>
          <p:nvPr>
            <p:ph idx="1"/>
          </p:nvPr>
        </p:nvSpPr>
        <p:spPr>
          <a:xfrm>
            <a:off x="1435608" y="1988840"/>
            <a:ext cx="7498080" cy="4259560"/>
          </a:xfrm>
        </p:spPr>
        <p:txBody>
          <a:bodyPr>
            <a:normAutofit/>
          </a:bodyPr>
          <a:lstStyle/>
          <a:p>
            <a:pPr marL="596646" indent="-514350">
              <a:buNone/>
            </a:pPr>
            <a:r>
              <a:rPr lang="ru-RU" sz="2400" dirty="0" smtClean="0"/>
              <a:t>Данный вид платежа обладает определенными особенностями:</a:t>
            </a:r>
          </a:p>
          <a:p>
            <a:pPr marL="596646" indent="-514350">
              <a:buFont typeface="+mj-lt"/>
              <a:buAutoNum type="arabicPeriod" startAt="5"/>
            </a:pPr>
            <a:r>
              <a:rPr lang="ru-RU" sz="2400" dirty="0" smtClean="0"/>
              <a:t>рассчитывается либо на основе индивидуального заработка, либо устанавливается в твердом размере</a:t>
            </a:r>
          </a:p>
          <a:p>
            <a:pPr marL="596646" indent="-514350">
              <a:buFont typeface="+mj-lt"/>
              <a:buAutoNum type="arabicPeriod" startAt="5"/>
            </a:pPr>
            <a:r>
              <a:rPr lang="ru-RU" sz="2400" dirty="0" smtClean="0"/>
              <a:t>имеет целевой характер выделения средств</a:t>
            </a:r>
          </a:p>
          <a:p>
            <a:pPr marL="596646" indent="-514350">
              <a:buFont typeface="+mj-lt"/>
              <a:buAutoNum type="arabicPeriod" startAt="5"/>
            </a:pPr>
            <a:r>
              <a:rPr lang="ru-RU" sz="2400" dirty="0" smtClean="0"/>
              <a:t>назначается по принципу нуждаемости заявителя. В случае, когда основания для постоянной поддержки больше нет, выделение денежных средств прекращается</a:t>
            </a:r>
            <a:endParaRPr lang="ru-RU" sz="2400" dirty="0"/>
          </a:p>
        </p:txBody>
      </p:sp>
      <p:pic>
        <p:nvPicPr>
          <p:cNvPr id="28674" name="Picture 2" descr="https://trudovie-prava.ru/wp-content/uploads/2017/10/regiony-kotorye-kormyat-stranu-i-kto-ee-obiraet-reyting_1.jpg"/>
          <p:cNvPicPr>
            <a:picLocks noChangeAspect="1" noChangeArrowheads="1"/>
          </p:cNvPicPr>
          <p:nvPr/>
        </p:nvPicPr>
        <p:blipFill>
          <a:blip r:embed="rId2" cstate="print"/>
          <a:srcRect/>
          <a:stretch>
            <a:fillRect/>
          </a:stretch>
        </p:blipFill>
        <p:spPr bwMode="auto">
          <a:xfrm>
            <a:off x="6741544" y="0"/>
            <a:ext cx="2402456" cy="1556792"/>
          </a:xfrm>
          <a:prstGeom prst="rect">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dirty="0" smtClean="0"/>
              <a:t>При назначении социальных выплат учитывают следующие факторы:</a:t>
            </a:r>
            <a:endParaRPr lang="ru-RU" sz="3600" dirty="0"/>
          </a:p>
        </p:txBody>
      </p:sp>
      <p:sp>
        <p:nvSpPr>
          <p:cNvPr id="3" name="Содержимое 2"/>
          <p:cNvSpPr>
            <a:spLocks noGrp="1"/>
          </p:cNvSpPr>
          <p:nvPr>
            <p:ph idx="1"/>
          </p:nvPr>
        </p:nvSpPr>
        <p:spPr>
          <a:xfrm>
            <a:off x="1435608" y="5013176"/>
            <a:ext cx="7498080" cy="1235224"/>
          </a:xfrm>
        </p:spPr>
        <p:txBody>
          <a:bodyPr>
            <a:normAutofit fontScale="77500" lnSpcReduction="20000"/>
          </a:bodyPr>
          <a:lstStyle/>
          <a:p>
            <a:pPr marL="93663" indent="-11113" algn="ctr">
              <a:lnSpc>
                <a:spcPct val="120000"/>
              </a:lnSpc>
              <a:buNone/>
            </a:pPr>
            <a:r>
              <a:rPr lang="ru-RU" dirty="0" smtClean="0"/>
              <a:t>Каждый из этих факторов может быть основанием для обращения за поддержкой от государства</a:t>
            </a:r>
            <a:endParaRPr lang="ru-RU" dirty="0"/>
          </a:p>
        </p:txBody>
      </p:sp>
      <p:graphicFrame>
        <p:nvGraphicFramePr>
          <p:cNvPr id="5" name="Таблица 4"/>
          <p:cNvGraphicFramePr>
            <a:graphicFrameLocks noGrp="1"/>
          </p:cNvGraphicFramePr>
          <p:nvPr/>
        </p:nvGraphicFramePr>
        <p:xfrm>
          <a:off x="1547664" y="1700807"/>
          <a:ext cx="7056784" cy="2728209"/>
        </p:xfrm>
        <a:graphic>
          <a:graphicData uri="http://schemas.openxmlformats.org/drawingml/2006/table">
            <a:tbl>
              <a:tblPr firstRow="1" bandRow="1">
                <a:tableStyleId>{5C22544A-7EE6-4342-B048-85BDC9FD1C3A}</a:tableStyleId>
              </a:tblPr>
              <a:tblGrid>
                <a:gridCol w="3528392"/>
                <a:gridCol w="3528392"/>
              </a:tblGrid>
              <a:tr h="440618">
                <a:tc>
                  <a:txBody>
                    <a:bodyPr/>
                    <a:lstStyle/>
                    <a:p>
                      <a:r>
                        <a:rPr lang="ru-RU" sz="2000" dirty="0" smtClean="0"/>
                        <a:t>Факторы</a:t>
                      </a:r>
                      <a:endParaRPr lang="ru-RU" sz="2000" dirty="0"/>
                    </a:p>
                  </a:txBody>
                  <a:tcPr/>
                </a:tc>
                <a:tc>
                  <a:txBody>
                    <a:bodyPr/>
                    <a:lstStyle/>
                    <a:p>
                      <a:r>
                        <a:rPr lang="ru-RU" sz="2000" dirty="0" smtClean="0"/>
                        <a:t>Характеристика</a:t>
                      </a:r>
                      <a:endParaRPr lang="ru-RU" sz="2000" dirty="0"/>
                    </a:p>
                  </a:txBody>
                  <a:tcPr/>
                </a:tc>
              </a:tr>
              <a:tr h="1086455">
                <a:tc>
                  <a:txBody>
                    <a:bodyPr/>
                    <a:lstStyle/>
                    <a:p>
                      <a:r>
                        <a:rPr lang="ru-RU" sz="2000" dirty="0" smtClean="0"/>
                        <a:t>Состояние здоровья или определенные жизненные обстоятельства</a:t>
                      </a:r>
                      <a:endParaRPr lang="ru-RU" sz="2000" dirty="0"/>
                    </a:p>
                  </a:txBody>
                  <a:tcPr/>
                </a:tc>
                <a:tc>
                  <a:txBody>
                    <a:bodyPr/>
                    <a:lstStyle/>
                    <a:p>
                      <a:r>
                        <a:rPr lang="ru-RU" sz="2000" dirty="0" smtClean="0"/>
                        <a:t>Болезнь, травма, беременность и др. </a:t>
                      </a:r>
                      <a:endParaRPr lang="ru-RU" sz="2000" dirty="0"/>
                    </a:p>
                  </a:txBody>
                  <a:tcPr/>
                </a:tc>
              </a:tr>
              <a:tr h="440618">
                <a:tc>
                  <a:txBody>
                    <a:bodyPr/>
                    <a:lstStyle/>
                    <a:p>
                      <a:r>
                        <a:rPr lang="ru-RU" sz="2000" dirty="0" smtClean="0"/>
                        <a:t>Особенности ведения быта</a:t>
                      </a:r>
                      <a:endParaRPr lang="ru-RU" sz="2000" dirty="0"/>
                    </a:p>
                  </a:txBody>
                  <a:tcPr/>
                </a:tc>
                <a:tc>
                  <a:txBody>
                    <a:bodyPr/>
                    <a:lstStyle/>
                    <a:p>
                      <a:r>
                        <a:rPr lang="ru-RU" sz="2000" dirty="0" smtClean="0"/>
                        <a:t>Нуждаемость в жилплощади</a:t>
                      </a:r>
                      <a:endParaRPr lang="ru-RU" sz="2000" dirty="0"/>
                    </a:p>
                  </a:txBody>
                  <a:tcPr/>
                </a:tc>
              </a:tr>
              <a:tr h="760518">
                <a:tc>
                  <a:txBody>
                    <a:bodyPr/>
                    <a:lstStyle/>
                    <a:p>
                      <a:r>
                        <a:rPr lang="ru-RU" sz="2000" dirty="0" smtClean="0"/>
                        <a:t>Изменения в социальном статусе</a:t>
                      </a:r>
                      <a:endParaRPr lang="ru-RU" sz="2000" dirty="0"/>
                    </a:p>
                  </a:txBody>
                  <a:tcPr/>
                </a:tc>
                <a:tc>
                  <a:txBody>
                    <a:bodyPr/>
                    <a:lstStyle/>
                    <a:p>
                      <a:r>
                        <a:rPr lang="ru-RU" sz="2000" dirty="0" smtClean="0"/>
                        <a:t>Увольнение, рождение детей и др. </a:t>
                      </a:r>
                      <a:endParaRPr lang="ru-RU" sz="2000" dirty="0"/>
                    </a:p>
                  </a:txBody>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Федеральные и региональные социальные выплаты</a:t>
            </a:r>
            <a:endParaRPr lang="ru-RU" dirty="0"/>
          </a:p>
        </p:txBody>
      </p:sp>
      <p:sp>
        <p:nvSpPr>
          <p:cNvPr id="3" name="Содержимое 2"/>
          <p:cNvSpPr>
            <a:spLocks noGrp="1"/>
          </p:cNvSpPr>
          <p:nvPr>
            <p:ph idx="1"/>
          </p:nvPr>
        </p:nvSpPr>
        <p:spPr>
          <a:xfrm>
            <a:off x="1435608" y="1447800"/>
            <a:ext cx="4792576" cy="4800600"/>
          </a:xfrm>
        </p:spPr>
        <p:txBody>
          <a:bodyPr>
            <a:normAutofit fontScale="92500" lnSpcReduction="10000"/>
          </a:bodyPr>
          <a:lstStyle/>
          <a:p>
            <a:pPr>
              <a:buNone/>
            </a:pPr>
            <a:r>
              <a:rPr lang="ru-RU" sz="2400" dirty="0" smtClean="0"/>
              <a:t>Условия назначения федеральных выплат прописаны в федеральном законодательстве РФ</a:t>
            </a:r>
          </a:p>
          <a:p>
            <a:pPr>
              <a:buNone/>
            </a:pPr>
            <a:r>
              <a:rPr lang="ru-RU" sz="2400" dirty="0" smtClean="0"/>
              <a:t>Право на получение средств имеют все указанные в федеральных законах категории льготников, независимо от региона проживания</a:t>
            </a:r>
          </a:p>
          <a:p>
            <a:pPr>
              <a:buNone/>
            </a:pPr>
            <a:r>
              <a:rPr lang="ru-RU" sz="2400" dirty="0" smtClean="0"/>
              <a:t>Во многих случаях федеральное пособие является существенным дополнением к основному доходу льготника, а иногда и единственным источником средств для жизни</a:t>
            </a:r>
            <a:endParaRPr lang="ru-RU" sz="2400" dirty="0"/>
          </a:p>
        </p:txBody>
      </p:sp>
      <p:pic>
        <p:nvPicPr>
          <p:cNvPr id="31746" name="Picture 2" descr="http://img2.gorod.lv/images/news_item_in_cifs/pic/122400/big/0.jpg?v=1471342926"/>
          <p:cNvPicPr>
            <a:picLocks noChangeAspect="1" noChangeArrowheads="1"/>
          </p:cNvPicPr>
          <p:nvPr/>
        </p:nvPicPr>
        <p:blipFill>
          <a:blip r:embed="rId2" cstate="print"/>
          <a:srcRect/>
          <a:stretch>
            <a:fillRect/>
          </a:stretch>
        </p:blipFill>
        <p:spPr bwMode="auto">
          <a:xfrm>
            <a:off x="6228184" y="4509120"/>
            <a:ext cx="2721936" cy="204145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Федеральные выплаты в России назначаются:</a:t>
            </a:r>
            <a:endParaRPr lang="ru-RU" dirty="0"/>
          </a:p>
        </p:txBody>
      </p:sp>
      <p:sp>
        <p:nvSpPr>
          <p:cNvPr id="3" name="Содержимое 2"/>
          <p:cNvSpPr>
            <a:spLocks noGrp="1"/>
          </p:cNvSpPr>
          <p:nvPr>
            <p:ph idx="1"/>
          </p:nvPr>
        </p:nvSpPr>
        <p:spPr>
          <a:xfrm>
            <a:off x="1435608" y="1447800"/>
            <a:ext cx="6808800" cy="4800600"/>
          </a:xfrm>
        </p:spPr>
        <p:txBody>
          <a:bodyPr>
            <a:normAutofit fontScale="70000" lnSpcReduction="20000"/>
          </a:bodyPr>
          <a:lstStyle/>
          <a:p>
            <a:pPr>
              <a:lnSpc>
                <a:spcPct val="120000"/>
              </a:lnSpc>
            </a:pPr>
            <a:endParaRPr lang="ru-RU" dirty="0" smtClean="0"/>
          </a:p>
          <a:p>
            <a:pPr>
              <a:lnSpc>
                <a:spcPct val="120000"/>
              </a:lnSpc>
            </a:pPr>
            <a:r>
              <a:rPr lang="ru-RU" dirty="0" smtClean="0"/>
              <a:t>Гражданам, имеющие определенные заслуги перед государством (звание или награды): Герой СССР, РФ, Почетный донор России</a:t>
            </a:r>
          </a:p>
          <a:p>
            <a:pPr>
              <a:lnSpc>
                <a:spcPct val="120000"/>
              </a:lnSpc>
            </a:pPr>
            <a:r>
              <a:rPr lang="ru-RU" dirty="0" smtClean="0"/>
              <a:t>Лица, получившие общегосударственный статус: ветераны и инвалиды труда, реабилитированные граждане, работники тыла, безработные и др.</a:t>
            </a:r>
          </a:p>
          <a:p>
            <a:pPr>
              <a:lnSpc>
                <a:spcPct val="120000"/>
              </a:lnSpc>
            </a:pPr>
            <a:r>
              <a:rPr lang="ru-RU" dirty="0" smtClean="0"/>
              <a:t>Федеральные платежи финансируются из средств федерального бюджета</a:t>
            </a:r>
          </a:p>
          <a:p>
            <a:pPr>
              <a:lnSpc>
                <a:spcPct val="120000"/>
              </a:lnSpc>
            </a:pPr>
            <a:r>
              <a:rPr lang="ru-RU" dirty="0" smtClean="0"/>
              <a:t>Деньги выделяются по целевому признаку соответствующим министерствам и ведомствам, которые распределяют бюджет на календарный год</a:t>
            </a: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169</TotalTime>
  <Words>1891</Words>
  <Application>Microsoft Office PowerPoint</Application>
  <PresentationFormat>Экран (4:3)</PresentationFormat>
  <Paragraphs>228</Paragraphs>
  <Slides>45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45</vt:i4>
      </vt:variant>
    </vt:vector>
  </HeadingPairs>
  <TitlesOfParts>
    <vt:vector size="46" baseType="lpstr">
      <vt:lpstr>Солнцестояние</vt:lpstr>
      <vt:lpstr>Социальные выплаты и пособия</vt:lpstr>
      <vt:lpstr>Что такое государственные социальные выплаты</vt:lpstr>
      <vt:lpstr>Что такое государственные социальные выплаты</vt:lpstr>
      <vt:lpstr>Характерные признаки социальных пособий</vt:lpstr>
      <vt:lpstr>Характерные признаки социальных пособий</vt:lpstr>
      <vt:lpstr>Характерные признаки социальных пособий</vt:lpstr>
      <vt:lpstr>При назначении социальных выплат учитывают следующие факторы:</vt:lpstr>
      <vt:lpstr>Федеральные и региональные социальные выплаты</vt:lpstr>
      <vt:lpstr>Федеральные выплаты в России назначаются:</vt:lpstr>
      <vt:lpstr>Региональные выплаты</vt:lpstr>
      <vt:lpstr>Региональные выплаты</vt:lpstr>
      <vt:lpstr>Кто может претендовать на пособия</vt:lpstr>
      <vt:lpstr>Кто может претендовать на пособия</vt:lpstr>
      <vt:lpstr>Кто может претендовать на пособия</vt:lpstr>
      <vt:lpstr>Социальные выплаты в РФ</vt:lpstr>
      <vt:lpstr>Виды пособий в России</vt:lpstr>
      <vt:lpstr>Пособие по безработице</vt:lpstr>
      <vt:lpstr>Пособие по безработице</vt:lpstr>
      <vt:lpstr>Пособие по временной нетрудоспособности</vt:lpstr>
      <vt:lpstr>Пособие по временной нетрудоспособности</vt:lpstr>
      <vt:lpstr>Детские пособия</vt:lpstr>
      <vt:lpstr>Детские пособия</vt:lpstr>
      <vt:lpstr>Размер детских пособий в 2017 году</vt:lpstr>
      <vt:lpstr>Презентация PowerPoint</vt:lpstr>
      <vt:lpstr>Пособие на погребение</vt:lpstr>
      <vt:lpstr>Пособие по инвалидности</vt:lpstr>
      <vt:lpstr>Другие пособия</vt:lpstr>
      <vt:lpstr>Другие пособия</vt:lpstr>
      <vt:lpstr>Порядок оформления социальных выплат</vt:lpstr>
      <vt:lpstr>Размер прожиточного минимума и МРОТ</vt:lpstr>
      <vt:lpstr>Прожиточный минимум</vt:lpstr>
      <vt:lpstr>Прожиточный минимум</vt:lpstr>
      <vt:lpstr>Прожиточный минимум</vt:lpstr>
      <vt:lpstr>Прожиточный минимум</vt:lpstr>
      <vt:lpstr>Сравнение величины прожиточного минимума</vt:lpstr>
      <vt:lpstr>Минимальный размер оплаты труда</vt:lpstr>
      <vt:lpstr>Минимальный размер оплаты труда</vt:lpstr>
      <vt:lpstr>Минимальный размер оплаты труда</vt:lpstr>
      <vt:lpstr>Минимальный размер оплаты труда</vt:lpstr>
      <vt:lpstr>МРОТ, страховые выплаты и пособия</vt:lpstr>
      <vt:lpstr>МРОТ, страховые выплаты и пособия</vt:lpstr>
      <vt:lpstr>Может ли быть зарплата ниже МРОТ?</vt:lpstr>
      <vt:lpstr>Может ли быть зарплата ниже МРОТ?</vt:lpstr>
      <vt:lpstr>Может ли быть зарплата ниже МРОТ?</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Социальные выплаты и пособия</dc:title>
  <dc:creator>евгения</dc:creator>
  <cp:lastModifiedBy>Админ</cp:lastModifiedBy>
  <cp:revision>5</cp:revision>
  <dcterms:created xsi:type="dcterms:W3CDTF">2017-11-14T06:59:10Z</dcterms:created>
  <dcterms:modified xsi:type="dcterms:W3CDTF">2023-10-01T22:34:24Z</dcterms:modified>
</cp:coreProperties>
</file>