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ldx" ContentType="application/vnd.openxmlformats-officedocument.presentationml.slide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34"/>
  </p:notesMasterIdLst>
  <p:sldIdLst>
    <p:sldId id="324" r:id="rId2"/>
    <p:sldId id="298" r:id="rId3"/>
    <p:sldId id="309" r:id="rId4"/>
    <p:sldId id="300" r:id="rId5"/>
    <p:sldId id="299" r:id="rId6"/>
    <p:sldId id="332" r:id="rId7"/>
    <p:sldId id="329" r:id="rId8"/>
    <p:sldId id="331" r:id="rId9"/>
    <p:sldId id="346" r:id="rId10"/>
    <p:sldId id="347" r:id="rId11"/>
    <p:sldId id="323" r:id="rId12"/>
    <p:sldId id="345" r:id="rId13"/>
    <p:sldId id="264" r:id="rId14"/>
    <p:sldId id="325" r:id="rId15"/>
    <p:sldId id="330" r:id="rId16"/>
    <p:sldId id="326" r:id="rId17"/>
    <p:sldId id="302" r:id="rId18"/>
    <p:sldId id="256" r:id="rId19"/>
    <p:sldId id="342" r:id="rId20"/>
    <p:sldId id="263" r:id="rId21"/>
    <p:sldId id="343" r:id="rId22"/>
    <p:sldId id="268" r:id="rId23"/>
    <p:sldId id="269" r:id="rId24"/>
    <p:sldId id="344" r:id="rId25"/>
    <p:sldId id="271" r:id="rId26"/>
    <p:sldId id="319" r:id="rId27"/>
    <p:sldId id="310" r:id="rId28"/>
    <p:sldId id="273" r:id="rId29"/>
    <p:sldId id="267" r:id="rId30"/>
    <p:sldId id="304" r:id="rId31"/>
    <p:sldId id="306" r:id="rId32"/>
    <p:sldId id="305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1694" autoAdjust="0"/>
  </p:normalViewPr>
  <p:slideViewPr>
    <p:cSldViewPr>
      <p:cViewPr varScale="1">
        <p:scale>
          <a:sx n="74" d="100"/>
          <a:sy n="74" d="100"/>
        </p:scale>
        <p:origin x="126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517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6F138E-A334-4DF9-A744-F451BA535766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7F807B-0A8A-4F34-B59A-39CA27A0FF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5021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Просторы нашего края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E29D72-9433-437A-A9E2-592440252310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Просторы нашего края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E29D72-9433-437A-A9E2-592440252310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92696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Просторы нашего края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E29D72-9433-437A-A9E2-592440252310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E29D72-9433-437A-A9E2-592440252310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Просторы нашего края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E29D72-9433-437A-A9E2-592440252310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32069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>
            <a:extLst>
              <a:ext uri="{FF2B5EF4-FFF2-40B4-BE49-F238E27FC236}">
                <a16:creationId xmlns:a16="http://schemas.microsoft.com/office/drawing/2014/main" id="{CC66A56D-0C50-40CA-90BD-3CA5A3A7655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A9B9FDD-9658-4822-93CA-B26E4C3D4108}" type="slidenum">
              <a:rPr lang="ru-RU" altLang="ru-RU"/>
              <a:pPr eaLnBrk="1" hangingPunct="1"/>
              <a:t>8</a:t>
            </a:fld>
            <a:endParaRPr lang="ru-RU" altLang="ru-RU"/>
          </a:p>
        </p:txBody>
      </p:sp>
      <p:sp>
        <p:nvSpPr>
          <p:cNvPr id="44035" name="Rectangle 2">
            <a:extLst>
              <a:ext uri="{FF2B5EF4-FFF2-40B4-BE49-F238E27FC236}">
                <a16:creationId xmlns:a16="http://schemas.microsoft.com/office/drawing/2014/main" id="{8564B0A4-BBC0-4CEE-A879-4A3F976A04E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>
            <a:extLst>
              <a:ext uri="{FF2B5EF4-FFF2-40B4-BE49-F238E27FC236}">
                <a16:creationId xmlns:a16="http://schemas.microsoft.com/office/drawing/2014/main" id="{767164D6-0F83-47D0-A1BA-9613D2B10D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5800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>
            <a:extLst>
              <a:ext uri="{FF2B5EF4-FFF2-40B4-BE49-F238E27FC236}">
                <a16:creationId xmlns:a16="http://schemas.microsoft.com/office/drawing/2014/main" id="{CC66A56D-0C50-40CA-90BD-3CA5A3A7655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A9B9FDD-9658-4822-93CA-B26E4C3D4108}" type="slidenum">
              <a:rPr lang="ru-RU" altLang="ru-RU"/>
              <a:pPr eaLnBrk="1" hangingPunct="1"/>
              <a:t>9</a:t>
            </a:fld>
            <a:endParaRPr lang="ru-RU" altLang="ru-RU"/>
          </a:p>
        </p:txBody>
      </p:sp>
      <p:sp>
        <p:nvSpPr>
          <p:cNvPr id="44035" name="Rectangle 2">
            <a:extLst>
              <a:ext uri="{FF2B5EF4-FFF2-40B4-BE49-F238E27FC236}">
                <a16:creationId xmlns:a16="http://schemas.microsoft.com/office/drawing/2014/main" id="{8564B0A4-BBC0-4CEE-A879-4A3F976A04E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>
            <a:extLst>
              <a:ext uri="{FF2B5EF4-FFF2-40B4-BE49-F238E27FC236}">
                <a16:creationId xmlns:a16="http://schemas.microsoft.com/office/drawing/2014/main" id="{767164D6-0F83-47D0-A1BA-9613D2B10D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4859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>
            <a:extLst>
              <a:ext uri="{FF2B5EF4-FFF2-40B4-BE49-F238E27FC236}">
                <a16:creationId xmlns:a16="http://schemas.microsoft.com/office/drawing/2014/main" id="{CC66A56D-0C50-40CA-90BD-3CA5A3A7655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A9B9FDD-9658-4822-93CA-B26E4C3D4108}" type="slidenum">
              <a:rPr lang="ru-RU" altLang="ru-RU"/>
              <a:pPr eaLnBrk="1" hangingPunct="1"/>
              <a:t>10</a:t>
            </a:fld>
            <a:endParaRPr lang="ru-RU" altLang="ru-RU"/>
          </a:p>
        </p:txBody>
      </p:sp>
      <p:sp>
        <p:nvSpPr>
          <p:cNvPr id="44035" name="Rectangle 2">
            <a:extLst>
              <a:ext uri="{FF2B5EF4-FFF2-40B4-BE49-F238E27FC236}">
                <a16:creationId xmlns:a16="http://schemas.microsoft.com/office/drawing/2014/main" id="{8564B0A4-BBC0-4CEE-A879-4A3F976A04E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>
            <a:extLst>
              <a:ext uri="{FF2B5EF4-FFF2-40B4-BE49-F238E27FC236}">
                <a16:creationId xmlns:a16="http://schemas.microsoft.com/office/drawing/2014/main" id="{767164D6-0F83-47D0-A1BA-9613D2B10D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13751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>
            <a:extLst>
              <a:ext uri="{FF2B5EF4-FFF2-40B4-BE49-F238E27FC236}">
                <a16:creationId xmlns:a16="http://schemas.microsoft.com/office/drawing/2014/main" id="{BC00AC90-33BE-461C-9C49-C02388AC555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07D36F44-EF83-4083-B56E-C89370104217}" type="slidenum">
              <a:rPr lang="ru-RU" altLang="ru-RU"/>
              <a:pPr eaLnBrk="1" hangingPunct="1"/>
              <a:t>11</a:t>
            </a:fld>
            <a:endParaRPr lang="ru-RU" altLang="ru-RU"/>
          </a:p>
        </p:txBody>
      </p:sp>
      <p:sp>
        <p:nvSpPr>
          <p:cNvPr id="43011" name="Rectangle 2">
            <a:extLst>
              <a:ext uri="{FF2B5EF4-FFF2-40B4-BE49-F238E27FC236}">
                <a16:creationId xmlns:a16="http://schemas.microsoft.com/office/drawing/2014/main" id="{7EA7B517-9676-4491-9571-90E2F82B2DD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>
            <a:extLst>
              <a:ext uri="{FF2B5EF4-FFF2-40B4-BE49-F238E27FC236}">
                <a16:creationId xmlns:a16="http://schemas.microsoft.com/office/drawing/2014/main" id="{1E0E60A8-F7CE-48BA-8793-1CE627F663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>
            <a:extLst>
              <a:ext uri="{FF2B5EF4-FFF2-40B4-BE49-F238E27FC236}">
                <a16:creationId xmlns:a16="http://schemas.microsoft.com/office/drawing/2014/main" id="{CC66A56D-0C50-40CA-90BD-3CA5A3A7655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A9B9FDD-9658-4822-93CA-B26E4C3D4108}" type="slidenum">
              <a:rPr lang="ru-RU" altLang="ru-RU"/>
              <a:pPr eaLnBrk="1" hangingPunct="1"/>
              <a:t>12</a:t>
            </a:fld>
            <a:endParaRPr lang="ru-RU" altLang="ru-RU"/>
          </a:p>
        </p:txBody>
      </p:sp>
      <p:sp>
        <p:nvSpPr>
          <p:cNvPr id="44035" name="Rectangle 2">
            <a:extLst>
              <a:ext uri="{FF2B5EF4-FFF2-40B4-BE49-F238E27FC236}">
                <a16:creationId xmlns:a16="http://schemas.microsoft.com/office/drawing/2014/main" id="{8564B0A4-BBC0-4CEE-A879-4A3F976A04E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>
            <a:extLst>
              <a:ext uri="{FF2B5EF4-FFF2-40B4-BE49-F238E27FC236}">
                <a16:creationId xmlns:a16="http://schemas.microsoft.com/office/drawing/2014/main" id="{767164D6-0F83-47D0-A1BA-9613D2B10D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56003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>
            <a:extLst>
              <a:ext uri="{FF2B5EF4-FFF2-40B4-BE49-F238E27FC236}">
                <a16:creationId xmlns:a16="http://schemas.microsoft.com/office/drawing/2014/main" id="{CC66A56D-0C50-40CA-90BD-3CA5A3A7655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A9B9FDD-9658-4822-93CA-B26E4C3D4108}" type="slidenum">
              <a:rPr lang="ru-RU" altLang="ru-RU"/>
              <a:pPr eaLnBrk="1" hangingPunct="1"/>
              <a:t>14</a:t>
            </a:fld>
            <a:endParaRPr lang="ru-RU" altLang="ru-RU"/>
          </a:p>
        </p:txBody>
      </p:sp>
      <p:sp>
        <p:nvSpPr>
          <p:cNvPr id="44035" name="Rectangle 2">
            <a:extLst>
              <a:ext uri="{FF2B5EF4-FFF2-40B4-BE49-F238E27FC236}">
                <a16:creationId xmlns:a16="http://schemas.microsoft.com/office/drawing/2014/main" id="{8564B0A4-BBC0-4CEE-A879-4A3F976A04E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>
            <a:extLst>
              <a:ext uri="{FF2B5EF4-FFF2-40B4-BE49-F238E27FC236}">
                <a16:creationId xmlns:a16="http://schemas.microsoft.com/office/drawing/2014/main" id="{767164D6-0F83-47D0-A1BA-9613D2B10D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>
            <a:extLst>
              <a:ext uri="{FF2B5EF4-FFF2-40B4-BE49-F238E27FC236}">
                <a16:creationId xmlns:a16="http://schemas.microsoft.com/office/drawing/2014/main" id="{CC66A56D-0C50-40CA-90BD-3CA5A3A7655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A9B9FDD-9658-4822-93CA-B26E4C3D4108}" type="slidenum">
              <a:rPr lang="ru-RU" altLang="ru-RU"/>
              <a:pPr eaLnBrk="1" hangingPunct="1"/>
              <a:t>15</a:t>
            </a:fld>
            <a:endParaRPr lang="ru-RU" altLang="ru-RU"/>
          </a:p>
        </p:txBody>
      </p:sp>
      <p:sp>
        <p:nvSpPr>
          <p:cNvPr id="44035" name="Rectangle 2">
            <a:extLst>
              <a:ext uri="{FF2B5EF4-FFF2-40B4-BE49-F238E27FC236}">
                <a16:creationId xmlns:a16="http://schemas.microsoft.com/office/drawing/2014/main" id="{8564B0A4-BBC0-4CEE-A879-4A3F976A04E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>
            <a:extLst>
              <a:ext uri="{FF2B5EF4-FFF2-40B4-BE49-F238E27FC236}">
                <a16:creationId xmlns:a16="http://schemas.microsoft.com/office/drawing/2014/main" id="{767164D6-0F83-47D0-A1BA-9613D2B10D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2482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D35FBA-3807-4FC3-AE30-3B6D5E6751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A53B472-E7FF-4974-8112-7C5944BCB1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B24499F-A490-435E-84DA-BAFA036880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76BBB52-D881-4315-9AF3-D7641CC06C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AD247F7-4169-4423-B755-CD3A59B326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70B69-FBF7-4CA1-BB15-6164C218F9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4348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8E27A5-D4A2-4F2D-8E5A-BA2A02E5B9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E00ECCD-8E0D-4E46-9379-B182FAB0CD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6AF18A5-88A4-4E60-934F-D3A2254072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B309433-06A6-44AE-88A9-D70B0A61EC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18E36E2-E147-430D-8FA0-DDECB2873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1878-E0AE-4938-B30E-71DCFACBBA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0668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3959C678-1CF8-485E-8599-B3A123D812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6FA1D95-2026-4B59-80DB-FE4B179A75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6F60268-41AD-4B77-938C-25F95A75D1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BFB9251-3A4F-4250-A9EA-6F5C0BB70B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19DF518-84A7-4D46-9397-1B642B04CD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44C0A-EED4-4B7D-857F-7B05FABC01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5055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F483570-A5BD-4986-8FA4-3DFB8DC7907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7625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B5D89D-FF0E-49E1-9D72-D773C45466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D414E45-2325-451E-B326-EF2AC4DC03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E2BA1A7-8042-4B82-A7D3-424208097B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CB39D5A-AB4D-4F0F-BA62-53C5452667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F14A1AA-96E5-44A2-BFE7-0E35E35AA6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B28FB-02B2-4471-B5AA-F315C0BAF9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7917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EA8403-73A3-4C9C-A166-783621EC6B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FF72A3B-C799-4F3D-B844-DB0DC0F8B0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1F5DDDA-BEFF-45C4-BB4B-86521E2D44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7370B00-439E-4EA5-979C-86EC0D834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8EB876C-2C8E-4F99-B3F6-C5CC60869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9B020-C3FB-4C32-BEC3-CBF4D281FE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16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1AC4C1-CACF-4A79-B468-10FF4AD989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FBB1AA1-9364-402F-9FDE-65DA442407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25411F4-4488-4FEB-BF90-09A772FA0F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84B7760-E8C7-47ED-8BF3-B875606F90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E9517B8-7125-4F09-8C65-1FDFE10436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D2A6118-E139-493F-89DE-59BBC1A76B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42D74-CC40-4630-A7B8-110F12CDF6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8957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A6C846-EBB6-438F-AAAC-C2A281C54F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4EC9F4B-D344-4745-AE4E-E3A4F068F5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60BC672-EABE-46E7-8752-482EB4D833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AB75488-BCEE-445D-AB96-B751C1834E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2B3AF66-F73F-4F28-9301-E937008E1E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FA557F0-D487-4308-98EE-77F2A930C7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686E86B-1785-4B0E-A68C-51CC6049BC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91FC537-1021-4C83-80BD-9635836D6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C94FB-023A-48D6-BD3A-A017964064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814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DB00BC-9955-4061-8004-7B151ED81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046BABC-60A3-4C88-A73E-AB7D368A9E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362D43D-A552-4330-8A2D-7BDFE479DC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6CF3ADD-10B0-4626-9A7B-CE9E0BAF02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26ACF-880A-4FF5-8467-9FC0FF068E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7941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F64416C-9800-4D4A-911A-71DCEFBCF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6677C88-CD62-4329-A144-C8E3BC3BD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D0FE0B1-FB10-4B10-8B44-2FE4212A7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A563B-59CE-4E14-851D-43F2E6D656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6551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64ECFD-C79E-4CCB-9C20-494424E24C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0F933ED-9535-4037-AA83-EE00979383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E610853-C73D-46F7-93EC-FDE290C986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5302CE7-F3B1-4D89-871F-6A75E6C460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EB41A26-23FD-4BE3-ACAB-B8457B359D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592B719-55F4-431E-BF37-C8440B921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658D7-8B6D-44DA-86C6-C016386E14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3365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36410A-E11F-44CF-A3C6-14185E7316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E6040E0-B938-449D-AB56-9E46CEBDBA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7230BC9-1691-4F37-BED0-8F85050DFC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8743B2D-4F73-4F90-9576-184E3AF95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973E9B6-1066-49C3-98E8-014A8ACC2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55C4567-51B1-442B-BB0E-F224C05F9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85474-BF45-40E4-8CCD-3E0A8A3BD9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5332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5CBABB-76FB-4B94-99ED-814F6E995E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275CB89-A03D-4DD4-ACF6-0045993FB5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C25AC3E-76FF-4603-8E75-602AB37E66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8FDEF90-BB3E-4CC2-BF92-EF7B1028A5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5B678B9-0CC3-4144-B685-C8C0801640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FC0D23-B4F1-4619-99EB-084840F030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0536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3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2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9.jpeg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3.png"/><Relationship Id="rId7" Type="http://schemas.openxmlformats.org/officeDocument/2006/relationships/hyperlink" Target="http://images.yandex.ru/yandsearch?ed=1&amp;rpt=simage&amp;text=%D1%80%D0%BE%D0%BC%D0%B0%D1%88%D0%BA%D0%B0%20%D0%B2%20%D0%BA%D0%B0%D1%80%D1%82%D0%B8%D0%BD%D0%BA%D0%B0%D1%85&amp;img_url=dic.academic.ru/pictures/wiki/files/77/Marguerite_1.jpg&amp;spsite=fake-009-6761457.ru&amp;p=1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http://im6-tub.yandex.net/i?id=156507444-13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tihi.ru/pics/2010/09/08/5324.jpg" TargetMode="External"/><Relationship Id="rId3" Type="http://schemas.openxmlformats.org/officeDocument/2006/relationships/image" Target="../media/image2.jpeg"/><Relationship Id="rId7" Type="http://schemas.openxmlformats.org/officeDocument/2006/relationships/image" Target="../media/image4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10" Type="http://schemas.openxmlformats.org/officeDocument/2006/relationships/image" Target="../media/image50.jpeg"/><Relationship Id="rId4" Type="http://schemas.openxmlformats.org/officeDocument/2006/relationships/image" Target="../media/image45.jpeg"/><Relationship Id="rId9" Type="http://schemas.openxmlformats.org/officeDocument/2006/relationships/image" Target="../media/image4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1.emf"/><Relationship Id="rId4" Type="http://schemas.openxmlformats.org/officeDocument/2006/relationships/oleObject" Target="../embeddings/oleObject1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53.emf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2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9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9.emf"/><Relationship Id="rId4" Type="http://schemas.openxmlformats.org/officeDocument/2006/relationships/package" Target="../embeddings/Microsoft_PowerPoint_Slide.sld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>
            <a:extLst>
              <a:ext uri="{FF2B5EF4-FFF2-40B4-BE49-F238E27FC236}">
                <a16:creationId xmlns:a16="http://schemas.microsoft.com/office/drawing/2014/main" id="{74FFE1D6-26DB-4502-8571-2442D27F08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B44AB5-B0CE-4C18-9C85-21EC4045B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Экологический проект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4A7EAB2-4523-4C11-B402-F45E6701E9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4800" dirty="0"/>
              <a:t>«Лекарственные растения Южного Урала»</a:t>
            </a:r>
          </a:p>
          <a:p>
            <a:pPr algn="ctr"/>
            <a:endParaRPr lang="ru-RU" sz="4800" dirty="0"/>
          </a:p>
          <a:p>
            <a:pPr marL="0" indent="0" algn="ctr">
              <a:buNone/>
            </a:pPr>
            <a:r>
              <a:rPr lang="ru-RU" sz="1800" dirty="0"/>
              <a:t>                </a:t>
            </a:r>
            <a:r>
              <a:rPr lang="ru-RU" sz="1600" dirty="0"/>
              <a:t>Автор проекта: Алексеев Григорий,</a:t>
            </a:r>
          </a:p>
          <a:p>
            <a:pPr marL="0" indent="0" algn="ctr">
              <a:buNone/>
            </a:pPr>
            <a:r>
              <a:rPr lang="ru-RU" sz="1600" dirty="0"/>
              <a:t>                                                             обучающийся 6 «Б» класса</a:t>
            </a:r>
          </a:p>
          <a:p>
            <a:pPr marL="0" indent="0" algn="ctr">
              <a:buNone/>
            </a:pPr>
            <a:r>
              <a:rPr lang="ru-RU" sz="1600" dirty="0"/>
              <a:t>                                                                           МОУ «СОШ №14» </a:t>
            </a:r>
            <a:r>
              <a:rPr lang="ru-RU" sz="1600" dirty="0" err="1"/>
              <a:t>г.Магнитогорск</a:t>
            </a:r>
            <a:endParaRPr lang="ru-RU" sz="1600" dirty="0"/>
          </a:p>
          <a:p>
            <a:pPr marL="0" indent="0" algn="ctr">
              <a:buNone/>
            </a:pPr>
            <a:r>
              <a:rPr lang="ru-RU" sz="1600" dirty="0"/>
              <a:t>                                               Руководитель:  Алексеева Наталья Владимировна,</a:t>
            </a:r>
          </a:p>
          <a:p>
            <a:pPr marL="0" indent="0" algn="ctr">
              <a:buNone/>
            </a:pPr>
            <a:r>
              <a:rPr lang="ru-RU" sz="1600" dirty="0"/>
              <a:t>                                                              учитель начальных классов                                                    </a:t>
            </a:r>
          </a:p>
          <a:p>
            <a:pPr marL="0" indent="0" algn="ctr">
              <a:buNone/>
            </a:pPr>
            <a:endParaRPr lang="ru-RU" sz="1600" dirty="0"/>
          </a:p>
          <a:p>
            <a:pPr marL="0" indent="0" algn="ctr">
              <a:buNone/>
            </a:pPr>
            <a:r>
              <a:rPr lang="ru-RU" sz="1600" dirty="0"/>
              <a:t>Магнитогорск</a:t>
            </a:r>
          </a:p>
          <a:p>
            <a:pPr marL="0" indent="0" algn="ctr">
              <a:buNone/>
            </a:pPr>
            <a:r>
              <a:rPr lang="ru-RU" sz="1600" dirty="0"/>
              <a:t>2023</a:t>
            </a:r>
          </a:p>
        </p:txBody>
      </p:sp>
    </p:spTree>
    <p:extLst>
      <p:ext uri="{BB962C8B-B14F-4D97-AF65-F5344CB8AC3E}">
        <p14:creationId xmlns:p14="http://schemas.microsoft.com/office/powerpoint/2010/main" val="3497539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>
            <a:extLst>
              <a:ext uri="{FF2B5EF4-FFF2-40B4-BE49-F238E27FC236}">
                <a16:creationId xmlns:a16="http://schemas.microsoft.com/office/drawing/2014/main" id="{4CC75235-C882-44B8-8F56-57AE924A0F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550" y="0"/>
            <a:ext cx="93251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WordArt 3">
            <a:extLst>
              <a:ext uri="{FF2B5EF4-FFF2-40B4-BE49-F238E27FC236}">
                <a16:creationId xmlns:a16="http://schemas.microsoft.com/office/drawing/2014/main" id="{00930ADE-CC2A-4711-934F-809ED875691E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500563" y="2000250"/>
            <a:ext cx="3195637" cy="27622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i="1" kern="10">
              <a:solidFill>
                <a:srgbClr val="0099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Новый взгляд на идеи Парацельса, или О несовместимости лекарств | Наука и  жизнь">
            <a:extLst>
              <a:ext uri="{FF2B5EF4-FFF2-40B4-BE49-F238E27FC236}">
                <a16:creationId xmlns:a16="http://schemas.microsoft.com/office/drawing/2014/main" id="{B292A18A-C762-4C41-B377-EC6389DCFC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0768"/>
            <a:ext cx="3810000" cy="45020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7F601AD-E604-44D6-8E48-592B4E72207D}"/>
              </a:ext>
            </a:extLst>
          </p:cNvPr>
          <p:cNvSpPr/>
          <p:nvPr/>
        </p:nvSpPr>
        <p:spPr>
          <a:xfrm>
            <a:off x="4067944" y="548680"/>
            <a:ext cx="432048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Против учения Галена в 15 веке выступил знаменитый врач средневековья Парацельс. Он  рассматривал жизнь как определенный химический процесс, течение которого зависит от состава участвующих в нем веществ. Парацельс считал, что все необходимые для больного организма вещества должны находиться вокруг него. Если природа (Бог), где-то произвела на свет болезнь, то она там же заготовила средство, исцеляющее от этой болезни. </a:t>
            </a:r>
          </a:p>
          <a:p>
            <a:pPr algn="ctr"/>
            <a:endParaRPr lang="ru-RU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Batang" panose="02030600000101010101" pitchFamily="18" charset="-127"/>
              <a:cs typeface="Tahoma" panose="020B0604030504040204" pitchFamily="34" charset="0"/>
            </a:endParaRPr>
          </a:p>
          <a:p>
            <a:pPr algn="ctr"/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69470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>
            <a:extLst>
              <a:ext uri="{FF2B5EF4-FFF2-40B4-BE49-F238E27FC236}">
                <a16:creationId xmlns:a16="http://schemas.microsoft.com/office/drawing/2014/main" id="{B6C1B75B-FE24-4571-B713-EE3FFE9EDD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-1588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WordArt 3">
            <a:extLst>
              <a:ext uri="{FF2B5EF4-FFF2-40B4-BE49-F238E27FC236}">
                <a16:creationId xmlns:a16="http://schemas.microsoft.com/office/drawing/2014/main" id="{DC17E07B-57C2-406A-B8D1-5182985805D0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357438" y="285750"/>
            <a:ext cx="3214687" cy="10477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solidFill>
                  <a:srgbClr val="0099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Иван Грозный</a:t>
            </a:r>
          </a:p>
          <a:p>
            <a:pPr algn="ctr"/>
            <a:r>
              <a:rPr lang="ru-RU" sz="3600" b="1" i="1" kern="10" dirty="0">
                <a:solidFill>
                  <a:srgbClr val="0099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Аптекарская изба</a:t>
            </a:r>
          </a:p>
        </p:txBody>
      </p:sp>
      <p:pic>
        <p:nvPicPr>
          <p:cNvPr id="13316" name="Picture 6">
            <a:extLst>
              <a:ext uri="{FF2B5EF4-FFF2-40B4-BE49-F238E27FC236}">
                <a16:creationId xmlns:a16="http://schemas.microsoft.com/office/drawing/2014/main" id="{5B02E0C1-1346-46B6-BE87-E0ABC4BAC6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1500188"/>
            <a:ext cx="3571875" cy="501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Прямоугольник 1">
            <a:extLst>
              <a:ext uri="{FF2B5EF4-FFF2-40B4-BE49-F238E27FC236}">
                <a16:creationId xmlns:a16="http://schemas.microsoft.com/office/drawing/2014/main" id="{BFF30CC7-CB49-4EBE-803F-6FA45762C2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6100" y="1700213"/>
            <a:ext cx="3960316" cy="4955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2730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rgbClr val="B83D68"/>
              </a:buClr>
              <a:buSzPct val="76000"/>
              <a:buFont typeface="Wingdings 2" panose="05020102010507070707" pitchFamily="18" charset="2"/>
              <a:buChar char=""/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царе Иване Грозном на Руси были открыты аптекарские избы, а лекарственные растения привозили из разных стран на вес золота.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аптека на Руси была открыта в 1581 году в Москве при Иване Грозном. Она помещалась в Кремлевских палатах и обслуживала царский двор. Управляла ею Аптекарская палата, основанная в том же году.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rgbClr val="B83D68"/>
              </a:buClr>
              <a:buSzPct val="76000"/>
              <a:buFont typeface="Wingdings 2" panose="05020102010507070707" pitchFamily="18" charset="2"/>
              <a:buChar char=""/>
            </a:pPr>
            <a:endParaRPr lang="ru-RU" altLang="ru-RU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>
            <a:extLst>
              <a:ext uri="{FF2B5EF4-FFF2-40B4-BE49-F238E27FC236}">
                <a16:creationId xmlns:a16="http://schemas.microsoft.com/office/drawing/2014/main" id="{4CC75235-C882-44B8-8F56-57AE924A0F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567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WordArt 3">
            <a:extLst>
              <a:ext uri="{FF2B5EF4-FFF2-40B4-BE49-F238E27FC236}">
                <a16:creationId xmlns:a16="http://schemas.microsoft.com/office/drawing/2014/main" id="{00930ADE-CC2A-4711-934F-809ED875691E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500563" y="2000250"/>
            <a:ext cx="3195637" cy="27622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i="1" kern="10">
              <a:solidFill>
                <a:srgbClr val="0099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4" descr="АЛЕКСЕЙ МИХАЙЛОВИЧ (ТИШАЙШИЙ) — информация на портале Энциклопедия  Всемирная история">
            <a:extLst>
              <a:ext uri="{FF2B5EF4-FFF2-40B4-BE49-F238E27FC236}">
                <a16:creationId xmlns:a16="http://schemas.microsoft.com/office/drawing/2014/main" id="{A81DED48-C838-4F48-B739-FFE9BE841D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20689"/>
            <a:ext cx="3816424" cy="50405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7D9A81E-A24A-4D3A-BDED-A77B1491B221}"/>
              </a:ext>
            </a:extLst>
          </p:cNvPr>
          <p:cNvSpPr/>
          <p:nvPr/>
        </p:nvSpPr>
        <p:spPr>
          <a:xfrm>
            <a:off x="4139952" y="620690"/>
            <a:ext cx="439248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широкий размах использование лекарственных трав в России приняло в середине 17 века, когда царем Алексеем Михайловичем Романовым был создан специальный "Аптекарский приказ" ведавший снабжением лекарственными травами не только царского двора, но и армии. </a:t>
            </a:r>
          </a:p>
        </p:txBody>
      </p:sp>
    </p:spTree>
    <p:extLst>
      <p:ext uri="{BB962C8B-B14F-4D97-AF65-F5344CB8AC3E}">
        <p14:creationId xmlns:p14="http://schemas.microsoft.com/office/powerpoint/2010/main" val="2100638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8640"/>
            <a:ext cx="8560699" cy="6336703"/>
          </a:xfrm>
        </p:spPr>
      </p:pic>
    </p:spTree>
    <p:extLst>
      <p:ext uri="{BB962C8B-B14F-4D97-AF65-F5344CB8AC3E}">
        <p14:creationId xmlns:p14="http://schemas.microsoft.com/office/powerpoint/2010/main" val="2878531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>
            <a:extLst>
              <a:ext uri="{FF2B5EF4-FFF2-40B4-BE49-F238E27FC236}">
                <a16:creationId xmlns:a16="http://schemas.microsoft.com/office/drawing/2014/main" id="{4CC75235-C882-44B8-8F56-57AE924A0F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567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WordArt 3">
            <a:extLst>
              <a:ext uri="{FF2B5EF4-FFF2-40B4-BE49-F238E27FC236}">
                <a16:creationId xmlns:a16="http://schemas.microsoft.com/office/drawing/2014/main" id="{00930ADE-CC2A-4711-934F-809ED875691E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500563" y="2000250"/>
            <a:ext cx="3195637" cy="27622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i="1" kern="10">
              <a:solidFill>
                <a:srgbClr val="0099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40" name="Picture 6">
            <a:extLst>
              <a:ext uri="{FF2B5EF4-FFF2-40B4-BE49-F238E27FC236}">
                <a16:creationId xmlns:a16="http://schemas.microsoft.com/office/drawing/2014/main" id="{AC58BCDF-6C05-4A09-9055-BD34799F64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3419673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Прямоугольник 1">
            <a:extLst>
              <a:ext uri="{FF2B5EF4-FFF2-40B4-BE49-F238E27FC236}">
                <a16:creationId xmlns:a16="http://schemas.microsoft.com/office/drawing/2014/main" id="{34ED5C5A-DADF-41D1-BF11-AB935BFD34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9575" y="2000250"/>
            <a:ext cx="3880817" cy="3711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2730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rgbClr val="B83D68"/>
              </a:buClr>
              <a:buSzPct val="76000"/>
              <a:buFont typeface="Wingdings 2" panose="05020102010507070707" pitchFamily="18" charset="2"/>
              <a:buChar char=""/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царь Пётр</a:t>
            </a:r>
            <a:r>
              <a:rPr lang="en-US" alt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</a:t>
            </a:r>
          </a:p>
          <a:p>
            <a:pPr marL="69850" indent="0" eaLnBrk="1" hangingPunct="1">
              <a:lnSpc>
                <a:spcPct val="80000"/>
              </a:lnSpc>
              <a:spcBef>
                <a:spcPct val="20000"/>
              </a:spcBef>
              <a:buClr>
                <a:srgbClr val="B83D68"/>
              </a:buClr>
              <a:buSzPct val="76000"/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издал указ о создании «аптекарских огородов».  Это были небольшие участки земли, на которых выращивали лекарственные растения. По приказу Петра I такие “аптекарские огороды” появились во всех крупных городах при военных госпиталях.   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88F4E2C-E557-4E57-8D5C-853BEB7B256F}"/>
              </a:ext>
            </a:extLst>
          </p:cNvPr>
          <p:cNvSpPr/>
          <p:nvPr/>
        </p:nvSpPr>
        <p:spPr>
          <a:xfrm>
            <a:off x="1763688" y="213629"/>
            <a:ext cx="50943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kern="10" dirty="0">
                <a:solidFill>
                  <a:srgbClr val="0099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Петр </a:t>
            </a:r>
            <a:r>
              <a:rPr lang="en-US" sz="3600" b="1" i="1" kern="10" dirty="0">
                <a:solidFill>
                  <a:srgbClr val="0099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ru-RU" sz="3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>
            <a:extLst>
              <a:ext uri="{FF2B5EF4-FFF2-40B4-BE49-F238E27FC236}">
                <a16:creationId xmlns:a16="http://schemas.microsoft.com/office/drawing/2014/main" id="{4CC75235-C882-44B8-8F56-57AE924A0F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567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WordArt 3">
            <a:extLst>
              <a:ext uri="{FF2B5EF4-FFF2-40B4-BE49-F238E27FC236}">
                <a16:creationId xmlns:a16="http://schemas.microsoft.com/office/drawing/2014/main" id="{00930ADE-CC2A-4711-934F-809ED875691E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500563" y="2000250"/>
            <a:ext cx="3195637" cy="27622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i="1" kern="10">
              <a:solidFill>
                <a:srgbClr val="0099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988809F-A67D-4D22-964A-737B6BCE9B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6632"/>
            <a:ext cx="7560840" cy="6552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541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Documents and Settings\Admin\Рабочий стол\Новая папка\Фоны для презентаций\92-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Documents and Settings\user\Мои документы\лекарств раст\Новая папка\поход 2014\SNV8144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6143634" y="214291"/>
            <a:ext cx="2214579" cy="23574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C:\Documents and Settings\user\Мои документы\лекарств раст\Новая папка\поход 2014\SNV8143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4500570"/>
            <a:ext cx="2714644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5" descr="malina"/>
          <p:cNvPicPr>
            <a:picLocks noChangeAspect="1" noChangeArrowheads="1"/>
          </p:cNvPicPr>
          <p:nvPr/>
        </p:nvPicPr>
        <p:blipFill>
          <a:blip r:embed="rId6" cstate="print"/>
          <a:srcRect b="5746"/>
          <a:stretch>
            <a:fillRect/>
          </a:stretch>
        </p:blipFill>
        <p:spPr bwMode="auto">
          <a:xfrm>
            <a:off x="5643570" y="2428868"/>
            <a:ext cx="3143272" cy="2084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B821551-E53A-4764-9560-C3DAC346505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34" y="571500"/>
            <a:ext cx="5429288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663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Documents and Settings\Admin\Рабочий стол\Новая папка\Фоны для презентаций\92-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romashka-dlja-grudnichkov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4786322"/>
            <a:ext cx="2714644" cy="1799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brusnika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72066" y="4143380"/>
            <a:ext cx="3857652" cy="2433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 descr="C:\Documents and Settings\user\Мои документы\лекарств раст\2007_07_21\SNV81724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43240" y="4929198"/>
            <a:ext cx="1928826" cy="1285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 descr="sprincevanie-romashkoj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286380" y="285728"/>
            <a:ext cx="3500462" cy="21877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 descr="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724128" y="2294922"/>
            <a:ext cx="2786082" cy="2089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31D1E07-DB9C-483F-B621-1855330EB223}"/>
              </a:ext>
            </a:extLst>
          </p:cNvPr>
          <p:cNvSpPr/>
          <p:nvPr/>
        </p:nvSpPr>
        <p:spPr>
          <a:xfrm>
            <a:off x="357158" y="612845"/>
            <a:ext cx="492922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Наиболее широко лекарственные растения представлены в народной медицине. В качестве лекарственных растений в начале XXI века широко используются зверобой, календула, ромашка, тысячелистник, мать-и-мачеха, шиповник, облепиха, подорожник, мята, шалфей, клюква, брусника, малина и многие другие.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Каждое лекарственное растение содержит одно или более веществ, которые могут при соответствующих условиях оказывать целебные свойства.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0"/>
            <a:ext cx="8820150" cy="1341438"/>
          </a:xfrm>
        </p:spPr>
        <p:txBody>
          <a:bodyPr>
            <a:normAutofit fontScale="90000"/>
          </a:bodyPr>
          <a:lstStyle/>
          <a:p>
            <a:r>
              <a:rPr lang="ru-RU" sz="5400" dirty="0">
                <a:solidFill>
                  <a:schemeClr val="accent2"/>
                </a:solidFill>
              </a:rPr>
              <a:t>Лекарственные растения Южного Урала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 </a:t>
            </a:r>
          </a:p>
        </p:txBody>
      </p:sp>
      <p:pic>
        <p:nvPicPr>
          <p:cNvPr id="2052" name="Picture 4" descr="мать-и-мачеха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4214818"/>
            <a:ext cx="4071966" cy="2544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шиповник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4214818"/>
            <a:ext cx="3929090" cy="24811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6" name="Picture 8" descr="C:\Documents and Settings\Admin\Рабочий стол\НПК\brusnika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1428736"/>
            <a:ext cx="4114828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7" name="Picture 9" descr="C:\Documents and Settings\Admin\Рабочий стол\НПК\romashka-aptechnaya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1428736"/>
            <a:ext cx="3786214" cy="26503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749A1D-5624-4D2A-BDDC-20BF3A2366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ru-RU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ШИПОВНИК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B4CEF63-DBAB-44A8-9760-A0E8DDAE318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66378" y="1484784"/>
            <a:ext cx="4305622" cy="4127945"/>
          </a:xfrm>
          <a:prstGeom prst="rect">
            <a:avLst/>
          </a:prstGeo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51004695-ACFE-49E9-886F-238C90E0FA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60032" y="1340768"/>
            <a:ext cx="4104456" cy="4836195"/>
          </a:xfrm>
        </p:spPr>
        <p:txBody>
          <a:bodyPr>
            <a:noAutofit/>
          </a:bodyPr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Плоды </a:t>
            </a:r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шиповника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содержат аскорбиновую кислоту, каротин, витамины группы В (В1, В2), пантотеновую кислоту, витамины РР и К, минеральные соли, пектиновые вещества, органические кислоты. Благодаря такому богатому химическому составу он обладает противовоспалительным и общеукрепляющим действием. Шиповник усиливает секрецию желчи и диурез, что активно используется для лечения заболеваний печени. Также обладает способностью усиливать синтез гормонов и способствовать заживлению ран и обновлению кожного покрова (лечение язв, дерматитов, экземы и пр.).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3359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3" descr="C:\Documents and Settings\Admin\Рабочий стол\Новая папка\Фоны для презентаций\92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571472" y="202148"/>
            <a:ext cx="8176992" cy="4736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000" b="1" i="1" u="sng" dirty="0">
                <a:ln/>
                <a:latin typeface="Arial Black" pitchFamily="34" charset="0"/>
              </a:rPr>
              <a:t>Актуальность проекта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200" b="1" dirty="0">
              <a:ln/>
              <a:solidFill>
                <a:srgbClr val="9BBB59"/>
              </a:solidFill>
              <a:latin typeface="Calibri"/>
            </a:endParaRPr>
          </a:p>
          <a:p>
            <a:pPr algn="ctr"/>
            <a:r>
              <a:rPr lang="ru-RU" sz="2000" dirty="0"/>
              <a:t>На уроке биологии, знакомясь с растениями, мы узнали, что жизнь на нашей планете Земля не сможет существовать без растений. Но растения не только помогают нам дышать, но и лечат от болезней. Мы должны беречь и сохранять их, уметь правильно пользоваться их лечебными свойствами. Тогда я решили узнать: какие лекарственные растения произрастают на Южном Урале? </a:t>
            </a:r>
          </a:p>
          <a:p>
            <a:pPr algn="ctr"/>
            <a:r>
              <a:rPr lang="ru-RU" sz="2000" dirty="0"/>
              <a:t>У меня возникло очень много вопросов о внешнем виде растений, их названиях, пользе для человека и природы. </a:t>
            </a:r>
          </a:p>
          <a:p>
            <a:pPr algn="ctr"/>
            <a:r>
              <a:rPr lang="ru-RU" sz="2000" dirty="0"/>
              <a:t>Мне захотелось получить более глубокие и широкие знания о лекарственных растениях. </a:t>
            </a:r>
          </a:p>
          <a:p>
            <a:pPr algn="ctr"/>
            <a:endParaRPr lang="ru-RU" sz="2000" dirty="0"/>
          </a:p>
          <a:p>
            <a:pPr marL="457200" indent="-228600" algn="ctr">
              <a:lnSpc>
                <a:spcPct val="115000"/>
              </a:lnSpc>
              <a:spcAft>
                <a:spcPts val="1000"/>
              </a:spcAft>
            </a:pPr>
            <a:endParaRPr lang="ru-RU" sz="2400" b="1" dirty="0">
              <a:ln/>
              <a:solidFill>
                <a:srgbClr val="9BBB59"/>
              </a:solidFill>
              <a:latin typeface="Arial Black" pitchFamily="34" charset="0"/>
            </a:endParaRPr>
          </a:p>
        </p:txBody>
      </p:sp>
      <p:pic>
        <p:nvPicPr>
          <p:cNvPr id="7" name="Рисунок 14" descr="d46fa420915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1040" y="1"/>
            <a:ext cx="1052959" cy="764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4" descr="d46fa420915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9524" y="0"/>
            <a:ext cx="2044476" cy="1484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1" descr="http://t0.gstatic.com/images?q=tbn:ANd9GcSUA686LOP-XRmzmPJHpdwjkGFp7Nn4hLbYo2ERy_BDi488flh07g"/>
          <p:cNvPicPr>
            <a:picLocks noChangeAspect="1" noChangeArrowheads="1"/>
          </p:cNvPicPr>
          <p:nvPr/>
        </p:nvPicPr>
        <p:blipFill>
          <a:blip r:embed="rId4" cstate="print"/>
          <a:srcRect t="11598" r="-1352" b="-8248"/>
          <a:stretch>
            <a:fillRect/>
          </a:stretch>
        </p:blipFill>
        <p:spPr bwMode="auto">
          <a:xfrm>
            <a:off x="571472" y="4643446"/>
            <a:ext cx="2500330" cy="1785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Содержимое 7" descr="рябин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71868" y="4429132"/>
            <a:ext cx="1714512" cy="19976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" name="Picture 9" descr="мать-и-мачеха 1"/>
          <p:cNvPicPr>
            <a:picLocks noChangeAspect="1" noChangeArrowheads="1"/>
          </p:cNvPicPr>
          <p:nvPr/>
        </p:nvPicPr>
        <p:blipFill>
          <a:blip r:embed="rId6" cstate="print"/>
          <a:srcRect t="7407"/>
          <a:stretch>
            <a:fillRect/>
          </a:stretch>
        </p:blipFill>
        <p:spPr bwMode="auto">
          <a:xfrm>
            <a:off x="6000760" y="4572008"/>
            <a:ext cx="2571768" cy="1785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Рисунок 18" descr="http://im6-tub.yandex.net/i?id=156507444-13">
            <a:hlinkClick r:id="rId7"/>
          </p:cNvPr>
          <p:cNvPicPr/>
          <p:nvPr/>
        </p:nvPicPr>
        <p:blipFill>
          <a:blip r:embed="rId8" r:link="rId9" cstate="print"/>
          <a:srcRect/>
          <a:stretch>
            <a:fillRect/>
          </a:stretch>
        </p:blipFill>
        <p:spPr bwMode="auto">
          <a:xfrm>
            <a:off x="142844" y="142852"/>
            <a:ext cx="96393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0" y="6286520"/>
            <a:ext cx="24269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/>
            <a:r>
              <a:rPr lang="ru-RU" dirty="0">
                <a:solidFill>
                  <a:schemeClr val="bg1"/>
                </a:solidFill>
              </a:rPr>
              <a:t>Просторы нашего края</a:t>
            </a:r>
          </a:p>
        </p:txBody>
      </p:sp>
    </p:spTree>
    <p:extLst>
      <p:ext uri="{BB962C8B-B14F-4D97-AF65-F5344CB8AC3E}">
        <p14:creationId xmlns:p14="http://schemas.microsoft.com/office/powerpoint/2010/main" val="124831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fs00.infourok.ru/images/doc/258/262872/img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48" y="-571500"/>
            <a:ext cx="9144000" cy="742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0555" y="1667741"/>
            <a:ext cx="4987637" cy="4052454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</a:pPr>
            <a:r>
              <a:rPr lang="ru-RU" sz="2325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Ромашка аптечная (лекарственная)- </a:t>
            </a:r>
            <a:r>
              <a:rPr lang="ru-RU" sz="247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самый распространенный и полезный с медицинской точки зрения вид растения. Это однолетнее травянистое растение из семейства сложноцветных. В качестве лекарственного растения ее применяли врачи Древней Греции и Рима, и в античном мире ее очень ценили. Гиппократ и </a:t>
            </a:r>
            <a:r>
              <a:rPr lang="ru-RU" sz="2475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Диоскорид</a:t>
            </a:r>
            <a:r>
              <a:rPr lang="ru-RU" sz="247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применяли ромашку аптечную при заболеваниях печени, почек и головной боли.</a:t>
            </a:r>
            <a:br>
              <a:rPr lang="ru-RU" sz="2475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475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8191" y="1220932"/>
            <a:ext cx="3657600" cy="4333010"/>
          </a:xfrm>
        </p:spPr>
      </p:pic>
    </p:spTree>
    <p:extLst>
      <p:ext uri="{BB962C8B-B14F-4D97-AF65-F5344CB8AC3E}">
        <p14:creationId xmlns:p14="http://schemas.microsoft.com/office/powerpoint/2010/main" val="2715269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3292" y="1131094"/>
            <a:ext cx="4530436" cy="4661838"/>
          </a:xfrm>
        </p:spPr>
        <p:txBody>
          <a:bodyPr>
            <a:noAutofit/>
          </a:bodyPr>
          <a:lstStyle/>
          <a:p>
            <a:r>
              <a:rPr lang="ru-RU" sz="2775" b="1" dirty="0">
                <a:latin typeface="Times New Roman" panose="02020603050405020304" pitchFamily="18" charset="0"/>
                <a:ea typeface="Calibri" panose="020F0502020204030204" pitchFamily="34" charset="0"/>
              </a:rPr>
              <a:t>Одуванчик лекарственный </a:t>
            </a:r>
            <a:r>
              <a:rPr lang="ru-RU" sz="2775" dirty="0">
                <a:latin typeface="Times New Roman" panose="02020603050405020304" pitchFamily="18" charset="0"/>
                <a:ea typeface="Calibri" panose="020F0502020204030204" pitchFamily="34" charset="0"/>
              </a:rPr>
              <a:t>- одно из самых распространенных растений в нашей местности, растет на лугах, полянах, около дорог, часто как сорняк на огородах и в садах. Как лекарственное растение его знали с древних времён. Млечным соком промывали глаза при их заболевании. </a:t>
            </a:r>
            <a:endParaRPr lang="ru-RU" sz="2775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328" y="1131094"/>
            <a:ext cx="3699164" cy="4661838"/>
          </a:xfrm>
        </p:spPr>
      </p:pic>
    </p:spTree>
    <p:extLst>
      <p:ext uri="{BB962C8B-B14F-4D97-AF65-F5344CB8AC3E}">
        <p14:creationId xmlns:p14="http://schemas.microsoft.com/office/powerpoint/2010/main" val="2273561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0164" y="971551"/>
            <a:ext cx="4686300" cy="5029200"/>
          </a:xfrm>
        </p:spPr>
        <p:txBody>
          <a:bodyPr>
            <a:noAutofit/>
          </a:bodyPr>
          <a:lstStyle/>
          <a:p>
            <a:r>
              <a:rPr lang="ru-RU" sz="2850" b="1" dirty="0">
                <a:latin typeface="Times New Roman" panose="02020603050405020304" pitchFamily="18" charset="0"/>
                <a:ea typeface="Calibri" panose="020F0502020204030204" pitchFamily="34" charset="0"/>
              </a:rPr>
              <a:t>Подорожник</a:t>
            </a:r>
            <a:r>
              <a:rPr lang="ru-RU" sz="2850" dirty="0">
                <a:latin typeface="Times New Roman" panose="02020603050405020304" pitchFamily="18" charset="0"/>
                <a:ea typeface="Calibri" panose="020F0502020204030204" pitchFamily="34" charset="0"/>
              </a:rPr>
              <a:t> растет преимущественно вдоль дорог, отчего это растение и получило свое название. Одно из самых действенных и распространенных народных лекарей. Листьями и семенами подорожника останавливают кровь и заживляют раны.</a:t>
            </a:r>
            <a:endParaRPr lang="ru-RU" sz="285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328" y="1131094"/>
            <a:ext cx="3699164" cy="4557929"/>
          </a:xfrm>
        </p:spPr>
      </p:pic>
    </p:spTree>
    <p:extLst>
      <p:ext uri="{BB962C8B-B14F-4D97-AF65-F5344CB8AC3E}">
        <p14:creationId xmlns:p14="http://schemas.microsoft.com/office/powerpoint/2010/main" val="2763163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773" y="1131094"/>
            <a:ext cx="4810991" cy="4672229"/>
          </a:xfrm>
        </p:spPr>
        <p:txBody>
          <a:bodyPr>
            <a:noAutofit/>
          </a:bodyPr>
          <a:lstStyle/>
          <a:p>
            <a:r>
              <a:rPr lang="ru-RU" sz="2700" dirty="0">
                <a:latin typeface="Times New Roman" panose="02020603050405020304" pitchFamily="18" charset="0"/>
                <a:ea typeface="Calibri" panose="020F0502020204030204" pitchFamily="34" charset="0"/>
              </a:rPr>
              <a:t>Трава </a:t>
            </a:r>
            <a:r>
              <a:rPr lang="ru-RU" sz="2700" b="1" dirty="0">
                <a:latin typeface="Times New Roman" panose="02020603050405020304" pitchFamily="18" charset="0"/>
                <a:ea typeface="Calibri" panose="020F0502020204030204" pitchFamily="34" charset="0"/>
              </a:rPr>
              <a:t>чистотел</a:t>
            </a:r>
            <a:r>
              <a:rPr lang="ru-RU" sz="2700" dirty="0">
                <a:latin typeface="Times New Roman" panose="02020603050405020304" pitchFamily="18" charset="0"/>
                <a:ea typeface="Calibri" panose="020F0502020204030204" pitchFamily="34" charset="0"/>
              </a:rPr>
              <a:t> любит рыхлые почвы, растет эта трава небольшими группами, ее чаще можно встретить около дорог, в садах, на огородах, в сорных местах, на пустырях, вдоль дорог. Эта трава обладает болеутоляющим действием, и даже излечивает от чешуйчатого лишая, рака кожи и туберкулеза. </a:t>
            </a:r>
            <a:endParaRPr lang="ru-RU" sz="27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00" y="1479884"/>
            <a:ext cx="3855027" cy="4188357"/>
          </a:xfrm>
        </p:spPr>
      </p:pic>
    </p:spTree>
    <p:extLst>
      <p:ext uri="{BB962C8B-B14F-4D97-AF65-F5344CB8AC3E}">
        <p14:creationId xmlns:p14="http://schemas.microsoft.com/office/powerpoint/2010/main" val="1099452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0555" y="1131094"/>
            <a:ext cx="3345872" cy="4474802"/>
          </a:xfrm>
        </p:spPr>
        <p:txBody>
          <a:bodyPr>
            <a:normAutofit/>
          </a:bodyPr>
          <a:lstStyle/>
          <a:p>
            <a:r>
              <a:rPr lang="ru-RU" sz="3000" b="1" dirty="0">
                <a:latin typeface="Times New Roman" panose="02020603050405020304" pitchFamily="18" charset="0"/>
                <a:ea typeface="Calibri" panose="020F0502020204030204" pitchFamily="34" charset="0"/>
              </a:rPr>
              <a:t>Полынь</a:t>
            </a:r>
            <a:r>
              <a:rPr lang="ru-RU" sz="3000" dirty="0">
                <a:latin typeface="Times New Roman" panose="02020603050405020304" pitchFamily="18" charset="0"/>
                <a:ea typeface="Calibri" panose="020F0502020204030204" pitchFamily="34" charset="0"/>
              </a:rPr>
              <a:t> – это уникальное лекарственное растение, которое с древних времен используется как в медицине, так и в кулинарии, в качестве приправы. </a:t>
            </a:r>
            <a:endParaRPr lang="ru-RU" sz="3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6427" y="1210541"/>
            <a:ext cx="5226627" cy="4312227"/>
          </a:xfrm>
        </p:spPr>
      </p:pic>
    </p:spTree>
    <p:extLst>
      <p:ext uri="{BB962C8B-B14F-4D97-AF65-F5344CB8AC3E}">
        <p14:creationId xmlns:p14="http://schemas.microsoft.com/office/powerpoint/2010/main" val="3079859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>
          <a:xfrm>
            <a:off x="214282" y="142852"/>
            <a:ext cx="4143404" cy="6500858"/>
          </a:xfrm>
        </p:spPr>
        <p:txBody>
          <a:bodyPr>
            <a:normAutofit/>
          </a:bodyPr>
          <a:lstStyle/>
          <a:p>
            <a:r>
              <a:rPr lang="ru-RU" sz="24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Зверобой продырявленный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 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Многолетнее травянистое растение высотой 30-100см с прямостоячими ребристыми стеблями. Листья продолговатые. Цветки жёлтые, многочисленные, собраны в широкое метельчатое соцветие.   Плод – коробочка. </a:t>
            </a:r>
          </a:p>
          <a:p>
            <a:r>
              <a:rPr lang="ru-RU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Время цветения: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мае - июне.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Растёт в лесах на полянках, среди  кустарников, в поле, на лугах и около дорог.</a:t>
            </a:r>
          </a:p>
        </p:txBody>
      </p:sp>
      <p:pic>
        <p:nvPicPr>
          <p:cNvPr id="7" name="Рисунок 6" descr="zveroboi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29190" y="332656"/>
            <a:ext cx="4000528" cy="35495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zveroboi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92105" y="4422799"/>
            <a:ext cx="3274698" cy="24352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51282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539750" y="0"/>
            <a:ext cx="8604250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7200" dirty="0">
                <a:solidFill>
                  <a:srgbClr val="FF0066"/>
                </a:solidFill>
                <a:latin typeface="Arial Black" pitchFamily="34" charset="0"/>
              </a:rPr>
              <a:t>     Брусника </a:t>
            </a:r>
          </a:p>
        </p:txBody>
      </p:sp>
      <p:pic>
        <p:nvPicPr>
          <p:cNvPr id="6" name="Рисунок 5" descr="brusnika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813172"/>
            <a:ext cx="4176464" cy="4280123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061AF83-8597-4E73-8C31-B4794B7E8E5C}"/>
              </a:ext>
            </a:extLst>
          </p:cNvPr>
          <p:cNvSpPr/>
          <p:nvPr/>
        </p:nvSpPr>
        <p:spPr>
          <a:xfrm>
            <a:off x="4788024" y="1813173"/>
            <a:ext cx="417646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Ягода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брусники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является превосходным лечебным средством – кладовой питательных веществ, витаминов, органических кислот и минералов. В медицине и в косметологии находят применение не только ягоды брусники, но и листья этого кустарника. Благодаря компонентам, присутствующим в листьях, они оказывают бактерицидное и противовоспалительное действие на организм человека.</a:t>
            </a:r>
          </a:p>
        </p:txBody>
      </p:sp>
    </p:spTree>
    <p:extLst>
      <p:ext uri="{BB962C8B-B14F-4D97-AF65-F5344CB8AC3E}">
        <p14:creationId xmlns:p14="http://schemas.microsoft.com/office/powerpoint/2010/main" val="3389689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>
            <a:normAutofit fontScale="90000"/>
          </a:bodyPr>
          <a:lstStyle/>
          <a:p>
            <a:r>
              <a:rPr lang="ru-RU" sz="7200" dirty="0">
                <a:solidFill>
                  <a:srgbClr val="FF0066"/>
                </a:solidFill>
              </a:rPr>
              <a:t>      Мать- и- мачеха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5148064" y="1825625"/>
            <a:ext cx="3672408" cy="4351338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народной медицине ее используют для лечения гастритов, воспалении почек, диатеза у детей, гнойных ран, простудных заболеваниях; наружно, как противовоспалительное средство при суставных болях; отваром листьев моют голову для укрепления волос и от перхоти.. Сок из листьев закапывают в нос при насморке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endParaRPr lang="ru-RU" dirty="0"/>
          </a:p>
        </p:txBody>
      </p:sp>
      <p:pic>
        <p:nvPicPr>
          <p:cNvPr id="20484" name="Picture 4" descr="мать-и-мачеха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346761"/>
            <a:ext cx="4546848" cy="530906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4643438" cy="3297238"/>
          </a:xfrm>
        </p:spPr>
        <p:txBody>
          <a:bodyPr/>
          <a:lstStyle/>
          <a:p>
            <a:r>
              <a:rPr lang="ru-RU" sz="32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Лесная земляника </a:t>
            </a:r>
            <a:r>
              <a:rPr lang="ru-RU" sz="18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- ценное растение. Эта лесная ягода - копилка витаминов. Плоды содержат полезные для организма человека вещества: витамин С, каротин, кислоты (</a:t>
            </a:r>
            <a:r>
              <a:rPr lang="ru-RU" sz="16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яблочная, лимонная, салициловая), </a:t>
            </a:r>
            <a:r>
              <a:rPr lang="ru-RU" sz="18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дубильные вещества, эфирные масла и микроэлементы: медь, марганец, хром. Особенно много железа, которое находится в семенах. Листья богаты витамином С, дубильными веществами. </a:t>
            </a:r>
            <a:br>
              <a:rPr lang="ru-RU" sz="1800" dirty="0"/>
            </a:br>
            <a:br>
              <a:rPr lang="ru-RU" sz="1800" dirty="0"/>
            </a:br>
            <a:r>
              <a:rPr lang="ru-RU" sz="14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. </a:t>
            </a:r>
            <a:endParaRPr lang="ru-RU" sz="1400" dirty="0">
              <a:solidFill>
                <a:srgbClr val="FF0066"/>
              </a:solidFill>
              <a:latin typeface="Times New Roman" pitchFamily="18" charset="0"/>
            </a:endParaRPr>
          </a:p>
        </p:txBody>
      </p:sp>
      <p:pic>
        <p:nvPicPr>
          <p:cNvPr id="6" name="Рисунок 5" descr="ca509bb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3438" y="142852"/>
            <a:ext cx="4286280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429124" y="3643314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chemeClr val="tx2"/>
                </a:solidFill>
              </a:rPr>
              <a:t>Ягоды земляники лесной едят в свежем виде, а также используют для приготовления соков, отваров, компотов, варенья, сиропов, настоев. </a:t>
            </a:r>
            <a:br>
              <a:rPr lang="ru-RU" sz="1800" dirty="0"/>
            </a:br>
            <a:br>
              <a:rPr lang="ru-RU" sz="1800" dirty="0"/>
            </a:br>
            <a:r>
              <a:rPr lang="ru-RU" dirty="0">
                <a:solidFill>
                  <a:schemeClr val="tx2"/>
                </a:solidFill>
              </a:rPr>
              <a:t>Лекарственным сырьем являются ягоды и листья в свежем и высушенном виде. Землянику издавна применяют в народной медицине чуть ли не от всех болезней</a:t>
            </a:r>
            <a:endParaRPr lang="ru-RU" dirty="0"/>
          </a:p>
        </p:txBody>
      </p:sp>
      <p:pic>
        <p:nvPicPr>
          <p:cNvPr id="9" name="Рисунок 8" descr="zemlyanika_2_6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3643314"/>
            <a:ext cx="4286280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Documents and Settings\Admin\Рабочий стол\Новая папка\Фоны для презентаций\92-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57158" y="483526"/>
            <a:ext cx="8286808" cy="3847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Тема проекта</a:t>
            </a:r>
            <a:r>
              <a:rPr kumimoji="0" lang="ru-RU" sz="2800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«Лекарственные растения          Южного Урала».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выяснить, какие лекарственные растения встречаются на территории Южного Урала, узнать, какими лечебными свойствами они обладают.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исследования: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лекарственные растения.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 проекта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информационно-познавательный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7" name="Picture 5" descr="шиповник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786190"/>
            <a:ext cx="4185752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brusnika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6" y="3857628"/>
            <a:ext cx="4077380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Documents and Settings\Admin\Рабочий стол\Новая папка\Фоны для презентаций\92-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53064"/>
            <a:ext cx="9251504" cy="693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83568" y="357166"/>
            <a:ext cx="756363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заготовки лекарственного 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  <a:r>
              <a:rPr lang="ru-RU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сырья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1747594"/>
            <a:ext cx="7818092" cy="3299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buFont typeface="Wingdings" pitchFamily="2" charset="2"/>
              <a:buChar char="§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Место сбора должно быть удалено от промышленных предприятий, автотрасс, пыльных тропинок.</a:t>
            </a:r>
          </a:p>
          <a:p>
            <a:pPr algn="just">
              <a:lnSpc>
                <a:spcPct val="80000"/>
              </a:lnSpc>
              <a:buFont typeface="Wingdings" pitchFamily="2" charset="2"/>
              <a:buChar char="§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Собирать растения можно только в тех местах где их много. Часть растений обязательно надо оставлять в природе.</a:t>
            </a:r>
          </a:p>
          <a:p>
            <a:pPr algn="just">
              <a:lnSpc>
                <a:spcPct val="80000"/>
              </a:lnSpc>
              <a:buFont typeface="Wingdings" pitchFamily="2" charset="2"/>
              <a:buChar char="§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Никогда не собирай растения, занесенные в Красную книгу.</a:t>
            </a:r>
          </a:p>
          <a:p>
            <a:pPr algn="just">
              <a:lnSpc>
                <a:spcPct val="80000"/>
              </a:lnSpc>
              <a:buFont typeface="Wingdings" pitchFamily="2" charset="2"/>
              <a:buChar char="§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Заниматься сбором лекарственного сырья надо только в хорошую солнечную погоду. </a:t>
            </a:r>
          </a:p>
          <a:p>
            <a:pPr algn="just">
              <a:lnSpc>
                <a:spcPct val="80000"/>
              </a:lnSpc>
              <a:buFont typeface="Wingdings" pitchFamily="2" charset="2"/>
              <a:buChar char="§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Чтобы лекарственные растения приносили пользу, надо знать следующее: наземные части растений собирают в период цветения;       плоды – во время созревания; корни и корневища поздней осенью;   почки – ранней весной.</a:t>
            </a:r>
          </a:p>
          <a:p>
            <a:pPr algn="just">
              <a:lnSpc>
                <a:spcPct val="80000"/>
              </a:lnSpc>
              <a:buFont typeface="Wingdings" pitchFamily="2" charset="2"/>
              <a:buChar char="§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Сушат сырье в сухом, хорошо проветриваемом помещении.</a:t>
            </a:r>
          </a:p>
          <a:p>
            <a:pPr>
              <a:lnSpc>
                <a:spcPct val="80000"/>
              </a:lnSpc>
              <a:buFont typeface="Wingdings" pitchFamily="2" charset="2"/>
              <a:buChar char="§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Подземные части растений перед сушкой надо мыть. </a:t>
            </a:r>
          </a:p>
        </p:txBody>
      </p:sp>
      <p:pic>
        <p:nvPicPr>
          <p:cNvPr id="55298" name="Picture 2" descr="imgpreview?key=2759dc9f9e82b3e6&amp;mb=imgdb_preview_198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86710" y="5286388"/>
            <a:ext cx="946150" cy="1263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5300" name="Picture 4" descr="SNV8136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5332633"/>
            <a:ext cx="1143008" cy="15253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5302" name="Picture 6" descr="SNV8136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8" y="5357826"/>
            <a:ext cx="1571636" cy="11770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5303" name="Picture 7" descr="oduvanchiki_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43306" y="5357826"/>
            <a:ext cx="1500198" cy="12106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4" descr="Картинка 7 из 93136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929454" y="285728"/>
            <a:ext cx="1857388" cy="13904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C:\Documents and Settings\user\Мои документы\лекарств раст\2007_07_21\SNV81725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714480" y="5286388"/>
            <a:ext cx="1285884" cy="1214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8" name="Содержимое 7" descr="photo 17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309495" y="1825625"/>
            <a:ext cx="6525009" cy="4351338"/>
          </a:xfrm>
        </p:spPr>
      </p:pic>
      <p:graphicFrame>
        <p:nvGraphicFramePr>
          <p:cNvPr id="5122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3949963"/>
              </p:ext>
            </p:extLst>
          </p:nvPr>
        </p:nvGraphicFramePr>
        <p:xfrm>
          <a:off x="179512" y="7082"/>
          <a:ext cx="9144000" cy="685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7" name="Presentation" r:id="rId4" imgW="2640974" imgH="1981258" progId="PowerPoint.Show.8">
                  <p:embed/>
                </p:oleObj>
              </mc:Choice>
              <mc:Fallback>
                <p:oleObj name="Presentation" r:id="rId4" imgW="2640974" imgH="1981258" progId="PowerPoint.Show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7082"/>
                        <a:ext cx="9144000" cy="6856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8" name="Содержимое 7" descr="photo 17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309495" y="1825625"/>
            <a:ext cx="6525009" cy="4351338"/>
          </a:xfrm>
        </p:spPr>
      </p:pic>
      <p:graphicFrame>
        <p:nvGraphicFramePr>
          <p:cNvPr id="5122" name="Object 3"/>
          <p:cNvGraphicFramePr>
            <a:graphicFrameLocks noChangeAspect="1"/>
          </p:cNvGraphicFramePr>
          <p:nvPr/>
        </p:nvGraphicFramePr>
        <p:xfrm>
          <a:off x="0" y="0"/>
          <a:ext cx="9144000" cy="685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52" name="Презентация" r:id="rId4" imgW="2820856" imgH="2115481" progId="PowerPoint.Show.8">
                  <p:embed/>
                </p:oleObj>
              </mc:Choice>
              <mc:Fallback>
                <p:oleObj name="Презентация" r:id="rId4" imgW="2820856" imgH="2115481" progId="PowerPoint.Show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6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619672" y="285728"/>
            <a:ext cx="583264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Здесь в зарослях лесных, где все для сердца мило,</a:t>
            </a:r>
            <a:b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Где чистым воздухом так сладостно дышать,</a:t>
            </a:r>
            <a:b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Есть в травах и цветах целительная сила,</a:t>
            </a:r>
            <a:b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всех умеющих их тайну разгадать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b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(В. Рождественский)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Admin\Рабочий стол\Новая папка\Фоны для презентаций\92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28596" y="357166"/>
            <a:ext cx="853589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Методы исследования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наблюдение, изучение и использование энциклопедий, словарей, научно-публицистических изданий.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 исследования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Возможно, в некоторых растениях есть целебная сила. </a:t>
            </a:r>
            <a:endParaRPr lang="ru-RU" sz="24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: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Познакомиться с историей возникновения лекарствоведения на Руси.</a:t>
            </a:r>
          </a:p>
          <a:p>
            <a:pPr lvl="0" algn="just">
              <a:buFont typeface="Wingdings" pitchFamily="2" charset="2"/>
              <a:buChar char="v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Познакомиться с разнообразием   лекарственных растений Южного Урала.</a:t>
            </a:r>
          </a:p>
          <a:p>
            <a:pPr lvl="0" algn="just">
              <a:buFont typeface="Wingdings" pitchFamily="2" charset="2"/>
              <a:buChar char="v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роль лекарственных растений в жизни человека.</a:t>
            </a:r>
          </a:p>
          <a:p>
            <a:pPr marL="457200" indent="-457200" algn="just">
              <a:buFont typeface="Wingdings" pitchFamily="2" charset="2"/>
              <a:buChar char="v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правила сбора, хранения лекарственных растений и создать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лэпбук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400" b="1" dirty="0">
              <a:solidFill>
                <a:schemeClr val="accent3">
                  <a:lumMod val="50000"/>
                </a:schemeClr>
              </a:solidFill>
              <a:latin typeface="Calibri" pitchFamily="34" charset="0"/>
            </a:endParaRPr>
          </a:p>
        </p:txBody>
      </p:sp>
      <p:pic>
        <p:nvPicPr>
          <p:cNvPr id="5" name="Picture 9" descr="C:\Documents and Settings\Admin\Рабочий стол\НПК\romashka-aptechnaya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4750602"/>
            <a:ext cx="2500330" cy="1678772"/>
          </a:xfrm>
          <a:prstGeom prst="rect">
            <a:avLst/>
          </a:prstGeom>
          <a:noFill/>
        </p:spPr>
      </p:pic>
      <p:pic>
        <p:nvPicPr>
          <p:cNvPr id="6" name="Picture 8" descr="C:\Documents and Settings\Admin\Рабочий стол\НПК\brusnika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2" y="4750602"/>
            <a:ext cx="2857520" cy="1750232"/>
          </a:xfrm>
          <a:prstGeom prst="rect">
            <a:avLst/>
          </a:prstGeom>
          <a:noFill/>
        </p:spPr>
      </p:pic>
      <p:pic>
        <p:nvPicPr>
          <p:cNvPr id="7" name="Picture 4" descr="мать-и-мачеха 2"/>
          <p:cNvPicPr>
            <a:picLocks noChangeAspect="1" noChangeArrowheads="1"/>
          </p:cNvPicPr>
          <p:nvPr/>
        </p:nvPicPr>
        <p:blipFill>
          <a:blip r:embed="rId5" cstate="print"/>
          <a:srcRect r="5015"/>
          <a:stretch>
            <a:fillRect/>
          </a:stretch>
        </p:blipFill>
        <p:spPr bwMode="auto">
          <a:xfrm>
            <a:off x="6000760" y="4750602"/>
            <a:ext cx="2714644" cy="175023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Documents and Settings\Admin\Рабочий стол\Новая папка\Фоны для презентаций\92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3254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357422" y="357167"/>
            <a:ext cx="6072230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800" b="1" i="1" u="sng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Основополагающий вопрос</a:t>
            </a:r>
            <a:r>
              <a:rPr lang="ru-RU" sz="2800" b="1" u="sng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0" algn="ctr"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лекарственные растения произрастают на Южном Урале</a:t>
            </a:r>
            <a:r>
              <a:rPr lang="ru-RU" sz="2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lvl="0" algn="ctr">
              <a:defRPr/>
            </a:pPr>
            <a:br>
              <a:rPr lang="ru-RU" b="1" u="sng" kern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kern="0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C41-33 копи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428604"/>
            <a:ext cx="1408650" cy="16572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85720" y="1714488"/>
            <a:ext cx="3714776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i="1" u="sng" kern="0" dirty="0"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r>
              <a:rPr lang="ru-RU" sz="2800" b="1" i="1" u="sng" kern="0" dirty="0"/>
              <a:t>Проблемный вопрос: 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лекарственные растения?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Каково значение лекарственных растений для человека? 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способы применения сырья лекарственных растений.</a:t>
            </a:r>
          </a:p>
          <a:p>
            <a:endParaRPr lang="ru-RU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5058" name="Picture 2">
            <a:extLst>
              <a:ext uri="{FF2B5EF4-FFF2-40B4-BE49-F238E27FC236}">
                <a16:creationId xmlns:a16="http://schemas.microsoft.com/office/drawing/2014/main" id="{C360055A-5993-4D6C-8BAA-B417D2E724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16" y="2326936"/>
            <a:ext cx="4318232" cy="3478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Documents and Settings\Admin\Рабочий стол\Новая папка\Фоны для презентаций\92-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romashka-dlja-grudnichkov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4786322"/>
            <a:ext cx="2714644" cy="1799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brusnika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72066" y="4143380"/>
            <a:ext cx="3857652" cy="2433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 descr="C:\Documents and Settings\user\Мои документы\лекарств раст\2007_07_21\SNV81724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43240" y="4929198"/>
            <a:ext cx="1928826" cy="1285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 descr="sprincevanie-romashkoj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286380" y="285728"/>
            <a:ext cx="3500462" cy="21877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 descr="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724128" y="2294922"/>
            <a:ext cx="2786082" cy="2089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31D1E07-DB9C-483F-B621-1855330EB223}"/>
              </a:ext>
            </a:extLst>
          </p:cNvPr>
          <p:cNvSpPr/>
          <p:nvPr/>
        </p:nvSpPr>
        <p:spPr>
          <a:xfrm>
            <a:off x="357158" y="612845"/>
            <a:ext cx="492922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Лекарственные растения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—группа растений, части которых являются сырьём для получения средств, используемых в народной, медицинской практике с лечебными или профилактическими целями.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57038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Documents and Settings\Admin\Рабочий стол\Новая папка\Фоны для презентаций\92-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467"/>
            <a:ext cx="943254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357422" y="357167"/>
            <a:ext cx="607223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br>
              <a:rPr lang="ru-RU" b="1" u="sng" kern="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kern="0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1104" y="1693003"/>
            <a:ext cx="4212837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i="1" u="sng" kern="0" dirty="0">
              <a:solidFill>
                <a:schemeClr val="accent3">
                  <a:lumMod val="5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73E034E9-E6C2-49E1-989F-9E5CCC52FF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8035" y="-21485"/>
            <a:ext cx="103699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>
            <a:extLst>
              <a:ext uri="{FF2B5EF4-FFF2-40B4-BE49-F238E27FC236}">
                <a16:creationId xmlns:a16="http://schemas.microsoft.com/office/drawing/2014/main" id="{8487D6B8-3B43-4781-A685-48DCD97AB6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0274179"/>
              </p:ext>
            </p:extLst>
          </p:nvPr>
        </p:nvGraphicFramePr>
        <p:xfrm>
          <a:off x="323529" y="357167"/>
          <a:ext cx="8712968" cy="61436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4" name="Slide" r:id="rId4" imgW="4570551" imgH="3427315" progId="PowerPoint.Slide.12">
                  <p:embed/>
                </p:oleObj>
              </mc:Choice>
              <mc:Fallback>
                <p:oleObj name="Slide" r:id="rId4" imgW="4570551" imgH="3427315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9" y="357167"/>
                        <a:ext cx="8712968" cy="614366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47748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>
            <a:extLst>
              <a:ext uri="{FF2B5EF4-FFF2-40B4-BE49-F238E27FC236}">
                <a16:creationId xmlns:a16="http://schemas.microsoft.com/office/drawing/2014/main" id="{4CC75235-C882-44B8-8F56-57AE924A0F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567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WordArt 3">
            <a:extLst>
              <a:ext uri="{FF2B5EF4-FFF2-40B4-BE49-F238E27FC236}">
                <a16:creationId xmlns:a16="http://schemas.microsoft.com/office/drawing/2014/main" id="{00930ADE-CC2A-4711-934F-809ED875691E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500563" y="2000250"/>
            <a:ext cx="3195637" cy="27622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i="1" kern="10">
              <a:solidFill>
                <a:srgbClr val="0099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88F4E2C-E557-4E57-8D5C-853BEB7B256F}"/>
              </a:ext>
            </a:extLst>
          </p:cNvPr>
          <p:cNvSpPr/>
          <p:nvPr/>
        </p:nvSpPr>
        <p:spPr>
          <a:xfrm>
            <a:off x="1763688" y="213629"/>
            <a:ext cx="50943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kern="10" dirty="0">
                <a:solidFill>
                  <a:srgbClr val="0099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ГИППОКРАТ</a:t>
            </a:r>
            <a:endParaRPr lang="ru-RU" sz="3600" dirty="0"/>
          </a:p>
        </p:txBody>
      </p:sp>
      <p:pic>
        <p:nvPicPr>
          <p:cNvPr id="7" name="Picture 5">
            <a:extLst>
              <a:ext uri="{FF2B5EF4-FFF2-40B4-BE49-F238E27FC236}">
                <a16:creationId xmlns:a16="http://schemas.microsoft.com/office/drawing/2014/main" id="{88D0A7BD-D545-42C7-BBD3-4D927E0A1C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398" y="1340769"/>
            <a:ext cx="5094312" cy="5262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264CE1B-B437-41CE-8BA1-3E1B72FF5A61}"/>
              </a:ext>
            </a:extLst>
          </p:cNvPr>
          <p:cNvSpPr/>
          <p:nvPr/>
        </p:nvSpPr>
        <p:spPr>
          <a:xfrm>
            <a:off x="5364088" y="1340769"/>
            <a:ext cx="280831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Выдающийся древнегреческий врач и мыслитель Гиппократ описал 236 растений, которые применялись в медицине того времени.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рекомендовал употреблять растения в том  виде, в каком создала их природа.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913145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>
            <a:extLst>
              <a:ext uri="{FF2B5EF4-FFF2-40B4-BE49-F238E27FC236}">
                <a16:creationId xmlns:a16="http://schemas.microsoft.com/office/drawing/2014/main" id="{4CC75235-C882-44B8-8F56-57AE924A0F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3577" y="0"/>
            <a:ext cx="93251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WordArt 3">
            <a:extLst>
              <a:ext uri="{FF2B5EF4-FFF2-40B4-BE49-F238E27FC236}">
                <a16:creationId xmlns:a16="http://schemas.microsoft.com/office/drawing/2014/main" id="{00930ADE-CC2A-4711-934F-809ED875691E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500563" y="2000250"/>
            <a:ext cx="3195637" cy="27622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i="1" kern="10">
              <a:solidFill>
                <a:srgbClr val="0099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Гален Клавдий">
            <a:extLst>
              <a:ext uri="{FF2B5EF4-FFF2-40B4-BE49-F238E27FC236}">
                <a16:creationId xmlns:a16="http://schemas.microsoft.com/office/drawing/2014/main" id="{3A08309A-D06F-48A3-BC08-2C602FC554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83" b="13616"/>
          <a:stretch/>
        </p:blipFill>
        <p:spPr bwMode="auto">
          <a:xfrm>
            <a:off x="251520" y="836712"/>
            <a:ext cx="3888432" cy="45319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3B9FAB5-89A9-4D70-BBFE-6306DE7016C1}"/>
              </a:ext>
            </a:extLst>
          </p:cNvPr>
          <p:cNvSpPr/>
          <p:nvPr/>
        </p:nvSpPr>
        <p:spPr>
          <a:xfrm>
            <a:off x="3923928" y="404665"/>
            <a:ext cx="4536504" cy="5981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spcBef>
                <a:spcPts val="1400"/>
              </a:spcBef>
              <a:spcAft>
                <a:spcPts val="1400"/>
              </a:spcAft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Гален придерживался мнения, что в лекарственных растениях есть два начала. </a:t>
            </a:r>
          </a:p>
          <a:p>
            <a:pPr indent="450215">
              <a:spcBef>
                <a:spcPts val="1400"/>
              </a:spcBef>
              <a:spcAft>
                <a:spcPts val="1400"/>
              </a:spcAft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 из них оказывает на больной организм лечебное действие, другое - бесполезно. </a:t>
            </a:r>
          </a:p>
          <a:p>
            <a:pPr indent="450215">
              <a:spcBef>
                <a:spcPts val="1400"/>
              </a:spcBef>
              <a:spcAft>
                <a:spcPts val="1400"/>
              </a:spcAft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Действующее начало предпочитает высушенному растению жидкость, поэтому, чтобы отделить его от бесполезного, растительное сырье следует настоять с водой или вином, и эту жидкость принимать, как лекарство. </a:t>
            </a:r>
          </a:p>
        </p:txBody>
      </p:sp>
    </p:spTree>
    <p:extLst>
      <p:ext uri="{BB962C8B-B14F-4D97-AF65-F5344CB8AC3E}">
        <p14:creationId xmlns:p14="http://schemas.microsoft.com/office/powerpoint/2010/main" val="1339809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1782</TotalTime>
  <Words>1293</Words>
  <Application>Microsoft Office PowerPoint</Application>
  <PresentationFormat>Экран (4:3)</PresentationFormat>
  <Paragraphs>100</Paragraphs>
  <Slides>32</Slides>
  <Notes>12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32</vt:i4>
      </vt:variant>
    </vt:vector>
  </HeadingPairs>
  <TitlesOfParts>
    <vt:vector size="43" baseType="lpstr">
      <vt:lpstr>Arial</vt:lpstr>
      <vt:lpstr>Arial Black</vt:lpstr>
      <vt:lpstr>Calibri</vt:lpstr>
      <vt:lpstr>Calibri Light</vt:lpstr>
      <vt:lpstr>Times New Roman</vt:lpstr>
      <vt:lpstr>Wingdings</vt:lpstr>
      <vt:lpstr>Wingdings 2</vt:lpstr>
      <vt:lpstr>Тема Office</vt:lpstr>
      <vt:lpstr>Slide</vt:lpstr>
      <vt:lpstr>Presentation</vt:lpstr>
      <vt:lpstr>Презентация</vt:lpstr>
      <vt:lpstr>Экологический проект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Лекарственные растения Южного Урала</vt:lpstr>
      <vt:lpstr>                ШИПОВНИК</vt:lpstr>
      <vt:lpstr>Презентация PowerPoint</vt:lpstr>
      <vt:lpstr>Ромашка аптечная (лекарственная)- самый распространенный и полезный с медицинской точки зрения вид растения. Это однолетнее травянистое растение из семейства сложноцветных. В качестве лекарственного растения ее применяли врачи Древней Греции и Рима, и в античном мире ее очень ценили. Гиппократ и Диоскорид применяли ромашку аптечную при заболеваниях печени, почек и головной боли. </vt:lpstr>
      <vt:lpstr>Одуванчик лекарственный - одно из самых распространенных растений в нашей местности, растет на лугах, полянах, около дорог, часто как сорняк на огородах и в садах. Как лекарственное растение его знали с древних времён. Млечным соком промывали глаза при их заболевании. </vt:lpstr>
      <vt:lpstr>Подорожник растет преимущественно вдоль дорог, отчего это растение и получило свое название. Одно из самых действенных и распространенных народных лекарей. Листьями и семенами подорожника останавливают кровь и заживляют раны.</vt:lpstr>
      <vt:lpstr>Трава чистотел любит рыхлые почвы, растет эта трава небольшими группами, ее чаще можно встретить около дорог, в садах, на огородах, в сорных местах, на пустырях, вдоль дорог. Эта трава обладает болеутоляющим действием, и даже излечивает от чешуйчатого лишая, рака кожи и туберкулеза. </vt:lpstr>
      <vt:lpstr>Полынь – это уникальное лекарственное растение, которое с древних времен используется как в медицине, так и в кулинарии, в качестве приправы. </vt:lpstr>
      <vt:lpstr>Презентация PowerPoint</vt:lpstr>
      <vt:lpstr>Презентация PowerPoint</vt:lpstr>
      <vt:lpstr>      Мать- и- мачеха</vt:lpstr>
      <vt:lpstr>Лесная земляника - ценное растение. Эта лесная ягода - копилка витаминов. Плоды содержат полезные для организма человека вещества: витамин С, каротин, кислоты (яблочная, лимонная, салициловая), дубильные вещества, эфирные масла и микроэлементы: медь, марганец, хром. Особенно много железа, которое находится в семенах. Листья богаты витамином С, дубильными веществами.   . </vt:lpstr>
      <vt:lpstr>Презентация PowerPoint</vt:lpstr>
      <vt:lpstr>Презентация PowerPoint</vt:lpstr>
      <vt:lpstr>Презентация PowerPoint</vt:lpstr>
    </vt:vector>
  </TitlesOfParts>
  <Company>Dnsoft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natali</dc:creator>
  <cp:lastModifiedBy>Дмитрий Алексеев</cp:lastModifiedBy>
  <cp:revision>125</cp:revision>
  <dcterms:created xsi:type="dcterms:W3CDTF">2011-07-13T16:05:56Z</dcterms:created>
  <dcterms:modified xsi:type="dcterms:W3CDTF">2023-03-14T01:31:02Z</dcterms:modified>
</cp:coreProperties>
</file>