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62" r:id="rId7"/>
    <p:sldId id="259" r:id="rId8"/>
    <p:sldId id="260" r:id="rId9"/>
    <p:sldId id="263" r:id="rId10"/>
    <p:sldId id="261" r:id="rId11"/>
    <p:sldId id="264" r:id="rId12"/>
    <p:sldId id="265" r:id="rId13"/>
    <p:sldId id="266" r:id="rId14"/>
    <p:sldId id="25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379EB-92F8-47F0-B0E3-8B98B65BDE05}" type="doc">
      <dgm:prSet loTypeId="urn:microsoft.com/office/officeart/2005/8/layout/radial4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7A3E66A-6307-48E3-8291-613105E8E025}">
      <dgm:prSet phldrT="[Текст]"/>
      <dgm:spPr/>
      <dgm:t>
        <a:bodyPr/>
        <a:lstStyle/>
        <a:p>
          <a:r>
            <a:rPr lang="ru-RU" dirty="0" smtClean="0"/>
            <a:t>Земский собор</a:t>
          </a:r>
          <a:endParaRPr lang="ru-RU" dirty="0"/>
        </a:p>
      </dgm:t>
    </dgm:pt>
    <dgm:pt modelId="{8458C2B3-39C8-45A8-A255-22C432C442A5}" type="parTrans" cxnId="{C9D6CBBD-A8D7-48F2-9940-02CCA1031397}">
      <dgm:prSet/>
      <dgm:spPr/>
      <dgm:t>
        <a:bodyPr/>
        <a:lstStyle/>
        <a:p>
          <a:endParaRPr lang="ru-RU"/>
        </a:p>
      </dgm:t>
    </dgm:pt>
    <dgm:pt modelId="{25BAF92E-E50A-4162-B5D1-E2A28E74065A}" type="sibTrans" cxnId="{C9D6CBBD-A8D7-48F2-9940-02CCA1031397}">
      <dgm:prSet/>
      <dgm:spPr/>
      <dgm:t>
        <a:bodyPr/>
        <a:lstStyle/>
        <a:p>
          <a:endParaRPr lang="ru-RU"/>
        </a:p>
      </dgm:t>
    </dgm:pt>
    <dgm:pt modelId="{A6503736-704E-4EB3-9034-3E2BB3760FB3}">
      <dgm:prSet phldrT="[Текст]"/>
      <dgm:spPr/>
      <dgm:t>
        <a:bodyPr/>
        <a:lstStyle/>
        <a:p>
          <a:r>
            <a:rPr lang="ru-RU" dirty="0" smtClean="0"/>
            <a:t>Боярская дума</a:t>
          </a:r>
          <a:endParaRPr lang="ru-RU" dirty="0"/>
        </a:p>
      </dgm:t>
    </dgm:pt>
    <dgm:pt modelId="{E18A9440-CB8D-450E-A44B-39DB403C3820}" type="parTrans" cxnId="{109BAEF2-19F3-4236-8380-65798C08B17F}">
      <dgm:prSet/>
      <dgm:spPr/>
      <dgm:t>
        <a:bodyPr/>
        <a:lstStyle/>
        <a:p>
          <a:endParaRPr lang="ru-RU"/>
        </a:p>
      </dgm:t>
    </dgm:pt>
    <dgm:pt modelId="{ABA42024-96B2-4C8B-B7D1-CC96BE18723A}" type="sibTrans" cxnId="{109BAEF2-19F3-4236-8380-65798C08B17F}">
      <dgm:prSet/>
      <dgm:spPr/>
      <dgm:t>
        <a:bodyPr/>
        <a:lstStyle/>
        <a:p>
          <a:endParaRPr lang="ru-RU"/>
        </a:p>
      </dgm:t>
    </dgm:pt>
    <dgm:pt modelId="{3DBDEFFC-1CAC-452F-9BA0-F65ADB656F82}">
      <dgm:prSet phldrT="[Текст]"/>
      <dgm:spPr/>
      <dgm:t>
        <a:bodyPr/>
        <a:lstStyle/>
        <a:p>
          <a:r>
            <a:rPr lang="ru-RU" dirty="0" smtClean="0"/>
            <a:t>Высшее духовенство</a:t>
          </a:r>
          <a:endParaRPr lang="ru-RU" dirty="0"/>
        </a:p>
      </dgm:t>
    </dgm:pt>
    <dgm:pt modelId="{D0003E4B-A832-4F73-9AE0-95D805973115}" type="parTrans" cxnId="{40411EB5-AE81-4AC1-9481-C46D0689BEDF}">
      <dgm:prSet/>
      <dgm:spPr/>
      <dgm:t>
        <a:bodyPr/>
        <a:lstStyle/>
        <a:p>
          <a:endParaRPr lang="ru-RU"/>
        </a:p>
      </dgm:t>
    </dgm:pt>
    <dgm:pt modelId="{9C51F12C-4635-4FC9-BC53-15A142948F05}" type="sibTrans" cxnId="{40411EB5-AE81-4AC1-9481-C46D0689BEDF}">
      <dgm:prSet/>
      <dgm:spPr/>
      <dgm:t>
        <a:bodyPr/>
        <a:lstStyle/>
        <a:p>
          <a:endParaRPr lang="ru-RU"/>
        </a:p>
      </dgm:t>
    </dgm:pt>
    <dgm:pt modelId="{E6C10CC4-A9BE-45D0-9EC7-A871EAD85EDB}">
      <dgm:prSet phldrT="[Текст]"/>
      <dgm:spPr/>
      <dgm:t>
        <a:bodyPr/>
        <a:lstStyle/>
        <a:p>
          <a:r>
            <a:rPr lang="ru-RU" dirty="0" smtClean="0"/>
            <a:t>Купцы и ремесленники</a:t>
          </a:r>
          <a:endParaRPr lang="ru-RU" dirty="0"/>
        </a:p>
      </dgm:t>
    </dgm:pt>
    <dgm:pt modelId="{BE388466-FA61-487C-9A9D-27E409697887}" type="parTrans" cxnId="{10C158A8-C915-4D1A-99E7-4BD8A834B3AB}">
      <dgm:prSet/>
      <dgm:spPr/>
      <dgm:t>
        <a:bodyPr/>
        <a:lstStyle/>
        <a:p>
          <a:endParaRPr lang="ru-RU"/>
        </a:p>
      </dgm:t>
    </dgm:pt>
    <dgm:pt modelId="{4CE6A447-1CC6-484B-BC07-F24F45747C35}" type="sibTrans" cxnId="{10C158A8-C915-4D1A-99E7-4BD8A834B3AB}">
      <dgm:prSet/>
      <dgm:spPr/>
      <dgm:t>
        <a:bodyPr/>
        <a:lstStyle/>
        <a:p>
          <a:endParaRPr lang="ru-RU"/>
        </a:p>
      </dgm:t>
    </dgm:pt>
    <dgm:pt modelId="{B6B68A1F-E374-47BB-B235-45C05282043F}" type="pres">
      <dgm:prSet presAssocID="{A10379EB-92F8-47F0-B0E3-8B98B65BDE0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CCFC8A-0177-49CF-803F-E9A744565D80}" type="pres">
      <dgm:prSet presAssocID="{07A3E66A-6307-48E3-8291-613105E8E025}" presName="centerShape" presStyleLbl="node0" presStyleIdx="0" presStyleCnt="1"/>
      <dgm:spPr/>
      <dgm:t>
        <a:bodyPr/>
        <a:lstStyle/>
        <a:p>
          <a:endParaRPr lang="ru-RU"/>
        </a:p>
      </dgm:t>
    </dgm:pt>
    <dgm:pt modelId="{725F8431-A125-4ACC-8F1A-0492EE4C9164}" type="pres">
      <dgm:prSet presAssocID="{E18A9440-CB8D-450E-A44B-39DB403C382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97A04E67-1AAE-47BF-9102-456A194000B0}" type="pres">
      <dgm:prSet presAssocID="{A6503736-704E-4EB3-9034-3E2BB3760FB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ABB0B-072A-4E2C-AC47-8EAD00877DCD}" type="pres">
      <dgm:prSet presAssocID="{D0003E4B-A832-4F73-9AE0-95D805973115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2FF2A3A3-2D19-41C7-A7F9-D912B0DABDC1}" type="pres">
      <dgm:prSet presAssocID="{3DBDEFFC-1CAC-452F-9BA0-F65ADB656F82}" presName="node" presStyleLbl="node1" presStyleIdx="1" presStyleCnt="3" custRadScaleRad="83248" custRadScaleInc="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AD744-E1BC-48E1-890C-0D78F4D48C47}" type="pres">
      <dgm:prSet presAssocID="{BE388466-FA61-487C-9A9D-27E409697887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13765102-4CD3-401C-A4BE-8DF0523DE870}" type="pres">
      <dgm:prSet presAssocID="{E6C10CC4-A9BE-45D0-9EC7-A871EAD85ED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9BAEF2-19F3-4236-8380-65798C08B17F}" srcId="{07A3E66A-6307-48E3-8291-613105E8E025}" destId="{A6503736-704E-4EB3-9034-3E2BB3760FB3}" srcOrd="0" destOrd="0" parTransId="{E18A9440-CB8D-450E-A44B-39DB403C3820}" sibTransId="{ABA42024-96B2-4C8B-B7D1-CC96BE18723A}"/>
    <dgm:cxn modelId="{10C158A8-C915-4D1A-99E7-4BD8A834B3AB}" srcId="{07A3E66A-6307-48E3-8291-613105E8E025}" destId="{E6C10CC4-A9BE-45D0-9EC7-A871EAD85EDB}" srcOrd="2" destOrd="0" parTransId="{BE388466-FA61-487C-9A9D-27E409697887}" sibTransId="{4CE6A447-1CC6-484B-BC07-F24F45747C35}"/>
    <dgm:cxn modelId="{40411EB5-AE81-4AC1-9481-C46D0689BEDF}" srcId="{07A3E66A-6307-48E3-8291-613105E8E025}" destId="{3DBDEFFC-1CAC-452F-9BA0-F65ADB656F82}" srcOrd="1" destOrd="0" parTransId="{D0003E4B-A832-4F73-9AE0-95D805973115}" sibTransId="{9C51F12C-4635-4FC9-BC53-15A142948F05}"/>
    <dgm:cxn modelId="{9797A302-9865-4A97-B95F-20098AF676A1}" type="presOf" srcId="{A6503736-704E-4EB3-9034-3E2BB3760FB3}" destId="{97A04E67-1AAE-47BF-9102-456A194000B0}" srcOrd="0" destOrd="0" presId="urn:microsoft.com/office/officeart/2005/8/layout/radial4"/>
    <dgm:cxn modelId="{3C0467B9-0200-4A0B-AFAB-AFA0F12D011D}" type="presOf" srcId="{D0003E4B-A832-4F73-9AE0-95D805973115}" destId="{715ABB0B-072A-4E2C-AC47-8EAD00877DCD}" srcOrd="0" destOrd="0" presId="urn:microsoft.com/office/officeart/2005/8/layout/radial4"/>
    <dgm:cxn modelId="{D4636BB8-EC20-4891-89D6-7955B7484FD2}" type="presOf" srcId="{E6C10CC4-A9BE-45D0-9EC7-A871EAD85EDB}" destId="{13765102-4CD3-401C-A4BE-8DF0523DE870}" srcOrd="0" destOrd="0" presId="urn:microsoft.com/office/officeart/2005/8/layout/radial4"/>
    <dgm:cxn modelId="{64708B56-259B-4D2D-B2DF-F6667B597F4F}" type="presOf" srcId="{3DBDEFFC-1CAC-452F-9BA0-F65ADB656F82}" destId="{2FF2A3A3-2D19-41C7-A7F9-D912B0DABDC1}" srcOrd="0" destOrd="0" presId="urn:microsoft.com/office/officeart/2005/8/layout/radial4"/>
    <dgm:cxn modelId="{C9D6CBBD-A8D7-48F2-9940-02CCA1031397}" srcId="{A10379EB-92F8-47F0-B0E3-8B98B65BDE05}" destId="{07A3E66A-6307-48E3-8291-613105E8E025}" srcOrd="0" destOrd="0" parTransId="{8458C2B3-39C8-45A8-A255-22C432C442A5}" sibTransId="{25BAF92E-E50A-4162-B5D1-E2A28E74065A}"/>
    <dgm:cxn modelId="{83A1DCF6-86B9-4FCA-B16E-62822BEF00B9}" type="presOf" srcId="{A10379EB-92F8-47F0-B0E3-8B98B65BDE05}" destId="{B6B68A1F-E374-47BB-B235-45C05282043F}" srcOrd="0" destOrd="0" presId="urn:microsoft.com/office/officeart/2005/8/layout/radial4"/>
    <dgm:cxn modelId="{4172CD92-A41B-47E1-8E09-4DD7165C61B3}" type="presOf" srcId="{BE388466-FA61-487C-9A9D-27E409697887}" destId="{69BAD744-E1BC-48E1-890C-0D78F4D48C47}" srcOrd="0" destOrd="0" presId="urn:microsoft.com/office/officeart/2005/8/layout/radial4"/>
    <dgm:cxn modelId="{52975BC5-033C-4D84-AA79-87FEAB553AF5}" type="presOf" srcId="{E18A9440-CB8D-450E-A44B-39DB403C3820}" destId="{725F8431-A125-4ACC-8F1A-0492EE4C9164}" srcOrd="0" destOrd="0" presId="urn:microsoft.com/office/officeart/2005/8/layout/radial4"/>
    <dgm:cxn modelId="{47100282-2210-4DA0-B0AC-1E83D753EFB5}" type="presOf" srcId="{07A3E66A-6307-48E3-8291-613105E8E025}" destId="{EBCCFC8A-0177-49CF-803F-E9A744565D80}" srcOrd="0" destOrd="0" presId="urn:microsoft.com/office/officeart/2005/8/layout/radial4"/>
    <dgm:cxn modelId="{D979B004-BFB9-4550-88B5-4451ED8E9633}" type="presParOf" srcId="{B6B68A1F-E374-47BB-B235-45C05282043F}" destId="{EBCCFC8A-0177-49CF-803F-E9A744565D80}" srcOrd="0" destOrd="0" presId="urn:microsoft.com/office/officeart/2005/8/layout/radial4"/>
    <dgm:cxn modelId="{465F15A8-9F63-48D1-9C67-632686E7BFF7}" type="presParOf" srcId="{B6B68A1F-E374-47BB-B235-45C05282043F}" destId="{725F8431-A125-4ACC-8F1A-0492EE4C9164}" srcOrd="1" destOrd="0" presId="urn:microsoft.com/office/officeart/2005/8/layout/radial4"/>
    <dgm:cxn modelId="{EB638C01-A156-4046-9ABB-AB155F24E320}" type="presParOf" srcId="{B6B68A1F-E374-47BB-B235-45C05282043F}" destId="{97A04E67-1AAE-47BF-9102-456A194000B0}" srcOrd="2" destOrd="0" presId="urn:microsoft.com/office/officeart/2005/8/layout/radial4"/>
    <dgm:cxn modelId="{AFB82F2C-F579-40A8-A0C7-8749D3369972}" type="presParOf" srcId="{B6B68A1F-E374-47BB-B235-45C05282043F}" destId="{715ABB0B-072A-4E2C-AC47-8EAD00877DCD}" srcOrd="3" destOrd="0" presId="urn:microsoft.com/office/officeart/2005/8/layout/radial4"/>
    <dgm:cxn modelId="{379F4B75-736B-4A33-BAA6-D454695DAEA7}" type="presParOf" srcId="{B6B68A1F-E374-47BB-B235-45C05282043F}" destId="{2FF2A3A3-2D19-41C7-A7F9-D912B0DABDC1}" srcOrd="4" destOrd="0" presId="urn:microsoft.com/office/officeart/2005/8/layout/radial4"/>
    <dgm:cxn modelId="{C71EA623-F727-4BE0-9AC4-102290CDC82C}" type="presParOf" srcId="{B6B68A1F-E374-47BB-B235-45C05282043F}" destId="{69BAD744-E1BC-48E1-890C-0D78F4D48C47}" srcOrd="5" destOrd="0" presId="urn:microsoft.com/office/officeart/2005/8/layout/radial4"/>
    <dgm:cxn modelId="{531EA0A9-8848-42FA-9A74-6C0213FB56C9}" type="presParOf" srcId="{B6B68A1F-E374-47BB-B235-45C05282043F}" destId="{13765102-4CD3-401C-A4BE-8DF0523DE87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CFC8A-0177-49CF-803F-E9A744565D80}">
      <dsp:nvSpPr>
        <dsp:cNvPr id="0" name=""/>
        <dsp:cNvSpPr/>
      </dsp:nvSpPr>
      <dsp:spPr>
        <a:xfrm>
          <a:off x="2808987" y="3324281"/>
          <a:ext cx="2590937" cy="25909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Земский собор</a:t>
          </a:r>
          <a:endParaRPr lang="ru-RU" sz="3800" kern="1200" dirty="0"/>
        </a:p>
      </dsp:txBody>
      <dsp:txXfrm>
        <a:off x="3188421" y="3703715"/>
        <a:ext cx="1832069" cy="1832069"/>
      </dsp:txXfrm>
    </dsp:sp>
    <dsp:sp modelId="{725F8431-A125-4ACC-8F1A-0492EE4C9164}">
      <dsp:nvSpPr>
        <dsp:cNvPr id="0" name=""/>
        <dsp:cNvSpPr/>
      </dsp:nvSpPr>
      <dsp:spPr>
        <a:xfrm rot="12900000">
          <a:off x="1047470" y="2839957"/>
          <a:ext cx="2084926" cy="73841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A04E67-1AAE-47BF-9102-456A194000B0}">
      <dsp:nvSpPr>
        <dsp:cNvPr id="0" name=""/>
        <dsp:cNvSpPr/>
      </dsp:nvSpPr>
      <dsp:spPr>
        <a:xfrm>
          <a:off x="5302" y="1626677"/>
          <a:ext cx="2461390" cy="1969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Боярская дума</a:t>
          </a:r>
          <a:endParaRPr lang="ru-RU" sz="2800" kern="1200" dirty="0"/>
        </a:p>
      </dsp:txBody>
      <dsp:txXfrm>
        <a:off x="62975" y="1684350"/>
        <a:ext cx="2346044" cy="1853766"/>
      </dsp:txXfrm>
    </dsp:sp>
    <dsp:sp modelId="{715ABB0B-072A-4E2C-AC47-8EAD00877DCD}">
      <dsp:nvSpPr>
        <dsp:cNvPr id="0" name=""/>
        <dsp:cNvSpPr/>
      </dsp:nvSpPr>
      <dsp:spPr>
        <a:xfrm rot="16207740">
          <a:off x="3344006" y="2100707"/>
          <a:ext cx="1530578" cy="73841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F2A3A3-2D19-41C7-A7F9-D912B0DABDC1}">
      <dsp:nvSpPr>
        <dsp:cNvPr id="0" name=""/>
        <dsp:cNvSpPr/>
      </dsp:nvSpPr>
      <dsp:spPr>
        <a:xfrm>
          <a:off x="2880323" y="720072"/>
          <a:ext cx="2461390" cy="1969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Высшее духовенство</a:t>
          </a:r>
          <a:endParaRPr lang="ru-RU" sz="2800" kern="1200" dirty="0"/>
        </a:p>
      </dsp:txBody>
      <dsp:txXfrm>
        <a:off x="2937996" y="777745"/>
        <a:ext cx="2346044" cy="1853766"/>
      </dsp:txXfrm>
    </dsp:sp>
    <dsp:sp modelId="{69BAD744-E1BC-48E1-890C-0D78F4D48C47}">
      <dsp:nvSpPr>
        <dsp:cNvPr id="0" name=""/>
        <dsp:cNvSpPr/>
      </dsp:nvSpPr>
      <dsp:spPr>
        <a:xfrm rot="19500000">
          <a:off x="5076514" y="2839957"/>
          <a:ext cx="2084926" cy="73841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765102-4CD3-401C-A4BE-8DF0523DE870}">
      <dsp:nvSpPr>
        <dsp:cNvPr id="0" name=""/>
        <dsp:cNvSpPr/>
      </dsp:nvSpPr>
      <dsp:spPr>
        <a:xfrm>
          <a:off x="5742218" y="1626677"/>
          <a:ext cx="2461390" cy="1969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Купцы и ремесленники</a:t>
          </a:r>
          <a:endParaRPr lang="ru-RU" sz="2800" kern="1200" dirty="0"/>
        </a:p>
      </dsp:txBody>
      <dsp:txXfrm>
        <a:off x="5799891" y="1684350"/>
        <a:ext cx="2346044" cy="18537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04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81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22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135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423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216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91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02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01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463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2404-76D1-42D6-88D3-E3241BC60E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555DE-1FF1-4784-BAAE-4407A9EA4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885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Органы государственной власти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238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427984" y="310896"/>
            <a:ext cx="4258816" cy="5815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Издает законы, переговоры с иностранными государствами, война и мир</a:t>
            </a:r>
          </a:p>
          <a:p>
            <a:pPr marL="0" indent="0">
              <a:lnSpc>
                <a:spcPct val="80000"/>
              </a:lnSpc>
              <a:buNone/>
            </a:pP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sz="2400" dirty="0" smtClean="0"/>
              <a:t>5- 10 знатных бояр, столько же окольничих. Обсуждали вопросы жизни страны</a:t>
            </a:r>
            <a:endParaRPr lang="ru-RU" sz="2400" dirty="0" smtClean="0"/>
          </a:p>
        </p:txBody>
      </p:sp>
      <p:sp>
        <p:nvSpPr>
          <p:cNvPr id="19459" name="Rectangle 7"/>
          <p:cNvSpPr>
            <a:spLocks noChangeArrowheads="1"/>
          </p:cNvSpPr>
          <p:nvPr/>
        </p:nvSpPr>
        <p:spPr bwMode="auto">
          <a:xfrm>
            <a:off x="685800" y="1676400"/>
            <a:ext cx="3048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Боярская Дума</a:t>
            </a:r>
          </a:p>
        </p:txBody>
      </p:sp>
      <p:sp>
        <p:nvSpPr>
          <p:cNvPr id="19460" name="Rectangle 8"/>
          <p:cNvSpPr>
            <a:spLocks noChangeArrowheads="1"/>
          </p:cNvSpPr>
          <p:nvPr/>
        </p:nvSpPr>
        <p:spPr bwMode="auto">
          <a:xfrm>
            <a:off x="762000" y="2743200"/>
            <a:ext cx="2971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Приказы</a:t>
            </a:r>
          </a:p>
        </p:txBody>
      </p:sp>
      <p:sp>
        <p:nvSpPr>
          <p:cNvPr id="19461" name="Rectangle 9"/>
          <p:cNvSpPr>
            <a:spLocks noChangeArrowheads="1"/>
          </p:cNvSpPr>
          <p:nvPr/>
        </p:nvSpPr>
        <p:spPr bwMode="auto">
          <a:xfrm>
            <a:off x="228600" y="3733800"/>
            <a:ext cx="914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изба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1828800" y="36576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изба</a:t>
            </a:r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3352800" y="3733800"/>
            <a:ext cx="990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изба</a:t>
            </a:r>
          </a:p>
        </p:txBody>
      </p:sp>
      <p:sp>
        <p:nvSpPr>
          <p:cNvPr id="19464" name="Rectangle 19"/>
          <p:cNvSpPr>
            <a:spLocks noChangeArrowheads="1"/>
          </p:cNvSpPr>
          <p:nvPr/>
        </p:nvSpPr>
        <p:spPr bwMode="auto">
          <a:xfrm>
            <a:off x="1219200" y="4419600"/>
            <a:ext cx="2286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Воеводы(город)</a:t>
            </a:r>
          </a:p>
        </p:txBody>
      </p:sp>
      <p:sp>
        <p:nvSpPr>
          <p:cNvPr id="19465" name="Rectangle 20"/>
          <p:cNvSpPr>
            <a:spLocks noChangeArrowheads="1"/>
          </p:cNvSpPr>
          <p:nvPr/>
        </p:nvSpPr>
        <p:spPr bwMode="auto">
          <a:xfrm>
            <a:off x="1295400" y="5638800"/>
            <a:ext cx="22098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latin typeface="Calibri" pitchFamily="34" charset="0"/>
              </a:rPr>
              <a:t>Старосты(село)</a:t>
            </a:r>
          </a:p>
        </p:txBody>
      </p:sp>
      <p:sp>
        <p:nvSpPr>
          <p:cNvPr id="19466" name="Line 23"/>
          <p:cNvSpPr>
            <a:spLocks noChangeShapeType="1"/>
          </p:cNvSpPr>
          <p:nvPr/>
        </p:nvSpPr>
        <p:spPr bwMode="auto">
          <a:xfrm>
            <a:off x="2286000" y="2209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7" name="Line 24"/>
          <p:cNvSpPr>
            <a:spLocks noChangeShapeType="1"/>
          </p:cNvSpPr>
          <p:nvPr/>
        </p:nvSpPr>
        <p:spPr bwMode="auto">
          <a:xfrm flipH="1">
            <a:off x="990600" y="32766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8" name="Line 25"/>
          <p:cNvSpPr>
            <a:spLocks noChangeShapeType="1"/>
          </p:cNvSpPr>
          <p:nvPr/>
        </p:nvSpPr>
        <p:spPr bwMode="auto">
          <a:xfrm>
            <a:off x="2438400" y="3200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9" name="Line 26"/>
          <p:cNvSpPr>
            <a:spLocks noChangeShapeType="1"/>
          </p:cNvSpPr>
          <p:nvPr/>
        </p:nvSpPr>
        <p:spPr bwMode="auto">
          <a:xfrm>
            <a:off x="3124200" y="3200400"/>
            <a:ext cx="685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0" name="Line 27"/>
          <p:cNvSpPr>
            <a:spLocks noChangeShapeType="1"/>
          </p:cNvSpPr>
          <p:nvPr/>
        </p:nvSpPr>
        <p:spPr bwMode="auto">
          <a:xfrm>
            <a:off x="838200" y="42672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1" name="Line 28"/>
          <p:cNvSpPr>
            <a:spLocks noChangeShapeType="1"/>
          </p:cNvSpPr>
          <p:nvPr/>
        </p:nvSpPr>
        <p:spPr bwMode="auto">
          <a:xfrm>
            <a:off x="2438400" y="4191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2" name="Line 29"/>
          <p:cNvSpPr>
            <a:spLocks noChangeShapeType="1"/>
          </p:cNvSpPr>
          <p:nvPr/>
        </p:nvSpPr>
        <p:spPr bwMode="auto">
          <a:xfrm flipH="1">
            <a:off x="3505200" y="41910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3" name="Line 30"/>
          <p:cNvSpPr>
            <a:spLocks noChangeShapeType="1"/>
          </p:cNvSpPr>
          <p:nvPr/>
        </p:nvSpPr>
        <p:spPr bwMode="auto">
          <a:xfrm>
            <a:off x="2438400" y="4953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75" name="Line 32"/>
          <p:cNvSpPr>
            <a:spLocks noChangeShapeType="1"/>
          </p:cNvSpPr>
          <p:nvPr/>
        </p:nvSpPr>
        <p:spPr bwMode="auto">
          <a:xfrm>
            <a:off x="2253996" y="1420368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52728" y="310896"/>
            <a:ext cx="2100072" cy="1029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Царь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87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Царь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Государев двор- правящая верхушка московского общества</a:t>
            </a:r>
          </a:p>
          <a:p>
            <a:r>
              <a:rPr lang="ru-RU" dirty="0" smtClean="0"/>
              <a:t>Шереметьевы , Морозовы, Салтыковы</a:t>
            </a:r>
          </a:p>
          <a:p>
            <a:r>
              <a:rPr lang="ru-RU" dirty="0" smtClean="0"/>
              <a:t>Отпрыски  литовского рода </a:t>
            </a:r>
            <a:r>
              <a:rPr lang="ru-RU" dirty="0" err="1" smtClean="0"/>
              <a:t>Гедеминовичей</a:t>
            </a:r>
            <a:r>
              <a:rPr lang="ru-RU" dirty="0" smtClean="0"/>
              <a:t> (</a:t>
            </a:r>
            <a:r>
              <a:rPr lang="ru-RU" dirty="0" err="1" smtClean="0"/>
              <a:t>Голицины</a:t>
            </a:r>
            <a:r>
              <a:rPr lang="ru-RU" dirty="0" smtClean="0"/>
              <a:t>, Куркины, Хованские)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Наместники</a:t>
            </a:r>
          </a:p>
          <a:p>
            <a:r>
              <a:rPr lang="ru-RU" dirty="0" smtClean="0"/>
              <a:t>Дворецкие</a:t>
            </a:r>
          </a:p>
          <a:p>
            <a:r>
              <a:rPr lang="ru-RU" dirty="0" smtClean="0"/>
              <a:t>Воеводы</a:t>
            </a:r>
          </a:p>
          <a:p>
            <a:r>
              <a:rPr lang="ru-RU" dirty="0" smtClean="0"/>
              <a:t>Послы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967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управления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Казна- ведала сбором налогов и архивом</a:t>
            </a:r>
          </a:p>
          <a:p>
            <a:r>
              <a:rPr lang="ru-RU" dirty="0" smtClean="0"/>
              <a:t>Учреждения-дворцы,  управляли личным хозяйством великого князя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Дьяки и подьячие вели государственную документацию</a:t>
            </a:r>
          </a:p>
          <a:p>
            <a:r>
              <a:rPr lang="ru-RU" dirty="0" smtClean="0"/>
              <a:t>Дворецкие – судили, занимались обменом  и межеванием великокняжеских земель. Контролировали наместников и волостелей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107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управления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Кормление- содержание должностных лиц за счет местного населения.</a:t>
            </a:r>
          </a:p>
          <a:p>
            <a:r>
              <a:rPr lang="ru-RU" dirty="0" smtClean="0"/>
              <a:t>Поместье – земли даваемые за службу великому князю</a:t>
            </a:r>
          </a:p>
          <a:p>
            <a:r>
              <a:rPr lang="ru-RU" dirty="0" smtClean="0"/>
              <a:t>Формируется поместное дворянство- основа войска и опора царя. </a:t>
            </a:r>
          </a:p>
        </p:txBody>
      </p:sp>
    </p:spTree>
    <p:extLst>
      <p:ext uri="{BB962C8B-B14F-4D97-AF65-F5344CB8AC3E}">
        <p14:creationId xmlns:p14="http://schemas.microsoft.com/office/powerpoint/2010/main" val="156443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Общество и власть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Рост влияния дворян, уменьшение власти бояр( чем отличаются?)</a:t>
            </a:r>
          </a:p>
          <a:p>
            <a:pPr eaLnBrk="1" hangingPunct="1"/>
            <a:r>
              <a:rPr lang="ru-RU" smtClean="0"/>
              <a:t>Высшие слои духовенства потеряли свое политическое могущество</a:t>
            </a:r>
          </a:p>
          <a:p>
            <a:pPr eaLnBrk="1" hangingPunct="1"/>
            <a:r>
              <a:rPr lang="ru-RU" smtClean="0"/>
              <a:t>Формируется казачество –охраняют южные рубежи</a:t>
            </a:r>
          </a:p>
        </p:txBody>
      </p:sp>
    </p:spTree>
    <p:extLst>
      <p:ext uri="{BB962C8B-B14F-4D97-AF65-F5344CB8AC3E}">
        <p14:creationId xmlns:p14="http://schemas.microsoft.com/office/powerpoint/2010/main" val="332208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чем заключается централизация страны?</a:t>
            </a:r>
          </a:p>
          <a:p>
            <a:r>
              <a:rPr lang="ru-RU" dirty="0" smtClean="0"/>
              <a:t>Что такое </a:t>
            </a:r>
            <a:r>
              <a:rPr lang="ru-RU" smtClean="0"/>
              <a:t>земский собор?</a:t>
            </a:r>
            <a:endParaRPr lang="ru-RU" dirty="0" smtClean="0"/>
          </a:p>
          <a:p>
            <a:r>
              <a:rPr lang="ru-RU" dirty="0" smtClean="0"/>
              <a:t>Приказы -? </a:t>
            </a:r>
          </a:p>
          <a:p>
            <a:r>
              <a:rPr lang="ru-RU" dirty="0" smtClean="0"/>
              <a:t>Кормление -?</a:t>
            </a:r>
          </a:p>
          <a:p>
            <a:r>
              <a:rPr lang="ru-RU" dirty="0" smtClean="0"/>
              <a:t>Чем заведовала Казна? Дворцы?</a:t>
            </a:r>
          </a:p>
          <a:p>
            <a:r>
              <a:rPr lang="ru-RU" dirty="0" smtClean="0"/>
              <a:t>Поместье-?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81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b="1" dirty="0" smtClean="0"/>
              <a:t> </a:t>
            </a:r>
            <a:r>
              <a:rPr lang="ru-RU" b="1" dirty="0"/>
              <a:t>Где произошла встреча русской рати с войском Ахмата: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а) на реке Угре 	б) на реке Неве	в) на реке </a:t>
            </a:r>
            <a:r>
              <a:rPr lang="ru-RU" dirty="0" smtClean="0"/>
              <a:t>Дон</a:t>
            </a:r>
          </a:p>
          <a:p>
            <a:r>
              <a:rPr lang="ru-RU" dirty="0" smtClean="0"/>
              <a:t>2.</a:t>
            </a:r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/>
              <a:t>В каком году к московским землям был присоединен Новгород: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а) 1478 	     б) 1468	в) 1488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2999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3.Как </a:t>
            </a:r>
            <a:r>
              <a:rPr lang="ru-RU" b="1" dirty="0"/>
              <a:t>назывался свод  законов, установленный Иваном III в 1497 г: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а) Конституция  </a:t>
            </a:r>
            <a:r>
              <a:rPr lang="ru-RU" dirty="0" smtClean="0"/>
              <a:t>б</a:t>
            </a:r>
            <a:r>
              <a:rPr lang="ru-RU" dirty="0"/>
              <a:t>) </a:t>
            </a:r>
            <a:r>
              <a:rPr lang="ru-RU" dirty="0" smtClean="0"/>
              <a:t>Сводник в</a:t>
            </a:r>
            <a:r>
              <a:rPr lang="ru-RU" dirty="0"/>
              <a:t>) Судебник </a:t>
            </a:r>
            <a:endParaRPr lang="ru-RU" dirty="0" smtClean="0"/>
          </a:p>
          <a:p>
            <a:r>
              <a:rPr lang="ru-RU" dirty="0" smtClean="0"/>
              <a:t>4.</a:t>
            </a:r>
            <a:r>
              <a:rPr lang="ru-RU" b="1" dirty="0"/>
              <a:t> У Ивана было 2 жены, одна из них:</a:t>
            </a:r>
            <a:br>
              <a:rPr lang="ru-RU" b="1" dirty="0"/>
            </a:br>
            <a:r>
              <a:rPr lang="ru-RU" dirty="0"/>
              <a:t>а) Евдокия Долгорукая	б) Софья Фоминична Палеолог   в) Мария Ярославна</a:t>
            </a:r>
          </a:p>
          <a:p>
            <a:r>
              <a:rPr lang="ru-RU" b="1" dirty="0"/>
              <a:t>5</a:t>
            </a:r>
            <a:r>
              <a:rPr lang="ru-RU" b="1" dirty="0" smtClean="0"/>
              <a:t>. </a:t>
            </a:r>
            <a:r>
              <a:rPr lang="ru-RU" b="1" dirty="0"/>
              <a:t>В ходе битвы на </a:t>
            </a:r>
            <a:r>
              <a:rPr lang="ru-RU" b="1" dirty="0" err="1"/>
              <a:t>р.Шелони</a:t>
            </a:r>
            <a:r>
              <a:rPr lang="ru-RU" b="1" dirty="0"/>
              <a:t> произошедшего в 1471 г., произошла война с кем:</a:t>
            </a:r>
            <a:br>
              <a:rPr lang="ru-RU" b="1" dirty="0"/>
            </a:br>
            <a:r>
              <a:rPr lang="ru-RU" dirty="0"/>
              <a:t>а) Новгородом 	б) Тверью	в) Киевом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782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6</a:t>
            </a:r>
            <a:r>
              <a:rPr lang="ru-RU" b="1" dirty="0" smtClean="0"/>
              <a:t>.Что </a:t>
            </a:r>
            <a:r>
              <a:rPr lang="ru-RU" b="1" dirty="0"/>
              <a:t>из перечисленного не входит в итоги правления Ивана III: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а) Происходит полное объединение всех русских земель </a:t>
            </a:r>
            <a:br>
              <a:rPr lang="ru-RU" dirty="0"/>
            </a:br>
            <a:r>
              <a:rPr lang="ru-RU" dirty="0"/>
              <a:t>б) Объединение вокруг Москвы большей части русских земель</a:t>
            </a:r>
            <a:br>
              <a:rPr lang="ru-RU" dirty="0"/>
            </a:br>
            <a:r>
              <a:rPr lang="ru-RU" dirty="0"/>
              <a:t>в) Закладываются основы приказной системы управления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436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7.Когда </a:t>
            </a:r>
            <a:r>
              <a:rPr lang="ru-RU" b="1" dirty="0"/>
              <a:t>была присоединена Тверь к Московскому княжеству</a:t>
            </a:r>
            <a:r>
              <a:rPr lang="ru-RU" dirty="0"/>
              <a:t>?                                                                     а. 1478 г.; 		б. 1471 г.; 	в. 1476г.; 	г. 1485 г</a:t>
            </a:r>
            <a:r>
              <a:rPr lang="ru-RU" dirty="0" smtClean="0"/>
              <a:t>.</a:t>
            </a:r>
          </a:p>
          <a:p>
            <a:r>
              <a:rPr lang="ru-RU" dirty="0" smtClean="0"/>
              <a:t>8. какие земли присоединил Василий </a:t>
            </a:r>
            <a:r>
              <a:rPr lang="en-US" dirty="0" smtClean="0"/>
              <a:t>III</a:t>
            </a:r>
            <a:r>
              <a:rPr lang="ru-RU" dirty="0" smtClean="0"/>
              <a:t>, завершив объединение русских земель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868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: централизация государства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Установить единую систему управления</a:t>
            </a:r>
          </a:p>
          <a:p>
            <a:r>
              <a:rPr lang="ru-RU" dirty="0" smtClean="0"/>
              <a:t>Общее законодательство</a:t>
            </a:r>
          </a:p>
          <a:p>
            <a:r>
              <a:rPr lang="ru-RU" dirty="0" smtClean="0"/>
              <a:t>Административное деление</a:t>
            </a:r>
          </a:p>
          <a:p>
            <a:r>
              <a:rPr lang="ru-RU" dirty="0" smtClean="0"/>
              <a:t>Создать общее войско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440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Государственный строй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Складывается сословно- представительная монархия</a:t>
            </a:r>
          </a:p>
          <a:p>
            <a:pPr eaLnBrk="1" hangingPunct="1"/>
            <a:r>
              <a:rPr lang="ru-RU" smtClean="0"/>
              <a:t>Земский собор-съезд представителей различных сословий, который созывался царем для обсуждения гос.дел                        ( совещательная функция)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83568" y="476672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00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850" y="765175"/>
            <a:ext cx="8496300" cy="5762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B036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4C376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Реформа управления</a:t>
            </a:r>
          </a:p>
        </p:txBody>
      </p:sp>
      <p:pic>
        <p:nvPicPr>
          <p:cNvPr id="1026" name="Picture 2" descr="C:\Users\Саша\Downloads\иванов в московском приказ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5347" y="3284984"/>
            <a:ext cx="5108653" cy="3573016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650" y="1628775"/>
            <a:ext cx="7848600" cy="792163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Какие высшие органы управления существовали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при Иване </a:t>
            </a:r>
            <a:r>
              <a:rPr lang="en-US" sz="2000" b="1" dirty="0">
                <a:solidFill>
                  <a:schemeClr val="tx1"/>
                </a:solidFill>
              </a:rPr>
              <a:t>III</a:t>
            </a:r>
            <a:r>
              <a:rPr lang="ru-RU" sz="2000" b="1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6" name="Picture 2" descr="C:\Users\Саша\Pictures\картинки про школу\2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48431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850" y="1484313"/>
            <a:ext cx="8496300" cy="12969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1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Приказы </a:t>
            </a:r>
            <a:r>
              <a:rPr lang="ru-RU" sz="2400" b="1" dirty="0" smtClean="0">
                <a:solidFill>
                  <a:srgbClr val="7030A0"/>
                </a:solidFill>
              </a:rPr>
              <a:t>–отраслевые органы </a:t>
            </a:r>
            <a:r>
              <a:rPr lang="ru-RU" sz="2400" b="1" dirty="0" err="1" smtClean="0">
                <a:solidFill>
                  <a:srgbClr val="7030A0"/>
                </a:solidFill>
              </a:rPr>
              <a:t>управления.они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собирали налоги и судили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825" y="3141663"/>
            <a:ext cx="3673475" cy="34559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1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В середине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XVI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в. появились новые приказы –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отраслевые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(Челобитный, Посольский, Поместный, Разрядный, Разбойный, Земский и др.) и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территориальные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(Сибирский, Казанского дворца и др.)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388" y="2997200"/>
            <a:ext cx="3887787" cy="360045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1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Руководители приказов назначаются царем и ответственны только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перед ним.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Финансировались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приказы казной.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Формируется слой чиновничества.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2195513" y="5516563"/>
            <a:ext cx="46037" cy="215900"/>
          </a:xfrm>
          <a:prstGeom prst="downArrow">
            <a:avLst/>
          </a:prstGeom>
          <a:ln>
            <a:solidFill>
              <a:srgbClr val="C119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84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приказы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endParaRPr lang="ru-RU" dirty="0" smtClean="0"/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Поместный</a:t>
            </a:r>
            <a:r>
              <a:rPr lang="ru-RU" dirty="0" smtClean="0"/>
              <a:t>- земли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Разрядный</a:t>
            </a:r>
            <a:r>
              <a:rPr lang="ru-RU" dirty="0" smtClean="0"/>
              <a:t>- учет служилых людей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Разбойный</a:t>
            </a:r>
            <a:r>
              <a:rPr lang="ru-RU" dirty="0" smtClean="0"/>
              <a:t> -преступления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Посольский-</a:t>
            </a:r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отношения с другими странами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Челобитный -</a:t>
            </a:r>
            <a:r>
              <a:rPr lang="ru-RU" dirty="0" smtClean="0"/>
              <a:t>рассмотрение прошений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5674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367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Органы государственной власти </vt:lpstr>
      <vt:lpstr>повторение</vt:lpstr>
      <vt:lpstr>Презентация PowerPoint</vt:lpstr>
      <vt:lpstr>Презентация PowerPoint</vt:lpstr>
      <vt:lpstr>Презентация PowerPoint</vt:lpstr>
      <vt:lpstr>Цель : централизация государства</vt:lpstr>
      <vt:lpstr>Государственный строй</vt:lpstr>
      <vt:lpstr>Презентация PowerPoint</vt:lpstr>
      <vt:lpstr>приказы</vt:lpstr>
      <vt:lpstr>Презентация PowerPoint</vt:lpstr>
      <vt:lpstr>Царь </vt:lpstr>
      <vt:lpstr>Система управления</vt:lpstr>
      <vt:lpstr>Система управления</vt:lpstr>
      <vt:lpstr>Общество и власть</vt:lpstr>
      <vt:lpstr>повторим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Органы государственной власти</dc:title>
  <dc:creator>Владелец</dc:creator>
  <cp:lastModifiedBy>Владелец</cp:lastModifiedBy>
  <cp:revision>7</cp:revision>
  <dcterms:created xsi:type="dcterms:W3CDTF">2023-10-01T16:58:20Z</dcterms:created>
  <dcterms:modified xsi:type="dcterms:W3CDTF">2023-10-01T19:44:53Z</dcterms:modified>
</cp:coreProperties>
</file>