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3" r:id="rId9"/>
    <p:sldId id="265" r:id="rId10"/>
    <p:sldId id="267" r:id="rId11"/>
    <p:sldId id="266" r:id="rId12"/>
    <p:sldId id="268" r:id="rId13"/>
    <p:sldId id="270" r:id="rId14"/>
    <p:sldId id="273" r:id="rId15"/>
    <p:sldId id="269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6"/>
  </p:normalViewPr>
  <p:slideViewPr>
    <p:cSldViewPr snapToGrid="0">
      <p:cViewPr>
        <p:scale>
          <a:sx n="53" d="100"/>
          <a:sy n="53" d="100"/>
        </p:scale>
        <p:origin x="1616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9B73B0-F9CC-EB28-874B-6C9E251F73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14C7D0-EC89-B79A-E240-520B0DA3AA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74C2BB-BBC5-0C92-CD1A-EB4FED0AA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A32F8A-1746-589B-47A2-B3458A08D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3CA175-5B7A-7998-46B1-C13B9C3F9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634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D2120-554E-5B3C-CC5F-FF012293D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B496F2A-5A48-EBB5-B9F8-01EE928525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043E09-A3D4-2A7D-D17D-2C2413A83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E716ED-E65D-D388-238E-C1359A8A6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DD78D9-CDB3-E341-64C3-FA1D428F5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615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D75565A-1088-2B41-78A4-94960A964E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886D4C-3892-53D0-BA70-2BB287CCB0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BC6DFD-849E-D147-47BC-716EA9910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F70D53-63C2-13F8-FA38-455FA6889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B2BA3F-7592-6FD4-B83C-4A15C674E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83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CBE64-DD44-CA31-2A07-6B6D10FF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686D75-A17C-0F3A-5547-FC4A4838F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9D82F7-98F6-D0B5-C730-640048F8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46924-5398-9A10-7B86-D8CDC686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E2D245-04EB-15F2-2262-AFF62635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71FC3-1E4B-DAD7-F5F6-FC34EDD52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2CEC0B-C539-D260-10C3-3685761E9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57A20E-0C19-68F2-8C8E-CA8BACE1A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5A91AF-1C6B-69C5-6AFE-C41D8C88B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7A3551-9DED-8653-E93E-5173EDDCD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0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49CC6-E811-3BE3-BF7B-5BBD855C3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8FB2D5-202A-5222-10F2-D5C846EB9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5B77A7-61BD-FCA9-17E3-D6958FDA62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71346D-CBCD-3F5F-2510-C0B963D71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3CC5BA-D84B-C124-B9B4-F490BC27C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B6093B-5C5C-3343-5120-5E9E09E25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61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6F69B-7689-9A5D-DA97-E42181AFC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7743C5-3697-2133-1FA6-2279190BF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BDA9A3-A19E-46F1-2568-2205636446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3B957ED-1625-3B2F-25D7-65BE4DB8D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12FDA8-34EE-5853-DE95-F34D63BC71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E3EA92-B69C-CAA9-B7DD-480689525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D767A1A-6DF9-E1A3-9AA1-50634804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7AB1DAE-80A8-5EB2-E6D4-5749BE5F8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32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064145-BA4A-0E45-D5C5-9BDB9E04F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DCFC80C-73A7-49AC-6B07-49E4BBA23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2D8342-60F0-FB60-8F2B-D89B87B13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9657A0-B918-2820-9A06-C60EB1CF9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95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AF2BAB7-7D7E-A266-2D38-B0615168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11DF592-66F4-C59C-BBB8-4142C514F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72633E-CD3A-3139-6BA4-487923CA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8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FB70C-C0FE-6734-340A-E176F36B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EA3B1A-F39C-732A-D960-4E7FE359E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D3AFB1-8A59-823B-D5C2-F40D9F86E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1A3BD3-81A5-88F0-080E-E3103006E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437A9C-CE54-2BE4-6F18-A0F49926B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C5385A-98B3-DC9B-B224-312F0C6D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20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EEC1E-9A97-1504-A57F-2D1E2773D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F10514B-8BDC-0554-FB2B-1DB53FF7F1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ED5032-A0D8-A6CF-E7D6-752891A8F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EDFF33-62A8-D219-65F5-16538F4D0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5F5E47-B82F-C2B0-A7C7-8DBAE278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799EB9-3417-DE5B-717F-5D4222E5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31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F6604-7B80-5349-4DDE-431BBFC97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EA0604-E873-511B-9836-E94BDCE3C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50759B-2D8F-26D8-549D-73C4349DE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C3C83-A645-FA47-AE33-EB200FA508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B40D00-4C22-1FC9-050D-7DB3914C1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6755E9-CCAF-E877-8347-570623D50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5B0C0-8B4F-8449-BF0C-78889E504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11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C032A1B9-A706-14F3-0439-49148C2D3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44434A-1982-1DC2-3E38-836E51BDFF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56011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8846C-1E28-8FF3-5F0F-51C003A01A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Государство на берегах Нила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29EFE4-2106-B988-6B80-AA170C2DB0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bg1"/>
                </a:solidFill>
              </a:rPr>
              <a:t>5 класс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303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384E6-822A-15B8-7371-398A117EC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242" y="-16221"/>
            <a:ext cx="7525516" cy="1325563"/>
          </a:xfrm>
        </p:spPr>
        <p:txBody>
          <a:bodyPr/>
          <a:lstStyle/>
          <a:p>
            <a:pPr algn="ctr"/>
            <a:r>
              <a:rPr lang="ru-RU" b="1" dirty="0"/>
              <a:t>Разливы Нила </a:t>
            </a: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2E5921F4-CA0A-F71F-556A-5603E1F891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612" y="1151391"/>
            <a:ext cx="4785873" cy="2698383"/>
          </a:xfrm>
        </p:spPr>
      </p:pic>
      <p:pic>
        <p:nvPicPr>
          <p:cNvPr id="11266" name="Picture 2">
            <a:extLst>
              <a:ext uri="{FF2B5EF4-FFF2-40B4-BE49-F238E27FC236}">
                <a16:creationId xmlns:a16="http://schemas.microsoft.com/office/drawing/2014/main" id="{2F33E3CD-9395-CD12-E073-B788B9A2A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93" y="1151391"/>
            <a:ext cx="5080000" cy="269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77B0F5-6FE8-98ED-9272-1C8396177583}"/>
              </a:ext>
            </a:extLst>
          </p:cNvPr>
          <p:cNvSpPr txBox="1"/>
          <p:nvPr/>
        </p:nvSpPr>
        <p:spPr>
          <a:xfrm>
            <a:off x="279612" y="3964670"/>
            <a:ext cx="44955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Накануне </a:t>
            </a:r>
            <a:r>
              <a:rPr lang="ru-RU" sz="2800" dirty="0"/>
              <a:t>разлива, </a:t>
            </a:r>
            <a:r>
              <a:rPr lang="ru-RU" sz="2800" b="1" i="1" dirty="0"/>
              <a:t>ширина реки уменьшалась</a:t>
            </a:r>
            <a:r>
              <a:rPr lang="ru-RU" sz="2800" dirty="0"/>
              <a:t> наполовину. Землю иссушало солнце, </a:t>
            </a:r>
            <a:r>
              <a:rPr lang="ru-RU" sz="2800" b="1" i="1" dirty="0"/>
              <a:t>все изнемогало от жажды</a:t>
            </a:r>
            <a:r>
              <a:rPr lang="ru-RU" sz="28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27B678-962F-7387-64DC-4212AB2A6A63}"/>
              </a:ext>
            </a:extLst>
          </p:cNvPr>
          <p:cNvSpPr txBox="1"/>
          <p:nvPr/>
        </p:nvSpPr>
        <p:spPr>
          <a:xfrm>
            <a:off x="6255656" y="3964670"/>
            <a:ext cx="58163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Но в Ниле прибывала вода, река становилась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мутно зеленой</a:t>
            </a:r>
            <a:r>
              <a:rPr lang="ru-RU" sz="2800" b="1" i="1" dirty="0"/>
              <a:t>, </a:t>
            </a:r>
            <a:r>
              <a:rPr lang="ru-RU" sz="2800" dirty="0"/>
              <a:t>а потом </a:t>
            </a:r>
            <a:r>
              <a:rPr lang="ru-RU" sz="2800" b="1" i="1" dirty="0">
                <a:solidFill>
                  <a:srgbClr val="C00000"/>
                </a:solidFill>
              </a:rPr>
              <a:t>красной. </a:t>
            </a:r>
          </a:p>
          <a:p>
            <a:r>
              <a:rPr lang="ru-RU" sz="2800" b="1" i="1" dirty="0"/>
              <a:t>Вода поднималась с каждым днём, </a:t>
            </a:r>
            <a:r>
              <a:rPr lang="ru-RU" sz="2800" dirty="0"/>
              <a:t>заливая долину</a:t>
            </a:r>
            <a:r>
              <a:rPr lang="ru-RU" sz="2800" b="1" i="1" dirty="0"/>
              <a:t> до самых горных обрывов.</a:t>
            </a:r>
            <a:endParaRPr lang="ru-RU" sz="2800" dirty="0"/>
          </a:p>
        </p:txBody>
      </p:sp>
      <p:sp>
        <p:nvSpPr>
          <p:cNvPr id="10" name="Стрелка вправо 9">
            <a:extLst>
              <a:ext uri="{FF2B5EF4-FFF2-40B4-BE49-F238E27FC236}">
                <a16:creationId xmlns:a16="http://schemas.microsoft.com/office/drawing/2014/main" id="{E07B46BC-097C-8C69-42B3-7749D967A457}"/>
              </a:ext>
            </a:extLst>
          </p:cNvPr>
          <p:cNvSpPr/>
          <p:nvPr/>
        </p:nvSpPr>
        <p:spPr>
          <a:xfrm>
            <a:off x="5457371" y="2191657"/>
            <a:ext cx="638629" cy="943429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7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6FFB94D9-EFA0-E772-E368-21F39FABE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47770"/>
            <a:ext cx="10515600" cy="171438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Лишь </a:t>
            </a:r>
            <a:r>
              <a:rPr lang="ru-RU" i="1" dirty="0">
                <a:solidFill>
                  <a:srgbClr val="FF0000"/>
                </a:solidFill>
              </a:rPr>
              <a:t>в ноябре </a:t>
            </a:r>
            <a:r>
              <a:rPr lang="ru-RU" dirty="0"/>
              <a:t>Нил возвращался в свои берега и вода становилась </a:t>
            </a:r>
            <a:r>
              <a:rPr lang="ru-RU" b="1" i="1" dirty="0">
                <a:solidFill>
                  <a:srgbClr val="00B0F0"/>
                </a:solidFill>
              </a:rPr>
              <a:t>голубой и прозрачной. </a:t>
            </a:r>
          </a:p>
          <a:p>
            <a:pPr marL="0" indent="0" algn="ctr">
              <a:buNone/>
            </a:pPr>
            <a:r>
              <a:rPr lang="ru-RU" dirty="0"/>
              <a:t>После разлива на берегах оставалась не только влага, но и </a:t>
            </a:r>
            <a:r>
              <a:rPr lang="ru-RU" b="1" i="1" dirty="0">
                <a:solidFill>
                  <a:srgbClr val="FF0000"/>
                </a:solidFill>
              </a:rPr>
              <a:t>плодородный ИЛ.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12B9EB5-30D2-F7D0-BCCC-AA873AE25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051" y="295844"/>
            <a:ext cx="985789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37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0EAF2-52B3-951B-6FF5-4473D119F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2542268"/>
            <a:ext cx="3773714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вы думаете, </a:t>
            </a:r>
            <a:r>
              <a:rPr lang="ru-RU" b="1" i="1" dirty="0">
                <a:solidFill>
                  <a:srgbClr val="00B0F0"/>
                </a:solidFill>
              </a:rPr>
              <a:t>легко ли было обрабатывать </a:t>
            </a:r>
            <a:r>
              <a:rPr lang="ru-RU" dirty="0"/>
              <a:t>такую землю? 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120252E1-60E6-138C-A870-A3157FD48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1"/>
          <a:stretch/>
        </p:blipFill>
        <p:spPr bwMode="auto">
          <a:xfrm>
            <a:off x="4107543" y="0"/>
            <a:ext cx="80844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711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0EAF2-52B3-951B-6FF5-4473D119F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2542268"/>
            <a:ext cx="3773714" cy="1325563"/>
          </a:xfrm>
        </p:spPr>
        <p:txBody>
          <a:bodyPr>
            <a:noAutofit/>
          </a:bodyPr>
          <a:lstStyle/>
          <a:p>
            <a:r>
              <a:rPr lang="ru-RU" sz="2800" dirty="0"/>
              <a:t>Благодаря разливам Нила, такая земля была не только проста в обработке, но и </a:t>
            </a:r>
            <a:r>
              <a:rPr lang="ru-RU" sz="2800" b="1" i="1" dirty="0">
                <a:solidFill>
                  <a:srgbClr val="00B050"/>
                </a:solidFill>
              </a:rPr>
              <a:t>плодородна. </a:t>
            </a:r>
            <a:r>
              <a:rPr lang="ru-RU" sz="2800" dirty="0"/>
              <a:t>Именно поэтому земля Египта </a:t>
            </a:r>
            <a:r>
              <a:rPr lang="ru-RU" sz="2800" b="1" i="1" dirty="0">
                <a:solidFill>
                  <a:srgbClr val="00B050"/>
                </a:solidFill>
              </a:rPr>
              <a:t>могла прокормить многочисленный народ</a:t>
            </a:r>
            <a:r>
              <a:rPr lang="ru-RU" sz="2800" dirty="0"/>
              <a:t>, в том числе и тех, кто сам её не обрабатывал.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120252E1-60E6-138C-A870-A3157FD48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1"/>
          <a:stretch/>
        </p:blipFill>
        <p:spPr bwMode="auto">
          <a:xfrm>
            <a:off x="4107543" y="0"/>
            <a:ext cx="80844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727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F57833-62B8-1BFD-379D-BCA57B0DC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771" y="0"/>
            <a:ext cx="6709229" cy="1325563"/>
          </a:xfrm>
        </p:spPr>
        <p:txBody>
          <a:bodyPr/>
          <a:lstStyle/>
          <a:p>
            <a:pPr algn="ctr"/>
            <a:r>
              <a:rPr lang="ru-RU" b="1" dirty="0"/>
              <a:t>Объединение Египта </a:t>
            </a:r>
          </a:p>
        </p:txBody>
      </p:sp>
      <p:pic>
        <p:nvPicPr>
          <p:cNvPr id="18438" name="Picture 6">
            <a:extLst>
              <a:ext uri="{FF2B5EF4-FFF2-40B4-BE49-F238E27FC236}">
                <a16:creationId xmlns:a16="http://schemas.microsoft.com/office/drawing/2014/main" id="{A45FEB4B-6834-7285-1690-6AC39017C2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t="6693" r="44001" b="6450"/>
          <a:stretch/>
        </p:blipFill>
        <p:spPr bwMode="auto">
          <a:xfrm>
            <a:off x="0" y="0"/>
            <a:ext cx="55946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5E118C-66D3-1ACC-7AC5-F8A7BC9A6DF0}"/>
              </a:ext>
            </a:extLst>
          </p:cNvPr>
          <p:cNvSpPr txBox="1"/>
          <p:nvPr/>
        </p:nvSpPr>
        <p:spPr>
          <a:xfrm>
            <a:off x="5758361" y="1050998"/>
            <a:ext cx="6303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Государство, охватывающее весь Египет сложилось </a:t>
            </a:r>
            <a:r>
              <a:rPr lang="ru-RU" sz="2800" u="sng" dirty="0"/>
              <a:t>не сразу</a:t>
            </a:r>
            <a:r>
              <a:rPr lang="ru-RU" sz="2800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45C7FB-C1FF-DC3F-696F-D9FA1E3CC823}"/>
              </a:ext>
            </a:extLst>
          </p:cNvPr>
          <p:cNvSpPr txBox="1"/>
          <p:nvPr/>
        </p:nvSpPr>
        <p:spPr>
          <a:xfrm>
            <a:off x="5758361" y="2376561"/>
            <a:ext cx="6303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Сначала возникло около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40 больших царств. </a:t>
            </a:r>
          </a:p>
        </p:txBody>
      </p:sp>
      <p:sp>
        <p:nvSpPr>
          <p:cNvPr id="8" name="Стрелка вниз 7">
            <a:extLst>
              <a:ext uri="{FF2B5EF4-FFF2-40B4-BE49-F238E27FC236}">
                <a16:creationId xmlns:a16="http://schemas.microsoft.com/office/drawing/2014/main" id="{0A1577F4-24FD-C077-1FB0-145800C0F27C}"/>
              </a:ext>
            </a:extLst>
          </p:cNvPr>
          <p:cNvSpPr/>
          <p:nvPr/>
        </p:nvSpPr>
        <p:spPr>
          <a:xfrm>
            <a:off x="8684894" y="2008478"/>
            <a:ext cx="449943" cy="371456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094FDA65-AFA8-4318-1620-C6729784E71B}"/>
              </a:ext>
            </a:extLst>
          </p:cNvPr>
          <p:cNvCxnSpPr>
            <a:stCxn id="6" idx="2"/>
          </p:cNvCxnSpPr>
          <p:nvPr/>
        </p:nvCxnSpPr>
        <p:spPr>
          <a:xfrm flipH="1">
            <a:off x="6589486" y="3330668"/>
            <a:ext cx="2320380" cy="4582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269BB64D-25A1-C1BD-8938-DE4198619FD1}"/>
              </a:ext>
            </a:extLst>
          </p:cNvPr>
          <p:cNvCxnSpPr>
            <a:cxnSpLocks/>
          </p:cNvCxnSpPr>
          <p:nvPr/>
        </p:nvCxnSpPr>
        <p:spPr>
          <a:xfrm>
            <a:off x="8909865" y="3330668"/>
            <a:ext cx="2338706" cy="4898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EC1EEF5-DB6E-92F6-1DEC-FAA7D7BABDFA}"/>
              </a:ext>
            </a:extLst>
          </p:cNvPr>
          <p:cNvSpPr txBox="1"/>
          <p:nvPr/>
        </p:nvSpPr>
        <p:spPr>
          <a:xfrm>
            <a:off x="5742515" y="3820506"/>
            <a:ext cx="2794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Северный Египет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A904A-4DCD-BE18-6E46-319B754FCEB6}"/>
              </a:ext>
            </a:extLst>
          </p:cNvPr>
          <p:cNvSpPr txBox="1"/>
          <p:nvPr/>
        </p:nvSpPr>
        <p:spPr>
          <a:xfrm>
            <a:off x="9402343" y="3823750"/>
            <a:ext cx="2449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Южный Египет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A409FCA6-04A6-FB11-42EA-D2A6AEC88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07"/>
          <a:stretch/>
        </p:blipFill>
        <p:spPr bwMode="auto">
          <a:xfrm>
            <a:off x="9030378" y="4297964"/>
            <a:ext cx="1048840" cy="184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432F4012-5DB8-546D-4A9A-E31CB76092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9" r="36920"/>
          <a:stretch/>
        </p:blipFill>
        <p:spPr bwMode="auto">
          <a:xfrm>
            <a:off x="5742515" y="4278778"/>
            <a:ext cx="1068883" cy="180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6EE1D3B-8BA4-CD24-F64E-C5EE46FD81ED}"/>
              </a:ext>
            </a:extLst>
          </p:cNvPr>
          <p:cNvSpPr txBox="1"/>
          <p:nvPr/>
        </p:nvSpPr>
        <p:spPr>
          <a:xfrm>
            <a:off x="10074421" y="4350214"/>
            <a:ext cx="18028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Царь Южного Египта носил </a:t>
            </a:r>
            <a:r>
              <a:rPr lang="ru-RU" b="1" i="1" dirty="0"/>
              <a:t>белую корону, </a:t>
            </a:r>
            <a:r>
              <a:rPr lang="ru-RU" dirty="0"/>
              <a:t>похожую на </a:t>
            </a:r>
            <a:r>
              <a:rPr lang="ru-RU" b="1" i="1" dirty="0"/>
              <a:t>высокий шлем</a:t>
            </a:r>
            <a:r>
              <a:rPr lang="ru-RU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4429BB-E93B-E956-C297-D3BC72C4BD0E}"/>
              </a:ext>
            </a:extLst>
          </p:cNvPr>
          <p:cNvSpPr txBox="1"/>
          <p:nvPr/>
        </p:nvSpPr>
        <p:spPr>
          <a:xfrm>
            <a:off x="6786886" y="4348283"/>
            <a:ext cx="21474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Корон короля Северного Египта была </a:t>
            </a:r>
            <a:r>
              <a:rPr lang="ru-RU" b="1" i="1" dirty="0"/>
              <a:t>красного цвета </a:t>
            </a:r>
            <a:r>
              <a:rPr lang="ru-RU" dirty="0"/>
              <a:t>и имела </a:t>
            </a:r>
            <a:r>
              <a:rPr lang="ru-RU" b="1" i="1" dirty="0"/>
              <a:t>возвышение сзади.</a:t>
            </a:r>
          </a:p>
        </p:txBody>
      </p:sp>
    </p:spTree>
    <p:extLst>
      <p:ext uri="{BB962C8B-B14F-4D97-AF65-F5344CB8AC3E}">
        <p14:creationId xmlns:p14="http://schemas.microsoft.com/office/powerpoint/2010/main" val="2756910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>
            <a:extLst>
              <a:ext uri="{FF2B5EF4-FFF2-40B4-BE49-F238E27FC236}">
                <a16:creationId xmlns:a16="http://schemas.microsoft.com/office/drawing/2014/main" id="{A45FEB4B-6834-7285-1690-6AC39017C2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t="6693" r="44001" b="6450"/>
          <a:stretch/>
        </p:blipFill>
        <p:spPr bwMode="auto">
          <a:xfrm>
            <a:off x="0" y="0"/>
            <a:ext cx="55946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C1EEF5-DB6E-92F6-1DEC-FAA7D7BABDFA}"/>
              </a:ext>
            </a:extLst>
          </p:cNvPr>
          <p:cNvSpPr txBox="1"/>
          <p:nvPr/>
        </p:nvSpPr>
        <p:spPr>
          <a:xfrm>
            <a:off x="5793454" y="297333"/>
            <a:ext cx="2794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Северный Египет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A904A-4DCD-BE18-6E46-319B754FCEB6}"/>
              </a:ext>
            </a:extLst>
          </p:cNvPr>
          <p:cNvSpPr txBox="1"/>
          <p:nvPr/>
        </p:nvSpPr>
        <p:spPr>
          <a:xfrm>
            <a:off x="9453282" y="300577"/>
            <a:ext cx="2449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Южный Египет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A409FCA6-04A6-FB11-42EA-D2A6AEC88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07"/>
          <a:stretch/>
        </p:blipFill>
        <p:spPr bwMode="auto">
          <a:xfrm>
            <a:off x="10130107" y="820553"/>
            <a:ext cx="1048840" cy="184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432F4012-5DB8-546D-4A9A-E31CB76092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9" r="36920"/>
          <a:stretch/>
        </p:blipFill>
        <p:spPr bwMode="auto">
          <a:xfrm>
            <a:off x="6808676" y="820553"/>
            <a:ext cx="1068883" cy="180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>
            <a:extLst>
              <a:ext uri="{FF2B5EF4-FFF2-40B4-BE49-F238E27FC236}">
                <a16:creationId xmlns:a16="http://schemas.microsoft.com/office/drawing/2014/main" id="{CE2CBA04-85D4-63B1-278C-BF348C493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175" y="1231838"/>
            <a:ext cx="1067107" cy="106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332D9A0-7D30-7ED7-FE3D-FFC47E54243B}"/>
              </a:ext>
            </a:extLst>
          </p:cNvPr>
          <p:cNvSpPr txBox="1"/>
          <p:nvPr/>
        </p:nvSpPr>
        <p:spPr>
          <a:xfrm>
            <a:off x="5793454" y="2921648"/>
            <a:ext cx="6398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Между 2 царствами шли ожесточенные войны.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2B7A20C-4419-7AD3-B271-27DEC9C44680}"/>
              </a:ext>
            </a:extLst>
          </p:cNvPr>
          <p:cNvSpPr/>
          <p:nvPr/>
        </p:nvSpPr>
        <p:spPr>
          <a:xfrm>
            <a:off x="6197395" y="3514875"/>
            <a:ext cx="5592371" cy="1120036"/>
          </a:xfrm>
          <a:prstGeom prst="rect">
            <a:avLst/>
          </a:prstGeom>
          <a:solidFill>
            <a:srgbClr val="FF0000">
              <a:alpha val="6679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/>
              <a:t>3 000 лет до н.э</a:t>
            </a:r>
            <a:r>
              <a:rPr lang="ru-RU" sz="2800" dirty="0"/>
              <a:t>. – </a:t>
            </a:r>
            <a:r>
              <a:rPr lang="ru-RU" sz="2800" b="1" u="sng" dirty="0"/>
              <a:t>Южный Египет </a:t>
            </a:r>
            <a:r>
              <a:rPr lang="ru-RU" sz="2800" dirty="0"/>
              <a:t>окончательно одержал победу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4565C561-8B59-2FA7-2441-6FF1AC1F6B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0"/>
          <a:stretch/>
        </p:blipFill>
        <p:spPr bwMode="auto">
          <a:xfrm>
            <a:off x="6126328" y="4735853"/>
            <a:ext cx="1341752" cy="183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A0E0809-64AB-8A80-14DA-47B15D503253}"/>
              </a:ext>
            </a:extLst>
          </p:cNvPr>
          <p:cNvSpPr txBox="1"/>
          <p:nvPr/>
        </p:nvSpPr>
        <p:spPr>
          <a:xfrm>
            <a:off x="7608925" y="4796287"/>
            <a:ext cx="4180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Повелитель всего Египта стал называться </a:t>
            </a:r>
            <a:r>
              <a:rPr lang="ru-RU" sz="2400" b="1" dirty="0"/>
              <a:t>- Фараон.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4D3C3F-B554-0AE7-4815-C7EA7588EFE8}"/>
              </a:ext>
            </a:extLst>
          </p:cNvPr>
          <p:cNvSpPr txBox="1"/>
          <p:nvPr/>
        </p:nvSpPr>
        <p:spPr>
          <a:xfrm>
            <a:off x="7608925" y="5656525"/>
            <a:ext cx="4180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Он стал носить </a:t>
            </a:r>
            <a:r>
              <a:rPr lang="ru-RU" sz="2400" b="1" i="1" dirty="0"/>
              <a:t>двойную корону.</a:t>
            </a:r>
          </a:p>
        </p:txBody>
      </p:sp>
    </p:spTree>
    <p:extLst>
      <p:ext uri="{BB962C8B-B14F-4D97-AF65-F5344CB8AC3E}">
        <p14:creationId xmlns:p14="http://schemas.microsoft.com/office/powerpoint/2010/main" val="2653733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3B8B65-3F6D-F63E-EFA4-12BA333F9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38" y="615570"/>
            <a:ext cx="6582629" cy="56408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659CF8-FB09-2733-B27A-EBF158594587}"/>
              </a:ext>
            </a:extLst>
          </p:cNvPr>
          <p:cNvSpPr txBox="1"/>
          <p:nvPr/>
        </p:nvSpPr>
        <p:spPr>
          <a:xfrm>
            <a:off x="7137725" y="615570"/>
            <a:ext cx="45479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Столицей египетского государства стал город </a:t>
            </a:r>
            <a:r>
              <a:rPr lang="ru-RU" sz="4000" i="1" dirty="0">
                <a:solidFill>
                  <a:srgbClr val="FF0000"/>
                </a:solidFill>
              </a:rPr>
              <a:t>Мемфис.</a:t>
            </a:r>
          </a:p>
        </p:txBody>
      </p:sp>
    </p:spTree>
    <p:extLst>
      <p:ext uri="{BB962C8B-B14F-4D97-AF65-F5344CB8AC3E}">
        <p14:creationId xmlns:p14="http://schemas.microsoft.com/office/powerpoint/2010/main" val="1841971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C8B82-4CEC-348F-EA35-38BDCA820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4" y="322262"/>
            <a:ext cx="3829050" cy="1325563"/>
          </a:xfrm>
        </p:spPr>
        <p:txBody>
          <a:bodyPr/>
          <a:lstStyle/>
          <a:p>
            <a:r>
              <a:rPr lang="ru-RU" dirty="0"/>
              <a:t>Страна </a:t>
            </a:r>
            <a:r>
              <a:rPr lang="ru-RU" b="1" dirty="0"/>
              <a:t>Египет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E437C4-B89A-8486-58F0-37800BF24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4" y="1647825"/>
            <a:ext cx="3829050" cy="4351338"/>
          </a:xfrm>
        </p:spPr>
        <p:txBody>
          <a:bodyPr/>
          <a:lstStyle/>
          <a:p>
            <a:r>
              <a:rPr lang="ru-RU" dirty="0"/>
              <a:t>В </a:t>
            </a:r>
            <a:r>
              <a:rPr lang="ru-RU" b="1" dirty="0"/>
              <a:t>Северо-Восточной</a:t>
            </a:r>
            <a:r>
              <a:rPr lang="ru-RU" dirty="0"/>
              <a:t> </a:t>
            </a:r>
            <a:r>
              <a:rPr lang="ru-RU" b="1" dirty="0"/>
              <a:t>Африке</a:t>
            </a:r>
            <a:r>
              <a:rPr lang="ru-RU" dirty="0"/>
              <a:t> простираются огромные пустыни.</a:t>
            </a:r>
          </a:p>
          <a:p>
            <a:r>
              <a:rPr lang="ru-RU" dirty="0"/>
              <a:t>Красновато-желтые пески сменяются скалами.</a:t>
            </a:r>
          </a:p>
          <a:p>
            <a:r>
              <a:rPr lang="ru-RU" dirty="0"/>
              <a:t>По этой земле несет свои воды </a:t>
            </a:r>
            <a:r>
              <a:rPr lang="ru-RU" b="1" dirty="0"/>
              <a:t>одна из самых больших рек </a:t>
            </a:r>
            <a:r>
              <a:rPr lang="ru-RU" dirty="0"/>
              <a:t>в мире </a:t>
            </a:r>
            <a:r>
              <a:rPr lang="ru-RU" b="1" dirty="0"/>
              <a:t>– Нил.</a:t>
            </a:r>
          </a:p>
          <a:p>
            <a:endParaRPr lang="ru-RU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426321C-87A6-42AF-BEE5-682F5472B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0"/>
            <a:ext cx="7556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71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C8B82-4CEC-348F-EA35-38BDCA820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4" y="322262"/>
            <a:ext cx="3829050" cy="1325563"/>
          </a:xfrm>
        </p:spPr>
        <p:txBody>
          <a:bodyPr/>
          <a:lstStyle/>
          <a:p>
            <a:r>
              <a:rPr lang="ru-RU" b="1" dirty="0"/>
              <a:t>Берег реки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E437C4-B89A-8486-58F0-37800BF24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4" y="1647825"/>
            <a:ext cx="382905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 берегам реки раскинулись:</a:t>
            </a:r>
          </a:p>
          <a:p>
            <a:r>
              <a:rPr lang="ru-RU" dirty="0"/>
              <a:t>Финиковые пальмы;</a:t>
            </a:r>
          </a:p>
          <a:p>
            <a:r>
              <a:rPr lang="ru-RU" dirty="0"/>
              <a:t>Душистые акции;</a:t>
            </a:r>
          </a:p>
          <a:p>
            <a:r>
              <a:rPr lang="ru-RU" dirty="0"/>
              <a:t>Высокий тростник – Папирус.</a:t>
            </a:r>
          </a:p>
          <a:p>
            <a:pPr marL="0" indent="0">
              <a:buNone/>
            </a:pPr>
            <a:r>
              <a:rPr lang="ru-RU" dirty="0"/>
              <a:t>! Из него изготавливали </a:t>
            </a:r>
            <a:r>
              <a:rPr lang="ru-RU" i="1" dirty="0"/>
              <a:t>похожий на бумагу </a:t>
            </a:r>
            <a:r>
              <a:rPr lang="ru-RU" dirty="0"/>
              <a:t>писчий материал. </a:t>
            </a:r>
          </a:p>
          <a:p>
            <a:endParaRPr lang="ru-RU" b="1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4116B72-8418-821A-1386-64E39169E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964" y="0"/>
            <a:ext cx="79200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25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0C8B82-4CEC-348F-EA35-38BDCA820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4" y="322262"/>
            <a:ext cx="3829050" cy="1325563"/>
          </a:xfrm>
        </p:spPr>
        <p:txBody>
          <a:bodyPr/>
          <a:lstStyle/>
          <a:p>
            <a:r>
              <a:rPr lang="ru-RU" b="1" dirty="0"/>
              <a:t>Воды Нила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E437C4-B89A-8486-58F0-37800BF24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4" y="1504950"/>
            <a:ext cx="3829050" cy="4781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В водах Нила обитали:</a:t>
            </a:r>
          </a:p>
          <a:p>
            <a:r>
              <a:rPr lang="ru-RU" dirty="0"/>
              <a:t>Крокодилы и множество рыб.</a:t>
            </a:r>
          </a:p>
          <a:p>
            <a:pPr marL="0" indent="0">
              <a:buNone/>
            </a:pPr>
            <a:r>
              <a:rPr lang="ru-RU" b="1" dirty="0"/>
              <a:t>В прибрежных зарослях </a:t>
            </a:r>
            <a:r>
              <a:rPr lang="ru-RU" dirty="0"/>
              <a:t>можно было увидеть:</a:t>
            </a:r>
          </a:p>
          <a:p>
            <a:r>
              <a:rPr lang="ru-RU" dirty="0"/>
              <a:t>Бегемота;</a:t>
            </a:r>
          </a:p>
          <a:p>
            <a:r>
              <a:rPr lang="ru-RU" dirty="0"/>
              <a:t>Дикую кошку;</a:t>
            </a:r>
          </a:p>
          <a:p>
            <a:r>
              <a:rPr lang="ru-RU" dirty="0"/>
              <a:t>Удода и пеликана;</a:t>
            </a:r>
          </a:p>
          <a:p>
            <a:r>
              <a:rPr lang="ru-RU" dirty="0"/>
              <a:t>Уток и гусей.</a:t>
            </a:r>
          </a:p>
          <a:p>
            <a:pPr marL="0" indent="0">
              <a:buNone/>
            </a:pPr>
            <a:endParaRPr lang="ru-RU" dirty="0"/>
          </a:p>
          <a:p>
            <a:endParaRPr lang="ru-RU" b="1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D9B8BE5-6EA1-C666-FA09-5B7F0733F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/>
          <a:stretch/>
        </p:blipFill>
        <p:spPr bwMode="auto">
          <a:xfrm>
            <a:off x="4271964" y="0"/>
            <a:ext cx="79200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6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46EA79-3150-8B9F-E124-C8466C00A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379412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Сможете ли вы найти спрятавшихся зверей?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67ABF3C-5425-B5BA-5202-87610A32A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324" y="1829211"/>
            <a:ext cx="9929352" cy="476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417EEB-48A2-5AFA-6097-6F87013BD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7704" r="89926">
                        <a14:foregroundMark x1="61037" y1="76204" x2="61037" y2="76204"/>
                        <a14:foregroundMark x1="70370" y1="74907" x2="70370" y2="74907"/>
                        <a14:foregroundMark x1="78815" y1="70093" x2="78815" y2="70093"/>
                        <a14:foregroundMark x1="83852" y1="73796" x2="83852" y2="73796"/>
                        <a14:foregroundMark x1="74519" y1="77315" x2="74519" y2="77315"/>
                        <a14:foregroundMark x1="64000" y1="80463" x2="64000" y2="80463"/>
                        <a14:foregroundMark x1="84296" y1="74630" x2="84296" y2="74630"/>
                        <a14:foregroundMark x1="83852" y1="73611" x2="83852" y2="73611"/>
                        <a14:foregroundMark x1="84741" y1="73796" x2="82667" y2="71481"/>
                        <a14:foregroundMark x1="85185" y1="74630" x2="83852" y2="71759"/>
                        <a14:foregroundMark x1="7704" y1="36574" x2="7704" y2="36574"/>
                        <a14:foregroundMark x1="19111" y1="31852" x2="19111" y2="31852"/>
                        <a14:foregroundMark x1="28889" y1="31019" x2="28889" y2="31019"/>
                        <a14:foregroundMark x1="36000" y1="29167" x2="36000" y2="29167"/>
                        <a14:foregroundMark x1="41926" y1="24630" x2="41926" y2="24630"/>
                        <a14:foregroundMark x1="45333" y1="29444" x2="45333" y2="29444"/>
                        <a14:foregroundMark x1="45333" y1="28148" x2="47111" y2="30185"/>
                        <a14:foregroundMark x1="46222" y1="28889" x2="46222" y2="27593"/>
                        <a14:foregroundMark x1="53037" y1="28611" x2="54667" y2="27870"/>
                        <a14:foregroundMark x1="57630" y1="29444" x2="57630" y2="29444"/>
                        <a14:foregroundMark x1="55556" y1="28333" x2="55556" y2="28333"/>
                        <a14:foregroundMark x1="22074" y1="36296" x2="22074" y2="36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6825" y="-571501"/>
            <a:ext cx="2139950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505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68E2B271-2819-A6C9-D4E9-3EF987036B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" t="1666" r="776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FAD078-9CF3-8534-599F-B35E7E1AF6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477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E368DFDE-9C60-0B04-49BA-6450B8C9F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5214937"/>
            <a:ext cx="12015788" cy="14573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Течение Нила </a:t>
            </a:r>
            <a:r>
              <a:rPr lang="ru-RU" sz="3200" dirty="0">
                <a:solidFill>
                  <a:schemeClr val="bg1"/>
                </a:solidFill>
              </a:rPr>
              <a:t>встречала</a:t>
            </a:r>
            <a:r>
              <a:rPr lang="ru-RU" dirty="0">
                <a:solidFill>
                  <a:schemeClr val="bg1"/>
                </a:solidFill>
              </a:rPr>
              <a:t> на своём пути </a:t>
            </a:r>
            <a:r>
              <a:rPr lang="ru-RU" b="1" u="sng" dirty="0">
                <a:solidFill>
                  <a:schemeClr val="bg1"/>
                </a:solidFill>
              </a:rPr>
              <a:t>пороги</a:t>
            </a:r>
            <a:r>
              <a:rPr lang="ru-RU" dirty="0">
                <a:solidFill>
                  <a:schemeClr val="bg1"/>
                </a:solidFill>
              </a:rPr>
              <a:t> – </a:t>
            </a:r>
            <a:r>
              <a:rPr lang="ru-RU" b="1" i="1" dirty="0">
                <a:solidFill>
                  <a:schemeClr val="bg1"/>
                </a:solidFill>
              </a:rPr>
              <a:t>каменные преграды на дне реки, мешающие судоходству</a:t>
            </a:r>
            <a:r>
              <a:rPr lang="ru-RU" dirty="0">
                <a:solidFill>
                  <a:schemeClr val="bg1"/>
                </a:solidFill>
              </a:rPr>
              <a:t>.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Пройдя пороги, река спокойно текла на Север.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18522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A4B5A-8CD7-72F2-5D2A-BDD4B9BAD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64" y="365125"/>
            <a:ext cx="3486150" cy="1325563"/>
          </a:xfrm>
        </p:spPr>
        <p:txBody>
          <a:bodyPr/>
          <a:lstStyle/>
          <a:p>
            <a:r>
              <a:rPr lang="ru-RU" b="1" dirty="0"/>
              <a:t>Дельта</a:t>
            </a:r>
            <a:r>
              <a:rPr lang="ru-RU" dirty="0"/>
              <a:t> Нила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144D7F-22FA-D950-A27E-7DB2005E5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4" y="1825625"/>
            <a:ext cx="348615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Впадая в </a:t>
            </a:r>
            <a:r>
              <a:rPr lang="ru-RU" b="1" i="1" dirty="0"/>
              <a:t>Средиземное море, </a:t>
            </a:r>
            <a:r>
              <a:rPr lang="ru-RU" dirty="0"/>
              <a:t>река разделялась на несколько рукавов, образуя огромный треугольник – </a:t>
            </a:r>
            <a:r>
              <a:rPr lang="ru-RU" b="1" i="1" dirty="0"/>
              <a:t>Дельту.</a:t>
            </a:r>
          </a:p>
          <a:p>
            <a:r>
              <a:rPr lang="ru-RU" dirty="0"/>
              <a:t>Вдали от Нила, среди песков, изредка встречались </a:t>
            </a:r>
            <a:r>
              <a:rPr lang="ru-RU" i="1" dirty="0"/>
              <a:t>островки зелени – </a:t>
            </a:r>
            <a:r>
              <a:rPr lang="ru-RU" b="1" i="1" dirty="0"/>
              <a:t>оазисы.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4E735D0-333A-5CBD-6F68-914418296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0"/>
            <a:ext cx="8120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04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C765E-664F-EF4D-B766-AA8FE09A7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88" y="350837"/>
            <a:ext cx="2771775" cy="1325563"/>
          </a:xfrm>
        </p:spPr>
        <p:txBody>
          <a:bodyPr/>
          <a:lstStyle/>
          <a:p>
            <a:r>
              <a:rPr lang="ru-RU" b="1" dirty="0"/>
              <a:t>Древний Египет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1AD3A0-4985-6325-7462-E750CDEC9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88" y="1825625"/>
            <a:ext cx="2928938" cy="300355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Так называлась </a:t>
            </a:r>
            <a:r>
              <a:rPr lang="ru-RU" b="1" i="1" dirty="0"/>
              <a:t>страна, </a:t>
            </a:r>
            <a:r>
              <a:rPr lang="ru-RU" dirty="0"/>
              <a:t>которая располагалась на </a:t>
            </a:r>
            <a:r>
              <a:rPr lang="ru-RU" b="1" i="1" dirty="0"/>
              <a:t>берегах Нила </a:t>
            </a:r>
            <a:r>
              <a:rPr lang="ru-RU" dirty="0"/>
              <a:t>от </a:t>
            </a:r>
            <a:r>
              <a:rPr lang="ru-RU" b="1" i="1" dirty="0"/>
              <a:t>первого порога до средиземного моря.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4463B7F-A8D2-628F-B576-BBB9967DE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39" y="0"/>
            <a:ext cx="91281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80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384E6-822A-15B8-7371-398A117EC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78302"/>
            <a:ext cx="7525516" cy="1325563"/>
          </a:xfrm>
        </p:spPr>
        <p:txBody>
          <a:bodyPr/>
          <a:lstStyle/>
          <a:p>
            <a:pPr algn="ctr"/>
            <a:r>
              <a:rPr lang="ru-RU" b="1" dirty="0"/>
              <a:t>Разливы Нила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E2C66F-CE1B-306B-A997-C8892E244411}"/>
              </a:ext>
            </a:extLst>
          </p:cNvPr>
          <p:cNvSpPr txBox="1"/>
          <p:nvPr/>
        </p:nvSpPr>
        <p:spPr>
          <a:xfrm>
            <a:off x="90387" y="984937"/>
            <a:ext cx="7686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Истоки находятся в </a:t>
            </a:r>
            <a:r>
              <a:rPr lang="ru-RU" sz="3200" b="1" i="1" dirty="0">
                <a:solidFill>
                  <a:srgbClr val="FF0000"/>
                </a:solidFill>
              </a:rPr>
              <a:t>Центральной Африке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32B12667-2743-CAB9-C9B0-64AFFE2F0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3822" y1="22813" x2="23822" y2="22813"/>
                        <a14:foregroundMark x1="51832" y1="10000" x2="51832" y2="10000"/>
                        <a14:foregroundMark x1="79843" y1="14063" x2="79843" y2="14063"/>
                        <a14:foregroundMark x1="37696" y1="89063" x2="37696" y2="8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790" y="1578419"/>
            <a:ext cx="146679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893775D2-458B-EAC6-3B3D-8744162B2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68" y="2345213"/>
            <a:ext cx="1920875" cy="108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AB961E-CA67-E802-01C6-D4C35F45A3F5}"/>
              </a:ext>
            </a:extLst>
          </p:cNvPr>
          <p:cNvSpPr txBox="1"/>
          <p:nvPr/>
        </p:nvSpPr>
        <p:spPr>
          <a:xfrm>
            <a:off x="90387" y="1671111"/>
            <a:ext cx="6005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 начале лета </a:t>
            </a:r>
            <a:r>
              <a:rPr lang="ru-RU" sz="3200" dirty="0"/>
              <a:t>там идут </a:t>
            </a:r>
            <a:r>
              <a:rPr lang="ru-RU" sz="3200" b="1" i="1" dirty="0">
                <a:solidFill>
                  <a:srgbClr val="00B0F0"/>
                </a:solidFill>
              </a:rPr>
              <a:t>проливные дожди </a:t>
            </a:r>
            <a:r>
              <a:rPr lang="ru-RU" sz="3200" dirty="0"/>
              <a:t>и </a:t>
            </a:r>
            <a:r>
              <a:rPr lang="ru-RU" sz="3200" b="1" i="1" dirty="0">
                <a:solidFill>
                  <a:srgbClr val="00B0F0"/>
                </a:solidFill>
              </a:rPr>
              <a:t>тает снег на вершине гор.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0E4485-A035-07DA-CB8D-11055678BC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6" r="17680"/>
          <a:stretch/>
        </p:blipFill>
        <p:spPr bwMode="auto">
          <a:xfrm>
            <a:off x="7777161" y="0"/>
            <a:ext cx="44148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297417-336D-E690-4215-D5B0FDF19A90}"/>
              </a:ext>
            </a:extLst>
          </p:cNvPr>
          <p:cNvSpPr txBox="1"/>
          <p:nvPr/>
        </p:nvSpPr>
        <p:spPr>
          <a:xfrm>
            <a:off x="0" y="3342171"/>
            <a:ext cx="71151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Потоки воды устремляются в реку, </a:t>
            </a:r>
          </a:p>
          <a:p>
            <a:r>
              <a:rPr lang="ru-RU" sz="3200" i="1" dirty="0"/>
              <a:t>неся с собой </a:t>
            </a:r>
            <a:r>
              <a:rPr lang="ru-RU" sz="3200" b="1" i="1" dirty="0">
                <a:solidFill>
                  <a:srgbClr val="FF0000"/>
                </a:solidFill>
              </a:rPr>
              <a:t>ИЛ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5969D0FD-4773-0438-E46B-29BFF8EDD915}"/>
              </a:ext>
            </a:extLst>
          </p:cNvPr>
          <p:cNvCxnSpPr>
            <a:cxnSpLocks/>
          </p:cNvCxnSpPr>
          <p:nvPr/>
        </p:nvCxnSpPr>
        <p:spPr>
          <a:xfrm>
            <a:off x="2493943" y="4587328"/>
            <a:ext cx="4968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C7244EA8-0447-6972-1479-90E5588D4C27}"/>
              </a:ext>
            </a:extLst>
          </p:cNvPr>
          <p:cNvCxnSpPr>
            <a:cxnSpLocks/>
          </p:cNvCxnSpPr>
          <p:nvPr/>
        </p:nvCxnSpPr>
        <p:spPr>
          <a:xfrm>
            <a:off x="2493943" y="5250920"/>
            <a:ext cx="4968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0C62F0FC-6CAE-FBA7-5D60-0BBC403825A9}"/>
              </a:ext>
            </a:extLst>
          </p:cNvPr>
          <p:cNvCxnSpPr>
            <a:cxnSpLocks/>
          </p:cNvCxnSpPr>
          <p:nvPr/>
        </p:nvCxnSpPr>
        <p:spPr>
          <a:xfrm>
            <a:off x="2493943" y="4609189"/>
            <a:ext cx="0" cy="6417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DF54465-DA6F-D53E-6EED-A4023FB98F25}"/>
              </a:ext>
            </a:extLst>
          </p:cNvPr>
          <p:cNvSpPr txBox="1"/>
          <p:nvPr/>
        </p:nvSpPr>
        <p:spPr>
          <a:xfrm>
            <a:off x="3089258" y="4311934"/>
            <a:ext cx="4214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Полусгнившие растения.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1FAD46-704B-72A5-6315-B26B2A7C9601}"/>
              </a:ext>
            </a:extLst>
          </p:cNvPr>
          <p:cNvSpPr txBox="1"/>
          <p:nvPr/>
        </p:nvSpPr>
        <p:spPr>
          <a:xfrm>
            <a:off x="3047672" y="4987585"/>
            <a:ext cx="4214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Красноватые горные породы.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9A0D9A04-2F3D-3AD6-20CE-AF4D64685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183" y="3769311"/>
            <a:ext cx="1300156" cy="130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4EE2C9C-C959-DFFA-75D7-83D9EC9F27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29" b="95008" l="10000" r="90000">
                        <a14:foregroundMark x1="41304" y1="2829" x2="41304" y2="2829"/>
                        <a14:foregroundMark x1="39565" y1="95008" x2="39565" y2="950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5975" y="5142585"/>
            <a:ext cx="1701800" cy="110987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DBED4FE-DD8D-565D-0A6F-E22922DDF507}"/>
              </a:ext>
            </a:extLst>
          </p:cNvPr>
          <p:cNvSpPr txBox="1"/>
          <p:nvPr/>
        </p:nvSpPr>
        <p:spPr>
          <a:xfrm>
            <a:off x="218095" y="6094123"/>
            <a:ext cx="4864922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i="1" dirty="0"/>
              <a:t>В июне Нил начинал разливаться!</a:t>
            </a:r>
          </a:p>
        </p:txBody>
      </p:sp>
    </p:spTree>
    <p:extLst>
      <p:ext uri="{BB962C8B-B14F-4D97-AF65-F5344CB8AC3E}">
        <p14:creationId xmlns:p14="http://schemas.microsoft.com/office/powerpoint/2010/main" val="199860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4" grpId="0"/>
      <p:bldP spid="19" grpId="0"/>
      <p:bldP spid="20" grpId="0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441</Words>
  <Application>Microsoft Macintosh PowerPoint</Application>
  <PresentationFormat>Широкоэкранный</PresentationFormat>
  <Paragraphs>59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Государство на берегах Нила</vt:lpstr>
      <vt:lpstr>Страна Египет</vt:lpstr>
      <vt:lpstr>Берег реки</vt:lpstr>
      <vt:lpstr>Воды Нила</vt:lpstr>
      <vt:lpstr>Сможете ли вы найти спрятавшихся зверей? </vt:lpstr>
      <vt:lpstr>Презентация PowerPoint</vt:lpstr>
      <vt:lpstr>Дельта Нила</vt:lpstr>
      <vt:lpstr>Древний Египет</vt:lpstr>
      <vt:lpstr>Разливы Нила </vt:lpstr>
      <vt:lpstr>Разливы Нила </vt:lpstr>
      <vt:lpstr>Презентация PowerPoint</vt:lpstr>
      <vt:lpstr>Как вы думаете, легко ли было обрабатывать такую землю? </vt:lpstr>
      <vt:lpstr>Благодаря разливам Нила, такая земля была не только проста в обработке, но и плодородна. Именно поэтому земля Египта могла прокормить многочисленный народ, в том числе и тех, кто сам её не обрабатывал.</vt:lpstr>
      <vt:lpstr>Объединение Египта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Государство на берегах Нила</dc:title>
  <dc:creator>Лилия Хамизуллина</dc:creator>
  <cp:lastModifiedBy>Лилия Хамизуллина</cp:lastModifiedBy>
  <cp:revision>5</cp:revision>
  <dcterms:created xsi:type="dcterms:W3CDTF">2023-10-01T18:36:06Z</dcterms:created>
  <dcterms:modified xsi:type="dcterms:W3CDTF">2023-10-01T20:10:28Z</dcterms:modified>
</cp:coreProperties>
</file>