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138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Open San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Open San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Open San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Open Sans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Open Sans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4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7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8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1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6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0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1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2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3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Open San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83880"/>
            <a:ext cx="8228880" cy="152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8880" cy="397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971640" y="4941720"/>
            <a:ext cx="6839280" cy="646560"/>
          </a:xfrm>
          <a:prstGeom prst="rect">
            <a:avLst/>
          </a:prstGeom>
          <a:noFill/>
          <a:ln w="936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s-UY" sz="4400" b="1" strike="noStrike" spc="-1">
                <a:solidFill>
                  <a:srgbClr val="FFFFFF"/>
                </a:solidFill>
                <a:latin typeface="Arial"/>
              </a:rPr>
              <a:t>Рынок труда</a:t>
            </a: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5" name="Rectangle 165"/>
          <p:cNvSpPr/>
          <p:nvPr/>
        </p:nvSpPr>
        <p:spPr>
          <a:xfrm>
            <a:off x="1979640" y="5661000"/>
            <a:ext cx="4896360" cy="64656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s-UY" sz="3200" b="1" strike="noStrike" spc="-1">
                <a:solidFill>
                  <a:srgbClr val="FFFFFF"/>
                </a:solidFill>
                <a:latin typeface="Arial"/>
                <a:ea typeface="DejaVu Sans"/>
              </a:rPr>
              <a:t>Трудовые ресурсы.</a:t>
            </a:r>
            <a:endParaRPr lang="ru-RU" sz="3200" b="0" strike="noStrike" spc="-1">
              <a:latin typeface="Open Sans"/>
            </a:endParaRPr>
          </a:p>
        </p:txBody>
      </p:sp>
    </p:spTree>
  </p:cSld>
  <p:clrMapOvr>
    <a:masterClrMapping/>
  </p:clrMapOvr>
  <p:transition spd="med">
    <p:cover dir="r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357120" y="1928880"/>
            <a:ext cx="8228520" cy="97992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 numCol="1" spcCol="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000" b="0" strike="noStrike" spc="-1" dirty="0">
                <a:latin typeface="Arial"/>
              </a:rPr>
              <a:t>Трудовая деятельность сразу по окончании 9 класса (основного общего образования), т.  е. получение рабочей квалификации на производстве (или на краткосрочных курсах), как правило, сводится к выработке профессиональных навыков без системного изучения специальных наук по избранной профессии. Человека учат работать на простейшем в эксплуатации оборудовании конкретного предприятия. Он рано начинает зарабатывать, но заработная плата такого рабочего невелика. При сокращении штатов предприятия такой работник из-за низкой квалификации — первый кандидат на увольнение</a:t>
            </a:r>
            <a:endParaRPr lang="ru-RU" sz="20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ransition spd="med">
    <p:cover dir="r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laceHolder 1"/>
          <p:cNvSpPr>
            <a:spLocks noGrp="1"/>
          </p:cNvSpPr>
          <p:nvPr>
            <p:ph type="title"/>
          </p:nvPr>
        </p:nvSpPr>
        <p:spPr>
          <a:xfrm>
            <a:off x="-660400" y="103120"/>
            <a:ext cx="9804400" cy="97992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 numCol="1" spcCol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200" b="0" strike="noStrike" spc="-1" dirty="0">
                <a:latin typeface="Open Sans"/>
              </a:rPr>
              <a:t>Критерии получения профессионального образования</a:t>
            </a:r>
            <a:endParaRPr lang="ru-RU" sz="32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2" name="PlaceHolder 2"/>
          <p:cNvSpPr>
            <a:spLocks noGrp="1"/>
          </p:cNvSpPr>
          <p:nvPr>
            <p:ph/>
          </p:nvPr>
        </p:nvSpPr>
        <p:spPr>
          <a:xfrm>
            <a:off x="0" y="957040"/>
            <a:ext cx="9144000" cy="452484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000" b="0" strike="noStrike" spc="-1" dirty="0">
                <a:latin typeface="Arial"/>
              </a:rPr>
              <a:t>При выборе образовательной организации профессионального образования учитывают следующие основные критерии: </a:t>
            </a:r>
            <a:endParaRPr lang="ru-RU" sz="2000" b="0" strike="noStrike" spc="-1" dirty="0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000" b="0" strike="noStrike" spc="-1" dirty="0">
                <a:latin typeface="Arial"/>
              </a:rPr>
              <a:t>уровень профессионального образования (среднее, высшее); </a:t>
            </a:r>
            <a:endParaRPr lang="ru-RU" sz="2000" b="0" strike="noStrike" spc="-1" dirty="0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000" b="0" strike="noStrike" spc="-1" dirty="0">
                <a:latin typeface="Arial"/>
              </a:rPr>
              <a:t> форма обучения (очная, очно-заочная, заочная); </a:t>
            </a:r>
            <a:endParaRPr lang="ru-RU" sz="2000" b="0" strike="noStrike" spc="-1" dirty="0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000" b="0" strike="noStrike" spc="-1" dirty="0">
                <a:latin typeface="Arial"/>
              </a:rPr>
              <a:t>возможные пути получения профессионального образования </a:t>
            </a:r>
            <a:endParaRPr lang="ru-RU" sz="2000" b="0" strike="noStrike" spc="-1" dirty="0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000" b="0" strike="noStrike" spc="-1" dirty="0">
                <a:latin typeface="Arial"/>
              </a:rPr>
              <a:t> вид учредителя образовательной организации (государственная, муниципальная, частная); </a:t>
            </a:r>
            <a:endParaRPr lang="ru-RU" sz="2000" b="0" strike="noStrike" spc="-1" dirty="0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000" b="0" strike="noStrike" spc="-1" dirty="0">
                <a:latin typeface="Arial"/>
              </a:rPr>
              <a:t>престижность конкретного учебного заведения, его оснащённость современными средствами обучения, оборудованием, </a:t>
            </a:r>
            <a:endParaRPr lang="ru-RU" sz="2000" b="0" strike="noStrike" spc="-1" dirty="0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000" b="0" strike="noStrike" spc="-1" dirty="0">
                <a:latin typeface="Arial"/>
              </a:rPr>
              <a:t>местоположение (близость к дому, удобство подъезда и др.).</a:t>
            </a:r>
            <a:endParaRPr lang="ru-RU" sz="20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ransition spd="med">
    <p:cover dir="r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A1262F2B-96D8-4E3F-A2F7-489316590D3C}"/>
              </a:ext>
            </a:extLst>
          </p:cNvPr>
          <p:cNvSpPr>
            <a:spLocks noGrp="1"/>
          </p:cNvSpPr>
          <p:nvPr>
            <p:ph type="subTitle"/>
          </p:nvPr>
        </p:nvSpPr>
        <p:spPr>
          <a:xfrm>
            <a:off x="274320" y="659640"/>
            <a:ext cx="8595360" cy="3977280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Выбирая будущую профессию, тщательно проанализируйте свои способности и возможности, проконсультируйтесь с психологами, учителями, родителями, врачами. Подробно изучите понравившуюся вам профессию, оцените возможности (пути) её получения. Выбирайте учебное заведение, выпускники которого (по выбранной вами профессии) пользуются спросом у работодателей. Выбрав профессию, будьте настойчивы в стремлении стать в ней лучшим! 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33000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E5FF43-6BB8-4AE9-A66F-5D43106DD2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i="1" dirty="0">
                <a:latin typeface="Arial Narrow" panose="020B0606020202030204" pitchFamily="34" charset="0"/>
              </a:rPr>
              <a:t>Практическая работа </a:t>
            </a:r>
            <a:r>
              <a:rPr lang="ru-RU" sz="2800" b="1" i="1" dirty="0">
                <a:latin typeface="Arial Narrow" panose="020B0606020202030204" pitchFamily="34" charset="0"/>
              </a:rPr>
              <a:t>«Выбор направления дальнейшего образования»</a:t>
            </a:r>
            <a:r>
              <a:rPr lang="ru-RU" sz="2800" i="1" dirty="0">
                <a:latin typeface="Arial Narrow" panose="020B0606020202030204" pitchFamily="34" charset="0"/>
              </a:rPr>
              <a:t> </a:t>
            </a:r>
            <a:br>
              <a:rPr lang="ru-RU" sz="2800" i="1" dirty="0">
                <a:latin typeface="Arial Narrow" panose="020B0606020202030204" pitchFamily="34" charset="0"/>
              </a:rPr>
            </a:br>
            <a:endParaRPr lang="ru-RU" sz="2800" i="1" dirty="0">
              <a:latin typeface="Arial Narrow" panose="020B0606020202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28705A1-B6DD-48B6-AE6B-989100184150}"/>
              </a:ext>
            </a:extLst>
          </p:cNvPr>
          <p:cNvSpPr txBox="1"/>
          <p:nvPr/>
        </p:nvSpPr>
        <p:spPr>
          <a:xfrm>
            <a:off x="375920" y="1016000"/>
            <a:ext cx="876808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/>
              <a:t>Цель работы</a:t>
            </a:r>
            <a:r>
              <a:rPr lang="ru-RU" dirty="0"/>
              <a:t>: определить возможные пути получения образования</a:t>
            </a:r>
            <a:br>
              <a:rPr lang="ru-RU" dirty="0"/>
            </a:br>
            <a:r>
              <a:rPr lang="ru-RU" dirty="0"/>
              <a:t>по выбранной профессии.</a:t>
            </a:r>
            <a:br>
              <a:rPr lang="ru-RU" dirty="0"/>
            </a:br>
            <a:r>
              <a:rPr lang="ru-RU" i="1" dirty="0"/>
              <a:t>Оборудование и материалы</a:t>
            </a:r>
            <a:r>
              <a:rPr lang="ru-RU" dirty="0"/>
              <a:t>: учебник, компьютер с доступом в сеть</a:t>
            </a:r>
            <a:br>
              <a:rPr lang="ru-RU" dirty="0"/>
            </a:br>
            <a:r>
              <a:rPr lang="ru-RU" dirty="0"/>
              <a:t>Интернет.</a:t>
            </a:r>
            <a:br>
              <a:rPr lang="ru-RU" dirty="0"/>
            </a:br>
            <a:r>
              <a:rPr lang="ru-RU" i="1" dirty="0"/>
              <a:t>Порядок выполнения работы</a:t>
            </a:r>
            <a:br>
              <a:rPr lang="ru-RU" i="1" dirty="0"/>
            </a:br>
            <a:r>
              <a:rPr lang="ru-RU" dirty="0"/>
              <a:t>1. Разберите по рисунку  возможные варианты вашего жизненного пути после получения основного общего образования (окончания</a:t>
            </a:r>
            <a:br>
              <a:rPr lang="ru-RU" dirty="0"/>
            </a:br>
            <a:r>
              <a:rPr lang="ru-RU" dirty="0"/>
              <a:t>9 класса).</a:t>
            </a:r>
            <a:br>
              <a:rPr lang="ru-RU" dirty="0"/>
            </a:br>
            <a:r>
              <a:rPr lang="ru-RU" dirty="0"/>
              <a:t>2. Оцените достоинства и недостатки каждого из вариантов по следующим позициям: сроки обучения, предполагаемые качество и уровень</a:t>
            </a:r>
            <a:br>
              <a:rPr lang="ru-RU" dirty="0"/>
            </a:br>
            <a:r>
              <a:rPr lang="ru-RU" dirty="0"/>
              <a:t>профессиональных знаний и умений, возможности и вариативность при</a:t>
            </a:r>
            <a:br>
              <a:rPr lang="ru-RU" dirty="0"/>
            </a:br>
            <a:r>
              <a:rPr lang="ru-RU" dirty="0"/>
              <a:t>трудоустройстве, уровень заработной платы, престижность, карьерный</a:t>
            </a:r>
            <a:br>
              <a:rPr lang="ru-RU" dirty="0"/>
            </a:br>
            <a:r>
              <a:rPr lang="ru-RU" dirty="0"/>
              <a:t>рост. Для этого воспользуйтесь сетью Интернет. </a:t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3" descr="схема.png">
            <a:extLst>
              <a:ext uri="{FF2B5EF4-FFF2-40B4-BE49-F238E27FC236}">
                <a16:creationId xmlns:a16="http://schemas.microsoft.com/office/drawing/2014/main" id="{CC262799-2DF3-4B1D-96E6-EA1449E7968F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5659120" y="4378960"/>
            <a:ext cx="3484520" cy="247868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11814713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хема.png">
            <a:extLst>
              <a:ext uri="{FF2B5EF4-FFF2-40B4-BE49-F238E27FC236}">
                <a16:creationId xmlns:a16="http://schemas.microsoft.com/office/drawing/2014/main" id="{7F6D3494-5D30-4E5C-8936-5D54CD8FFE2E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5008880" y="2032724"/>
            <a:ext cx="4135120" cy="3992880"/>
          </a:xfrm>
          <a:prstGeom prst="rect">
            <a:avLst/>
          </a:prstGeom>
          <a:ln w="0"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7A6467F-DCD2-448E-B654-D8BFB57FD093}"/>
              </a:ext>
            </a:extLst>
          </p:cNvPr>
          <p:cNvSpPr txBox="1"/>
          <p:nvPr/>
        </p:nvSpPr>
        <p:spPr>
          <a:xfrm>
            <a:off x="121920" y="0"/>
            <a:ext cx="88696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3. На основе полученной информации заполните таблицу и сделайте аргументированный вывод о возможных и оптимальных (наилучших)</a:t>
            </a:r>
            <a:br>
              <a:rPr lang="ru-RU" dirty="0"/>
            </a:br>
            <a:r>
              <a:rPr lang="ru-RU" dirty="0"/>
              <a:t>вариантах получения вами профессии. </a:t>
            </a:r>
            <a:br>
              <a:rPr lang="ru-RU" dirty="0"/>
            </a:br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6A97FD1-0EA1-41D4-BEB4-04D33A6BC8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034446"/>
            <a:ext cx="4826000" cy="5823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0254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568A065-0ACB-47B3-88CA-56C8E27829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6767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35F251-A73D-4C04-9100-92DCA153AE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accent1">
                    <a:lumMod val="25000"/>
                  </a:schemeClr>
                </a:solidFill>
              </a:rPr>
              <a:t>Рефлексия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564D16F-1B08-49DE-AE7F-7B6CFD33B2E8}"/>
              </a:ext>
            </a:extLst>
          </p:cNvPr>
          <p:cNvSpPr>
            <a:spLocks noGrp="1"/>
          </p:cNvSpPr>
          <p:nvPr>
            <p:ph type="subTitle"/>
          </p:nvPr>
        </p:nvSpPr>
        <p:spPr>
          <a:xfrm>
            <a:off x="457200" y="2595120"/>
            <a:ext cx="8229240" cy="397728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2" name="Picture 4" descr="Рефлексия - Статьи - Каталог статей - Персональный сайт учителя Жариковой  Е.А.">
            <a:extLst>
              <a:ext uri="{FF2B5EF4-FFF2-40B4-BE49-F238E27FC236}">
                <a16:creationId xmlns:a16="http://schemas.microsoft.com/office/drawing/2014/main" id="{F312E35A-AB27-4651-91BD-A97C3D23ED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79613"/>
            <a:ext cx="9144000" cy="4878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14604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BE076D9-95C1-4325-9AE3-489B63C17382}"/>
              </a:ext>
            </a:extLst>
          </p:cNvPr>
          <p:cNvSpPr>
            <a:spLocks noGrp="1"/>
          </p:cNvSpPr>
          <p:nvPr>
            <p:ph type="subTitle"/>
          </p:nvPr>
        </p:nvSpPr>
        <p:spPr>
          <a:xfrm>
            <a:off x="386080" y="974600"/>
            <a:ext cx="8757920" cy="3977280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Автор презентации: Исаева Светлана Васильевна,</a:t>
            </a:r>
          </a:p>
          <a:p>
            <a:pPr marL="0" indent="0">
              <a:buNone/>
            </a:pPr>
            <a:r>
              <a:rPr lang="ru-RU"/>
              <a:t>                                   учитель информатики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16703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Прямоугольник 115"/>
          <p:cNvSpPr/>
          <p:nvPr/>
        </p:nvSpPr>
        <p:spPr>
          <a:xfrm>
            <a:off x="360000" y="360000"/>
            <a:ext cx="8566920" cy="2657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800" b="1" strike="noStrike" spc="-1" dirty="0">
                <a:solidFill>
                  <a:srgbClr val="000000"/>
                </a:solidFill>
                <a:latin typeface="Open Sans"/>
                <a:ea typeface="DejaVu Sans"/>
              </a:rPr>
              <a:t>Р</a:t>
            </a:r>
            <a:r>
              <a:rPr lang="ru-RU" sz="2000" b="1" strike="noStrike" spc="-1" dirty="0">
                <a:solidFill>
                  <a:srgbClr val="000000"/>
                </a:solidFill>
                <a:latin typeface="Open Sans"/>
                <a:ea typeface="DejaVu Sans"/>
              </a:rPr>
              <a:t>ынок труда </a:t>
            </a:r>
            <a:r>
              <a:rPr lang="ru-RU" sz="2000" b="0" strike="noStrike" spc="-1" dirty="0">
                <a:solidFill>
                  <a:srgbClr val="000000"/>
                </a:solidFill>
                <a:latin typeface="Open Sans"/>
                <a:ea typeface="DejaVu Sans"/>
              </a:rPr>
              <a:t>— это сфера формирования спроса и предложения на рабочую силу. На рынке труда осуществляется «продажа» рабочей силы. Рынок действует на основе конкурентного взаимодействия спроса (по­требностей работодателей в найме работников определённой профессии и квалификации) и предложения на рабочую силу и регулируется уровнем занятости и оплатой труда. Отношения на рынке труда регулируются общественными и государственными институтами, законами РФ.</a:t>
            </a:r>
            <a:endParaRPr lang="ru-RU" sz="2000" b="0" strike="noStrike" spc="-1" dirty="0">
              <a:latin typeface="Open Sans"/>
            </a:endParaRPr>
          </a:p>
          <a:p>
            <a:pPr>
              <a:lnSpc>
                <a:spcPct val="100000"/>
              </a:lnSpc>
            </a:pPr>
            <a:endParaRPr lang="ru-RU" sz="2000" b="0" strike="noStrike" spc="-1" dirty="0">
              <a:latin typeface="Open Sans"/>
            </a:endParaRPr>
          </a:p>
        </p:txBody>
      </p:sp>
      <p:pic>
        <p:nvPicPr>
          <p:cNvPr id="1028" name="Picture 4" descr="Самые востребованные профессии: обзор рынка труда">
            <a:extLst>
              <a:ext uri="{FF2B5EF4-FFF2-40B4-BE49-F238E27FC236}">
                <a16:creationId xmlns:a16="http://schemas.microsoft.com/office/drawing/2014/main" id="{1F1B1364-62B0-45A3-B8DA-4F0AE4C4B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640" y="2854960"/>
            <a:ext cx="6916511" cy="400304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cover dir="r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395280" y="189000"/>
            <a:ext cx="8228520" cy="97992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 numCol="1" spcCol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400" b="0" strike="noStrike" spc="-1">
                <a:latin typeface="Arial"/>
              </a:rPr>
              <a:t>Функции рынка труда</a:t>
            </a: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8520" cy="452484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pPr marL="432000" indent="-324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600" b="0" strike="noStrike" spc="-1">
                <a:latin typeface="Arial"/>
              </a:rPr>
              <a:t>социальная  — обеспечение нормального уровня доходов работников;</a:t>
            </a: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600" b="0" strike="noStrike" spc="-1">
                <a:latin typeface="Arial"/>
              </a:rPr>
              <a:t>экономическая — рациональное вовлечение, распределение, регулирование и использование труда. </a:t>
            </a: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600" b="0" strike="noStrike" spc="-1">
                <a:latin typeface="Arial"/>
              </a:rPr>
              <a:t>Рынок труда является детектором (датчиком проверки) социального положения населения страны. На современном рынке труда в данный момент наблюдается переизбыток экономистов и юристов при дефиците инженеров, квалифицированных рабочих и технологов, что необходимо учитывать при выборе профессии</a:t>
            </a: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ransition spd="med">
    <p:cover dir="r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395280" y="189000"/>
            <a:ext cx="8228520" cy="97992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 numCol="1" spcCol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400" b="0" strike="noStrike" spc="-1">
                <a:latin typeface="Arial"/>
              </a:rPr>
              <a:t>Трудовые ресурсы</a:t>
            </a: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0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8520" cy="452484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000" b="1" strike="noStrike" spc="-1">
                <a:latin typeface="Arial"/>
              </a:rPr>
              <a:t>Трудовые ресурсы</a:t>
            </a:r>
            <a:r>
              <a:rPr lang="ru-RU" sz="2000" b="0" strike="noStrike" spc="-1">
                <a:latin typeface="Arial"/>
              </a:rPr>
              <a:t> — это часть населения страны, которая по физическому развитию, приобретённому образованию, профессиональноквалификационному уровню способна заниматься трудовой деятельностью, обеспечивая экономическое развитие страны. В России трудовой ресурс составляют мужчины и женщины от 16 до 60 (55) лет, т. е. до достиженияими пенсионного возраста. Основными источниками пополнения трудовых ресурсов является молодёжь, мигранты и вынужденные переселенцы.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ransition spd="med">
    <p:cover dir="r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/>
          <p:cNvSpPr>
            <a:spLocks noGrp="1"/>
          </p:cNvSpPr>
          <p:nvPr>
            <p:ph type="title"/>
          </p:nvPr>
        </p:nvSpPr>
        <p:spPr>
          <a:xfrm>
            <a:off x="285840" y="357120"/>
            <a:ext cx="8228520" cy="97992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 numCol="1" spcCol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400" b="0" strike="noStrike" spc="-1">
                <a:latin typeface="Open Sans"/>
              </a:rPr>
              <a:t>Современные требования к подготовке кадров</a:t>
            </a: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2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8520" cy="452484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000" b="0" strike="noStrike" spc="-1">
                <a:latin typeface="Arial"/>
              </a:rPr>
              <a:t>Современный рынок труда предъявляет следующие требования к подготовке кадров: профессиональная компетентность и самостоятельность, конкурентоспособность, мобильность, постоянная потребность в повышении квалификации, информационно-технологическая культура, гибкость мышления, коммуникабельность, знание иностранных языков, предприимчивость, способность к предпринимательству, ответственность</a:t>
            </a:r>
            <a:r>
              <a:rPr lang="ru-RU" sz="1400" b="0" strike="noStrike" spc="-1">
                <a:latin typeface="Arial"/>
              </a:rPr>
              <a:t>, </a:t>
            </a:r>
            <a:r>
              <a:rPr lang="ru-RU" sz="2000" b="0" strike="noStrike" spc="-1">
                <a:latin typeface="Arial"/>
              </a:rPr>
              <a:t>креативность, рефлексия результатов своего труда и их адекватная самооценка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ransition spd="med">
    <p:cover dir="r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Прямоугольник 3"/>
          <p:cNvSpPr/>
          <p:nvPr/>
        </p:nvSpPr>
        <p:spPr>
          <a:xfrm>
            <a:off x="963720" y="642960"/>
            <a:ext cx="7375680" cy="3383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anchor="t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/>
              </a:contourClr>
            </a:sp3d>
          </a:bodyPr>
          <a:lstStyle/>
          <a:p>
            <a:pPr algn="ctr">
              <a:lnSpc>
                <a:spcPct val="100000"/>
              </a:lnSpc>
            </a:pPr>
            <a:r>
              <a:rPr lang="ru-RU" sz="5400" b="1" strike="noStrike" spc="-1">
                <a:solidFill>
                  <a:srgbClr val="2D2DA9"/>
                </a:solidFill>
                <a:latin typeface="Arial"/>
                <a:ea typeface="DejaVu Sans"/>
              </a:rPr>
              <a:t>Возможные пути </a:t>
            </a:r>
            <a:endParaRPr lang="ru-RU" sz="5400" b="0" strike="noStrike" spc="-1">
              <a:latin typeface="Open Sans"/>
            </a:endParaRPr>
          </a:p>
          <a:p>
            <a:pPr algn="ctr">
              <a:lnSpc>
                <a:spcPct val="100000"/>
              </a:lnSpc>
            </a:pPr>
            <a:r>
              <a:rPr lang="ru-RU" sz="5400" b="1" strike="noStrike" spc="-1">
                <a:solidFill>
                  <a:srgbClr val="2D2DA9"/>
                </a:solidFill>
                <a:latin typeface="Arial"/>
                <a:ea typeface="DejaVu Sans"/>
              </a:rPr>
              <a:t>получения </a:t>
            </a:r>
            <a:endParaRPr lang="ru-RU" sz="5400" b="0" strike="noStrike" spc="-1">
              <a:latin typeface="Open Sans"/>
            </a:endParaRPr>
          </a:p>
          <a:p>
            <a:pPr algn="ctr">
              <a:lnSpc>
                <a:spcPct val="100000"/>
              </a:lnSpc>
            </a:pPr>
            <a:r>
              <a:rPr lang="ru-RU" sz="5400" b="1" strike="noStrike" spc="-1">
                <a:solidFill>
                  <a:srgbClr val="2D2DA9"/>
                </a:solidFill>
                <a:latin typeface="Arial"/>
                <a:ea typeface="DejaVu Sans"/>
              </a:rPr>
              <a:t>профессионального </a:t>
            </a:r>
            <a:endParaRPr lang="ru-RU" sz="5400" b="0" strike="noStrike" spc="-1">
              <a:latin typeface="Open Sans"/>
            </a:endParaRPr>
          </a:p>
          <a:p>
            <a:pPr algn="ctr">
              <a:lnSpc>
                <a:spcPct val="100000"/>
              </a:lnSpc>
            </a:pPr>
            <a:r>
              <a:rPr lang="ru-RU" sz="5400" b="1" strike="noStrike" spc="-1">
                <a:solidFill>
                  <a:srgbClr val="2D2DA9"/>
                </a:solidFill>
                <a:latin typeface="Arial"/>
                <a:ea typeface="DejaVu Sans"/>
              </a:rPr>
              <a:t>образования</a:t>
            </a:r>
            <a:endParaRPr lang="ru-RU" sz="5400" b="0" strike="noStrike" spc="-1">
              <a:latin typeface="Open Sans"/>
            </a:endParaRPr>
          </a:p>
        </p:txBody>
      </p:sp>
    </p:spTree>
  </p:cSld>
  <p:clrMapOvr>
    <a:masterClrMapping/>
  </p:clrMapOvr>
  <p:transition spd="med">
    <p:cover dir="r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Рисунок 3" descr="схема.png"/>
          <p:cNvPicPr/>
          <p:nvPr/>
        </p:nvPicPr>
        <p:blipFill>
          <a:blip r:embed="rId2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ransition spd="med">
    <p:cover dir="r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 type="title"/>
          </p:nvPr>
        </p:nvSpPr>
        <p:spPr>
          <a:xfrm>
            <a:off x="285840" y="357120"/>
            <a:ext cx="8228520" cy="97992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 numCol="1" spcCol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400" b="0" strike="noStrike" spc="-1">
                <a:latin typeface="Open Sans"/>
              </a:rPr>
              <a:t>Как сделать выбор?</a:t>
            </a: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6" name="PlaceHolder 2"/>
          <p:cNvSpPr>
            <a:spLocks noGrp="1"/>
          </p:cNvSpPr>
          <p:nvPr>
            <p:ph/>
          </p:nvPr>
        </p:nvSpPr>
        <p:spPr>
          <a:xfrm>
            <a:off x="357120" y="1214280"/>
            <a:ext cx="8228520" cy="452484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000" b="0" strike="noStrike" spc="-1">
                <a:latin typeface="Arial"/>
              </a:rPr>
              <a:t>         Для того чтобы сделать правильный выбор, необходимо определить область будущей профессиональной деятельности: промышленная (лёгкая, тяжёлая, пищевая и др.), строительная, сервис, медицинская, педагогическая, экономическая, юридическая и др. Затем за время обучения в школе, на занятиях в кружках и секциях на основании психолого-педагогического тестирования, медицинского обследования, самообразования, общения с родителями, учителями, психологами, друзьями, представителями различных профессий следует убедиться в  правильности первоначального выбора (соответствия желаемого и возможного)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ransition spd="med">
    <p:cover dir="r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PlaceHolder 1"/>
          <p:cNvSpPr>
            <a:spLocks noGrp="1"/>
          </p:cNvSpPr>
          <p:nvPr>
            <p:ph type="title"/>
          </p:nvPr>
        </p:nvSpPr>
        <p:spPr>
          <a:xfrm>
            <a:off x="357120" y="1928880"/>
            <a:ext cx="8228520" cy="97992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 numCol="1" spcCol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400" b="0" strike="noStrike" spc="-1">
                <a:latin typeface="Arial"/>
              </a:rPr>
              <a:t>Каждый путь получения профессии имеет свои преимущества и недостатки. Обсудим их</a:t>
            </a: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8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8520" cy="452484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000" b="0" strike="noStrike" spc="-1">
                <a:latin typeface="Arial"/>
              </a:rPr>
              <a:t>.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ransition spd="med">
    <p:cover dir="rd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5088</TotalTime>
  <Words>746</Words>
  <Application>Microsoft Office PowerPoint</Application>
  <PresentationFormat>Экран (4:3)</PresentationFormat>
  <Paragraphs>36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17</vt:i4>
      </vt:variant>
    </vt:vector>
  </HeadingPairs>
  <TitlesOfParts>
    <vt:vector size="25" baseType="lpstr">
      <vt:lpstr>Arial</vt:lpstr>
      <vt:lpstr>Arial Narrow</vt:lpstr>
      <vt:lpstr>Open Sans</vt:lpstr>
      <vt:lpstr>Symbol</vt:lpstr>
      <vt:lpstr>Wingdings</vt:lpstr>
      <vt:lpstr>Office Theme</vt:lpstr>
      <vt:lpstr>Office Theme</vt:lpstr>
      <vt:lpstr>Office Theme</vt:lpstr>
      <vt:lpstr>Рынок труда</vt:lpstr>
      <vt:lpstr>Презентация PowerPoint</vt:lpstr>
      <vt:lpstr>Функции рынка труда</vt:lpstr>
      <vt:lpstr>Трудовые ресурсы</vt:lpstr>
      <vt:lpstr>Современные требования к подготовке кадров</vt:lpstr>
      <vt:lpstr>Презентация PowerPoint</vt:lpstr>
      <vt:lpstr>Презентация PowerPoint</vt:lpstr>
      <vt:lpstr>Как сделать выбор?</vt:lpstr>
      <vt:lpstr>Каждый путь получения профессии имеет свои преимущества и недостатки. Обсудим их</vt:lpstr>
      <vt:lpstr>Трудовая деятельность сразу по окончании 9 класса (основного общего образования), т.  е. получение рабочей квалификации на производстве (или на краткосрочных курсах), как правило, сводится к выработке профессиональных навыков без системного изучения специальных наук по избранной профессии. Человека учат работать на простейшем в эксплуатации оборудовании конкретного предприятия. Он рано начинает зарабатывать, но заработная плата такого рабочего невелика. При сокращении штатов предприятия такой работник из-за низкой квалификации — первый кандидат на увольнение</vt:lpstr>
      <vt:lpstr>Критерии получения профессионального образования</vt:lpstr>
      <vt:lpstr>Презентация PowerPoint</vt:lpstr>
      <vt:lpstr>Практическая работа «Выбор направления дальнейшего образования»  </vt:lpstr>
      <vt:lpstr>Презентация PowerPoint</vt:lpstr>
      <vt:lpstr>Презентация PowerPoint</vt:lpstr>
      <vt:lpstr>Рефлексия</vt:lpstr>
      <vt:lpstr>Презентация PowerPoint</vt:lpstr>
    </vt:vector>
  </TitlesOfParts>
  <Company>Toshiba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subject/>
  <dc:creator>Mariajose</dc:creator>
  <dc:description/>
  <cp:lastModifiedBy>Исаева Светлана Васильевна</cp:lastModifiedBy>
  <cp:revision>718</cp:revision>
  <dcterms:created xsi:type="dcterms:W3CDTF">2010-05-23T14:28:12Z</dcterms:created>
  <dcterms:modified xsi:type="dcterms:W3CDTF">2023-10-01T18:14:35Z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Экран (4:3)</vt:lpwstr>
  </property>
  <property fmtid="{D5CDD505-2E9C-101B-9397-08002B2CF9AE}" pid="3" name="Slides">
    <vt:i4>11</vt:i4>
  </property>
</Properties>
</file>