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056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/>
    <p:restoredTop sz="94691"/>
  </p:normalViewPr>
  <p:slideViewPr>
    <p:cSldViewPr snapToGrid="0">
      <p:cViewPr varScale="1">
        <p:scale>
          <a:sx n="90" d="100"/>
          <a:sy n="90" d="100"/>
        </p:scale>
        <p:origin x="23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99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0AAB28-D5A5-9548-83F9-35C82273078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B2A1A-CFB3-1D4E-93AD-D54E0A8F0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418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B2A1A-CFB3-1D4E-93AD-D54E0A8F0C3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0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252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639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874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6207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092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002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008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779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6784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72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400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552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014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32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877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484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29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09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A4D6BE6A-B323-094F-A395-25DB461DD34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D3F3BF99-A738-6644-9A5C-9721E08C4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494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7" r:id="rId1"/>
    <p:sldLayoutId id="2147485058" r:id="rId2"/>
    <p:sldLayoutId id="2147485059" r:id="rId3"/>
    <p:sldLayoutId id="2147485060" r:id="rId4"/>
    <p:sldLayoutId id="2147485061" r:id="rId5"/>
    <p:sldLayoutId id="2147485062" r:id="rId6"/>
    <p:sldLayoutId id="2147485063" r:id="rId7"/>
    <p:sldLayoutId id="2147485064" r:id="rId8"/>
    <p:sldLayoutId id="2147485065" r:id="rId9"/>
    <p:sldLayoutId id="2147485066" r:id="rId10"/>
    <p:sldLayoutId id="2147485067" r:id="rId11"/>
    <p:sldLayoutId id="2147485068" r:id="rId12"/>
    <p:sldLayoutId id="2147485069" r:id="rId13"/>
    <p:sldLayoutId id="2147485070" r:id="rId14"/>
    <p:sldLayoutId id="2147485071" r:id="rId15"/>
    <p:sldLayoutId id="2147485072" r:id="rId16"/>
    <p:sldLayoutId id="2147485073" r:id="rId17"/>
    <p:sldLayoutId id="214748507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eg"/><Relationship Id="rId4" Type="http://schemas.openxmlformats.org/officeDocument/2006/relationships/image" Target="file:////Users/aliya804/Library/Group%20Containers/UBF8T346G9.ms/WebArchiveCopyPasteTempFiles/com.microsoft.Word/poiu.jp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7B43CA-00D4-D656-51CD-4751DEAD79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Исправление произношения сонорных звуков р и </a:t>
            </a:r>
            <a:r>
              <a:rPr lang="ru-RU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рь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3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0E178F-CAB4-7286-A4A1-629CBED6D8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663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AC599A72-3168-91F8-427B-A6E2F4BBAE32}"/>
              </a:ext>
            </a:extLst>
          </p:cNvPr>
          <p:cNvSpPr/>
          <p:nvPr/>
        </p:nvSpPr>
        <p:spPr>
          <a:xfrm>
            <a:off x="137085" y="67962"/>
            <a:ext cx="2207823" cy="215741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помощи  подражания</a:t>
            </a:r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A24D096-3895-9049-448A-AF990FBBA2C8}"/>
              </a:ext>
            </a:extLst>
          </p:cNvPr>
          <p:cNvSpPr/>
          <p:nvPr/>
        </p:nvSpPr>
        <p:spPr>
          <a:xfrm>
            <a:off x="1575146" y="4160703"/>
            <a:ext cx="2384216" cy="224084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 межзубного положения</a:t>
            </a:r>
            <a:r>
              <a:rPr lang="ru-RU" sz="2000" dirty="0">
                <a:solidFill>
                  <a:schemeClr val="bg1"/>
                </a:solidFill>
                <a:effectLst/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D6E1078A-5C18-876E-A0FD-F0F98017B3AC}"/>
              </a:ext>
            </a:extLst>
          </p:cNvPr>
          <p:cNvSpPr/>
          <p:nvPr/>
        </p:nvSpPr>
        <p:spPr>
          <a:xfrm>
            <a:off x="4444929" y="4160703"/>
            <a:ext cx="2384217" cy="224084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 сочетания [ТД]</a:t>
            </a:r>
            <a:r>
              <a:rPr lang="ru-RU" sz="2000" dirty="0">
                <a:solidFill>
                  <a:schemeClr val="bg1"/>
                </a:solidFill>
                <a:effectLst/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F5C13435-BBE1-838E-AA3F-7FF43296B9B5}"/>
              </a:ext>
            </a:extLst>
          </p:cNvPr>
          <p:cNvSpPr/>
          <p:nvPr/>
        </p:nvSpPr>
        <p:spPr>
          <a:xfrm>
            <a:off x="7503334" y="4209699"/>
            <a:ext cx="2263807" cy="224084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Постановка [</a:t>
            </a:r>
            <a:r>
              <a:rPr lang="ru-RU" sz="20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Рь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]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5059FE06-A599-0682-1A53-BE2DB71CDA9D}"/>
              </a:ext>
            </a:extLst>
          </p:cNvPr>
          <p:cNvSpPr/>
          <p:nvPr/>
        </p:nvSpPr>
        <p:spPr>
          <a:xfrm>
            <a:off x="2885471" y="43852"/>
            <a:ext cx="2404973" cy="223972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 «БОЛТУШКА»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F07F5E95-606F-08AE-C7FE-AD7BFF8F4EAD}"/>
              </a:ext>
            </a:extLst>
          </p:cNvPr>
          <p:cNvSpPr/>
          <p:nvPr/>
        </p:nvSpPr>
        <p:spPr>
          <a:xfrm>
            <a:off x="8958649" y="67962"/>
            <a:ext cx="2173675" cy="224084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От звука [Ж]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7F068FDB-BBD0-4717-4FC6-A065CA3C97E0}"/>
              </a:ext>
            </a:extLst>
          </p:cNvPr>
          <p:cNvSpPr/>
          <p:nvPr/>
        </p:nvSpPr>
        <p:spPr>
          <a:xfrm>
            <a:off x="9224826" y="2483012"/>
            <a:ext cx="2362663" cy="224084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 недостаточной воздушной струе</a:t>
            </a:r>
            <a:r>
              <a:rPr lang="ru-RU" dirty="0">
                <a:solidFill>
                  <a:schemeClr val="bg1"/>
                </a:solidFill>
                <a:effectLst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8DC6580C-8140-B069-177E-30E750B16229}"/>
              </a:ext>
            </a:extLst>
          </p:cNvPr>
          <p:cNvSpPr/>
          <p:nvPr/>
        </p:nvSpPr>
        <p:spPr>
          <a:xfrm>
            <a:off x="6172282" y="69082"/>
            <a:ext cx="2285223" cy="223972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Упражнение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«ГРИБОК»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6C6D05EF-B741-E076-68A2-24CE11050DC1}"/>
              </a:ext>
            </a:extLst>
          </p:cNvPr>
          <p:cNvSpPr/>
          <p:nvPr/>
        </p:nvSpPr>
        <p:spPr>
          <a:xfrm>
            <a:off x="34132" y="2343472"/>
            <a:ext cx="2384216" cy="224084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 звука [Д]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(слога </a:t>
            </a:r>
            <a:r>
              <a:rPr lang="ru-RU" sz="20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ДЫ)</a:t>
            </a:r>
            <a:endParaRPr lang="ru-RU" sz="2000" dirty="0">
              <a:solidFill>
                <a:schemeClr val="bg1"/>
              </a:solidFill>
            </a:endParaRP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A6B3E7FC-76C4-7947-ADA2-FCEBB756C883}"/>
              </a:ext>
            </a:extLst>
          </p:cNvPr>
          <p:cNvCxnSpPr>
            <a:cxnSpLocks/>
          </p:cNvCxnSpPr>
          <p:nvPr/>
        </p:nvCxnSpPr>
        <p:spPr>
          <a:xfrm flipV="1">
            <a:off x="5717085" y="1792578"/>
            <a:ext cx="3412229" cy="15296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BF769307-60AD-8A31-62A8-B853CCF2856B}"/>
              </a:ext>
            </a:extLst>
          </p:cNvPr>
          <p:cNvCxnSpPr>
            <a:cxnSpLocks/>
          </p:cNvCxnSpPr>
          <p:nvPr/>
        </p:nvCxnSpPr>
        <p:spPr>
          <a:xfrm>
            <a:off x="5717085" y="3347582"/>
            <a:ext cx="3507741" cy="116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50CE6523-AFBE-1897-1FF4-9492D78CB669}"/>
              </a:ext>
            </a:extLst>
          </p:cNvPr>
          <p:cNvCxnSpPr>
            <a:cxnSpLocks/>
            <a:endCxn id="14" idx="3"/>
          </p:cNvCxnSpPr>
          <p:nvPr/>
        </p:nvCxnSpPr>
        <p:spPr>
          <a:xfrm flipV="1">
            <a:off x="5717085" y="1980808"/>
            <a:ext cx="789860" cy="1341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BF86F728-0897-C19C-22D7-404ED685EC87}"/>
              </a:ext>
            </a:extLst>
          </p:cNvPr>
          <p:cNvCxnSpPr>
            <a:cxnSpLocks/>
          </p:cNvCxnSpPr>
          <p:nvPr/>
        </p:nvCxnSpPr>
        <p:spPr>
          <a:xfrm flipH="1">
            <a:off x="4260471" y="1707459"/>
            <a:ext cx="1869" cy="101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7466DA0F-65DE-25A1-DF30-8844CA8CE6B2}"/>
              </a:ext>
            </a:extLst>
          </p:cNvPr>
          <p:cNvCxnSpPr>
            <a:cxnSpLocks/>
          </p:cNvCxnSpPr>
          <p:nvPr/>
        </p:nvCxnSpPr>
        <p:spPr>
          <a:xfrm flipH="1" flipV="1">
            <a:off x="1910439" y="1980808"/>
            <a:ext cx="3518857" cy="13318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5BDC5F5C-DD44-AAD2-4C7F-D1B2BA68ADD3}"/>
              </a:ext>
            </a:extLst>
          </p:cNvPr>
          <p:cNvCxnSpPr>
            <a:cxnSpLocks/>
            <a:endCxn id="15" idx="6"/>
          </p:cNvCxnSpPr>
          <p:nvPr/>
        </p:nvCxnSpPr>
        <p:spPr>
          <a:xfrm flipH="1">
            <a:off x="2418348" y="3347582"/>
            <a:ext cx="2872096" cy="116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B2D499CE-72FB-1CB9-D88D-FC1D69336C98}"/>
              </a:ext>
            </a:extLst>
          </p:cNvPr>
          <p:cNvCxnSpPr>
            <a:cxnSpLocks/>
          </p:cNvCxnSpPr>
          <p:nvPr/>
        </p:nvCxnSpPr>
        <p:spPr>
          <a:xfrm flipH="1">
            <a:off x="3770741" y="3428811"/>
            <a:ext cx="1810651" cy="12349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F00B252B-68F4-5C0D-6001-6426262F1C28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5633253" y="3517118"/>
            <a:ext cx="3785" cy="6435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C3B56FCE-1256-0E1A-5DEA-232C7168065D}"/>
              </a:ext>
            </a:extLst>
          </p:cNvPr>
          <p:cNvCxnSpPr>
            <a:cxnSpLocks/>
          </p:cNvCxnSpPr>
          <p:nvPr/>
        </p:nvCxnSpPr>
        <p:spPr>
          <a:xfrm>
            <a:off x="5679333" y="3361678"/>
            <a:ext cx="2055287" cy="13020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>
            <a:extLst>
              <a:ext uri="{FF2B5EF4-FFF2-40B4-BE49-F238E27FC236}">
                <a16:creationId xmlns:a16="http://schemas.microsoft.com/office/drawing/2014/main" id="{BBE0CBB6-01D7-8D64-4E85-3622EAC9D6AA}"/>
              </a:ext>
            </a:extLst>
          </p:cNvPr>
          <p:cNvCxnSpPr>
            <a:cxnSpLocks/>
          </p:cNvCxnSpPr>
          <p:nvPr/>
        </p:nvCxnSpPr>
        <p:spPr>
          <a:xfrm flipH="1" flipV="1">
            <a:off x="4769708" y="2075935"/>
            <a:ext cx="899621" cy="1246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357623-9694-36AA-7B85-0D9D6D13ED8B}"/>
              </a:ext>
            </a:extLst>
          </p:cNvPr>
          <p:cNvSpPr/>
          <p:nvPr/>
        </p:nvSpPr>
        <p:spPr>
          <a:xfrm>
            <a:off x="3609875" y="2619038"/>
            <a:ext cx="4327912" cy="140644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spcBef>
                <a:spcPts val="1200"/>
              </a:spcBef>
              <a:spcAft>
                <a:spcPts val="1200"/>
              </a:spcAft>
            </a:pP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ctr">
              <a:spcBef>
                <a:spcPts val="1200"/>
              </a:spcBef>
              <a:spcAft>
                <a:spcPts val="12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Способы постановки 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[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Рь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ctr">
              <a:spcBef>
                <a:spcPts val="1200"/>
              </a:spcBef>
              <a:spcAft>
                <a:spcPts val="1200"/>
              </a:spcAft>
            </a:pP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70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52B1ED-7F4A-DEB4-02EF-252FA4885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2" y="685800"/>
            <a:ext cx="4951408" cy="1151965"/>
          </a:xfrm>
        </p:spPr>
        <p:txBody>
          <a:bodyPr>
            <a:normAutofit/>
          </a:bodyPr>
          <a:lstStyle/>
          <a:p>
            <a:r>
              <a:rPr lang="ru-RU" sz="3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подражанию</a:t>
            </a:r>
            <a:r>
              <a:rPr lang="ru-RU" sz="3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F03BBA-0DA0-9BB8-B49C-8EEB4233B0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076423"/>
            <a:ext cx="4951410" cy="3288739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Логопед объясняет правильную артикуляцию звука, затем произносит звук, а ребёнок ему подражает.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4" descr="Крупный план регуляторов на усилителе">
            <a:extLst>
              <a:ext uri="{FF2B5EF4-FFF2-40B4-BE49-F238E27FC236}">
                <a16:creationId xmlns:a16="http://schemas.microsoft.com/office/drawing/2014/main" id="{35A6E7F9-0D00-A217-A4D9-A557E59D50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08" r="8033" b="-1"/>
          <a:stretch/>
        </p:blipFill>
        <p:spPr>
          <a:xfrm>
            <a:off x="6094410" y="10"/>
            <a:ext cx="5310189" cy="5301586"/>
          </a:xfrm>
          <a:prstGeom prst="rect">
            <a:avLst/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67421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CE4F3B-19C7-C10D-747C-D52DF2E4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6397155" cy="1151965"/>
          </a:xfrm>
        </p:spPr>
        <p:txBody>
          <a:bodyPr>
            <a:normAutofit/>
          </a:bodyPr>
          <a:lstStyle/>
          <a:p>
            <a:r>
              <a:rPr lang="ru-RU" sz="3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Постановка звука [Р] от упражнения «БОЛТУШКА». </a:t>
            </a:r>
            <a:endParaRPr lang="ru-RU" sz="3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E708B3-60DD-C94F-D6B8-5493AAF92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37765"/>
            <a:ext cx="6397157" cy="370578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делает упражнение «Болтушка» (или «Индюк»): высунутый широкий язык на звуке [Ы] выполняет движения вперед-назад, скользя по твердому небу. В тот момент, когда язык касается альвеол слышен одноударный [Р]. Зафиксировать эту позицию и приступить к автоматизации [Р]. Очень скоро одноударный звук сам переходит в </a:t>
            </a:r>
            <a:r>
              <a:rPr lang="ru-RU" sz="19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вибрант</a:t>
            </a:r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(дрожит кончик языка).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ru-RU" sz="1900" dirty="0"/>
          </a:p>
        </p:txBody>
      </p:sp>
      <p:pic>
        <p:nvPicPr>
          <p:cNvPr id="7" name="Graphic 6" descr="Язык">
            <a:extLst>
              <a:ext uri="{FF2B5EF4-FFF2-40B4-BE49-F238E27FC236}">
                <a16:creationId xmlns:a16="http://schemas.microsoft.com/office/drawing/2014/main" id="{7A17581B-3657-A478-3724-18FE17BA0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68124" y="958232"/>
            <a:ext cx="3836475" cy="3836475"/>
          </a:xfrm>
          <a:prstGeom prst="rect">
            <a:avLst/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250609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DF6AD-E1CF-C810-F3E2-F0E40CF1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26122"/>
            <a:ext cx="3054268" cy="4405756"/>
          </a:xfrm>
        </p:spPr>
        <p:txBody>
          <a:bodyPr anchor="ctr">
            <a:normAutofit/>
          </a:bodyPr>
          <a:lstStyle/>
          <a:p>
            <a:r>
              <a:rPr lang="ru-RU" sz="31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Способ постановки звука [Р] от упражнения </a:t>
            </a:r>
            <a:r>
              <a:rPr lang="ru-RU" sz="310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«Грибок</a:t>
            </a:r>
            <a:r>
              <a:rPr lang="ru-RU" sz="31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  <a:endParaRPr lang="ru-RU" sz="31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CBD61A-F52B-4F0E-08AF-DAE930122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461" y="1226122"/>
            <a:ext cx="6526045" cy="4405756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Ребенок присасывает язык к твердому небу («Грибок»); делает глубокий вдох через нос (язык в том же положении); делает резкий короткий выдох через рот, направляя воздушную струю на язык и подключая голос.. Эффект достигается на контрасте (напряжение языка при присасывании и расслабление при резком выдохе). Это способствует вызыванию вибрации кончика языка.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728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D2C6C2-6302-8B66-6D21-FB998366C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26122"/>
            <a:ext cx="3054268" cy="4405756"/>
          </a:xfrm>
        </p:spPr>
        <p:txBody>
          <a:bodyPr anchor="ctr">
            <a:normAutofit/>
          </a:bodyPr>
          <a:lstStyle/>
          <a:p>
            <a:r>
              <a:rPr lang="ru-RU" sz="31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Постановка [Р] от звука [Ж]. </a:t>
            </a:r>
            <a:endParaRPr lang="ru-RU" sz="31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3D56A1-22FA-92D1-C36A-9663B5FC1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461" y="1226122"/>
            <a:ext cx="6526045" cy="4405756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Ребенок произносит звук [Ж], длительно, на одном выдохе и при этом двигает кончиком языка вперед-назад по альвеолам «БУГОРКАМ». При этом можно услышать одноударный [Р]. После закрепления изолированного произнесения этого звука переходят к проговариванию слогов со стечением ЖР, ДР, НР, ТР. Это способствует быстрому переводу одноударного [Р] в состояние вибрирующего звука.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03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C1B002-3794-7420-6AA4-62EF175C4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26122"/>
            <a:ext cx="3054268" cy="4405756"/>
          </a:xfrm>
        </p:spPr>
        <p:txBody>
          <a:bodyPr anchor="ctr">
            <a:normAutofit/>
          </a:bodyPr>
          <a:lstStyle/>
          <a:p>
            <a:r>
              <a:rPr lang="ru-RU" sz="31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Постановка [Р] от звук [Д] или слога ДЫ в быстром темпе, можно с заданным ритмом Д Д ДДДДД.</a:t>
            </a:r>
            <a:r>
              <a:rPr lang="ru-RU" sz="3100">
                <a:solidFill>
                  <a:srgbClr val="FFFFFF"/>
                </a:solidFill>
                <a:effectLst/>
              </a:rPr>
              <a:t> </a:t>
            </a:r>
            <a:endParaRPr lang="ru-RU" sz="31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A4A200-25AD-70ED-07B8-D02DDDAE7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461" y="1226122"/>
            <a:ext cx="6526045" cy="4405756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 или слог произносится на альвеолах. Шариковым зондом осуществляются быстрые движения под кончиком языка вправо-влево. Получается звукосочетание ДР или ДРЫ. Вибрация отрабатывается до самостоятельной. Затем убираем опорный звук Д , сначала ставим с другими согласными БР, МР, а затем без них.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237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BEDD3-5715-84DD-74F6-49D4200F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26122"/>
            <a:ext cx="3054268" cy="4405756"/>
          </a:xfrm>
        </p:spPr>
        <p:txBody>
          <a:bodyPr anchor="ctr">
            <a:normAutofit/>
          </a:bodyPr>
          <a:lstStyle/>
          <a:p>
            <a:r>
              <a:rPr lang="ru-RU" sz="25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Постановка [Р] при недостоточной воздушной струе.</a:t>
            </a:r>
            <a:r>
              <a:rPr lang="ru-RU" sz="2500">
                <a:solidFill>
                  <a:srgbClr val="FFFFFF"/>
                </a:solidFill>
                <a:effectLst/>
              </a:rPr>
              <a:t> </a:t>
            </a:r>
            <a:endParaRPr lang="ru-RU" sz="25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73B2FD-17E0-F3B9-458A-43CB44680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461" y="1226122"/>
            <a:ext cx="6526045" cy="4405756"/>
          </a:xfrm>
        </p:spPr>
        <p:txBody>
          <a:bodyPr anchor="ctr">
            <a:normAutofit/>
          </a:bodyPr>
          <a:lstStyle/>
          <a:p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Способ подходит для тех детей, у которых не формируется воздушная струя достаточной мощности, необходимая для вибрации кончика языка. Особенность в том, что ребенок находится в </a:t>
            </a:r>
            <a:r>
              <a:rPr lang="ru-RU" sz="160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полулежачем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положении, со слегка запрокинутой назад головой. Язык поднят вверх, к альвеолам, ребенок произносит звук [Д] в быстром темпе. Зондом осуществляются быстрые движения под кончиком языка вправо-влево. Эффект достигается тем, что в положении лежа язык слегка оттягивается назад и ребенок вынужден более интенсивно выдыхать воздушную струю, что и заводит вибрацию в сочетании с манипуляциями зонда.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117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97347E-E415-0883-2046-0149DE8FA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26122"/>
            <a:ext cx="3054268" cy="4405756"/>
          </a:xfrm>
        </p:spPr>
        <p:txBody>
          <a:bodyPr anchor="ctr">
            <a:normAutofit/>
          </a:bodyPr>
          <a:lstStyle/>
          <a:p>
            <a:r>
              <a:rPr lang="ru-RU" sz="31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Постановка [Р] из межзубного положения. </a:t>
            </a:r>
            <a:endParaRPr lang="ru-RU" sz="31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12C1DF-0B4D-25A1-0188-D6D80608F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461" y="518984"/>
            <a:ext cx="6526045" cy="5112894"/>
          </a:xfrm>
        </p:spPr>
        <p:txBody>
          <a:bodyPr anchor="ctr">
            <a:normAutofit lnSpcReduction="10000"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Широкий край языка на верхней губе. В этом положении ребёнку предлагают дуть на кончик носа гудящим звуком, похожим на «В-В-В». Указательным пальцем «играть» на нижней губе ребёнка, в результате чего струя воздуха приобретает вибрирующий характер. Затем постепенно сокращать длительность прикосновения пальца, то убирая его, то возвращаясь. Добиваться вибрирующего звучания от малейшего прикосновения к нижней губе «в-в-р-р-э-э…» • Сохраняя ту же конфигурацию языка, передвинуть его за верхние зубы.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4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6580E9-9CED-1BC4-3A61-29D2C9618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26122"/>
            <a:ext cx="3054268" cy="4405756"/>
          </a:xfrm>
        </p:spPr>
        <p:txBody>
          <a:bodyPr anchor="ctr">
            <a:normAutofit/>
          </a:bodyPr>
          <a:lstStyle/>
          <a:p>
            <a:r>
              <a:rPr lang="ru-RU" sz="31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Постановка [Р] от сочетания [ТД]</a:t>
            </a:r>
            <a:r>
              <a:rPr lang="ru-RU" sz="3100">
                <a:solidFill>
                  <a:srgbClr val="FFFFFF"/>
                </a:solidFill>
                <a:effectLst/>
              </a:rPr>
              <a:t> </a:t>
            </a:r>
            <a:endParaRPr lang="ru-RU" sz="310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FE8A96-B7E1-6F98-DA70-B5AF4BCD5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461" y="1226122"/>
            <a:ext cx="6526045" cy="4405756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Ребёнка просят по очереди произносить звуки [Т] и [Д] в сочетании [ТД] или [ТДД] в быстром темпе и ритмично. Они артикулируются при слегка открытом рте и при смыкании языка не с резцами, а с дёснами верхних резцов или альвеолами. При многократном произнесении серий звуков [Д] и [Т] ребёнка просят сильно подуть на кончик языка, и в этот момент возникает вибрация.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706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178FD-27C8-C92B-3B5E-6BB2DE154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26122"/>
            <a:ext cx="3054268" cy="4405756"/>
          </a:xfrm>
        </p:spPr>
        <p:txBody>
          <a:bodyPr anchor="ctr">
            <a:normAutofit/>
          </a:bodyPr>
          <a:lstStyle/>
          <a:p>
            <a:r>
              <a:rPr lang="ru-RU" sz="31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Постановка [</a:t>
            </a:r>
            <a:r>
              <a:rPr lang="ru-RU" sz="3100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Рь</a:t>
            </a:r>
            <a:r>
              <a:rPr lang="ru-RU" sz="31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]. </a:t>
            </a:r>
            <a:endParaRPr lang="ru-RU" sz="3100" dirty="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97780E-6FB9-091E-D76F-5C8F96F25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461" y="1226122"/>
            <a:ext cx="6526045" cy="4405756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Длительный раскатистый [Р] последовательно соединять с гласными [И], Я, Е, Ю, растягивая при этом губы в улыбку. Добившись правильного произношения [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Рь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 в слогах, вводят слова и т. д.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458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D1132A-7CAE-2438-C2E5-9AC2897A97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638" y="1"/>
            <a:ext cx="11664778" cy="6771502"/>
          </a:xfrm>
        </p:spPr>
      </p:pic>
    </p:spTree>
    <p:extLst>
      <p:ext uri="{BB962C8B-B14F-4D97-AF65-F5344CB8AC3E}">
        <p14:creationId xmlns:p14="http://schemas.microsoft.com/office/powerpoint/2010/main" val="3202350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6" descr="Ice cream">
            <a:extLst>
              <a:ext uri="{FF2B5EF4-FFF2-40B4-BE49-F238E27FC236}">
                <a16:creationId xmlns:a16="http://schemas.microsoft.com/office/drawing/2014/main" id="{3257E7DC-C127-5C29-630A-C290ACF88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21754" y="1588852"/>
            <a:ext cx="3218106" cy="3218106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FFEEFA-2A04-7661-D1A2-ACFCD635A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6382699" cy="1146825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Автоматизация звука.</a:t>
            </a:r>
            <a:br>
              <a:rPr lang="ru-RU" sz="2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3F168F-8FB0-A56A-DB5F-D9163682D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063395"/>
            <a:ext cx="6382697" cy="344610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Проводится (по нарастанию) в слогах с разным ударением и с разной гласной; в обратных слогах; в словах; в словосочетаниях и чистоговорках; во фразах, стихах, скороговорках.</a:t>
            </a:r>
            <a:endParaRPr lang="ru-RU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b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2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Песочные часы с истекшим временем">
            <a:extLst>
              <a:ext uri="{FF2B5EF4-FFF2-40B4-BE49-F238E27FC236}">
                <a16:creationId xmlns:a16="http://schemas.microsoft.com/office/drawing/2014/main" id="{5BA09F12-5B92-D226-A0A1-6D48BC4DE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21754" y="1588852"/>
            <a:ext cx="3218106" cy="3218106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5F6E5-8738-849A-0B02-45D7DD4F8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6382699" cy="1146825"/>
          </a:xfrm>
        </p:spPr>
        <p:txBody>
          <a:bodyPr>
            <a:normAutofit/>
          </a:bodyPr>
          <a:lstStyle/>
          <a:p>
            <a:r>
              <a:rPr lang="ru-RU" sz="2600" b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Введение звука в связную речь.</a:t>
            </a:r>
            <a:br>
              <a:rPr lang="ru-RU" sz="260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60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57B463-8F56-DEE8-BD54-F97878F99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588853"/>
            <a:ext cx="6382697" cy="3765340"/>
          </a:xfrm>
        </p:spPr>
        <p:txBody>
          <a:bodyPr>
            <a:normAutofit fontScale="92500"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Период окончательного формирования звука 25-40 дней, иногда до 2 месяцев. Но достаточно часто встречаются случаи, требующие более длительной коррекции или автоматизации. В крайнем случае прибегают к компенсаторной артикуляции, когда ставится одноударный звук [Р].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6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35844-D507-1550-BE20-9616AD1A4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9812" y="685800"/>
            <a:ext cx="3072869" cy="115196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3700"/>
              <a:t>Виды нарушений</a:t>
            </a:r>
            <a:endParaRPr lang="en-US" sz="3700"/>
          </a:p>
        </p:txBody>
      </p:sp>
      <p:sp>
        <p:nvSpPr>
          <p:cNvPr id="42" name="Content Placeholder 35">
            <a:extLst>
              <a:ext uri="{FF2B5EF4-FFF2-40B4-BE49-F238E27FC236}">
                <a16:creationId xmlns:a16="http://schemas.microsoft.com/office/drawing/2014/main" id="{8F9D38F6-4820-C368-1F21-2BF764DA9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6592" y="2071048"/>
            <a:ext cx="3076090" cy="2837943"/>
          </a:xfrm>
        </p:spPr>
        <p:txBody>
          <a:bodyPr>
            <a:normAutofit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Искажения звуков (ротацизмы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D005382-AFA4-9D8D-1EBD-13D1F583A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566" y="689358"/>
            <a:ext cx="5626178" cy="421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51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B8668DB9-87CC-F892-A5D6-9B2F46BA2B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923" y="0"/>
            <a:ext cx="11800703" cy="661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17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4CE62-1213-3EB2-01B7-C919E0638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D2DBC2-D899-EB27-AB60-6036D9EB4C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1858624" cy="6486525"/>
          </a:xfrm>
        </p:spPr>
      </p:pic>
    </p:spTree>
    <p:extLst>
      <p:ext uri="{BB962C8B-B14F-4D97-AF65-F5344CB8AC3E}">
        <p14:creationId xmlns:p14="http://schemas.microsoft.com/office/powerpoint/2010/main" val="3938603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Ошибка">
            <a:extLst>
              <a:ext uri="{FF2B5EF4-FFF2-40B4-BE49-F238E27FC236}">
                <a16:creationId xmlns:a16="http://schemas.microsoft.com/office/drawing/2014/main" id="{5A23FEEE-B7FF-AA53-BDE5-764B9D013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9838" y="689358"/>
            <a:ext cx="4219634" cy="4219634"/>
          </a:xfrm>
          <a:prstGeom prst="rect">
            <a:avLst/>
          </a:prstGeom>
        </p:spPr>
      </p:pic>
      <p:sp>
        <p:nvSpPr>
          <p:cNvPr id="27" name="Объект 2">
            <a:extLst>
              <a:ext uri="{FF2B5EF4-FFF2-40B4-BE49-F238E27FC236}">
                <a16:creationId xmlns:a16="http://schemas.microsoft.com/office/drawing/2014/main" id="{36A9C27D-E534-308A-5254-0FACA7DE8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5250" y="457200"/>
            <a:ext cx="3976510" cy="4686138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840"/>
              </a:spcBef>
              <a:spcAft>
                <a:spcPts val="840"/>
              </a:spcAft>
              <a:buSzPts val="1000"/>
              <a:buNone/>
              <a:tabLst>
                <a:tab pos="457200" algn="l"/>
              </a:tabLst>
            </a:pP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звука.</a:t>
            </a:r>
            <a:b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 лишён присущей ему артикуляции, о чём в речи свидетельствует удлинение смежного гласного.</a:t>
            </a:r>
            <a:endParaRPr lang="ru-RU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276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Рисунок 1">
            <a:extLst>
              <a:ext uri="{FF2B5EF4-FFF2-40B4-BE49-F238E27FC236}">
                <a16:creationId xmlns:a16="http://schemas.microsoft.com/office/drawing/2014/main" id="{DC8D0B01-5573-51ED-214A-13DFE7F30D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8" r="6944" b="2"/>
          <a:stretch>
            <a:fillRect/>
          </a:stretch>
        </p:blipFill>
        <p:spPr bwMode="auto">
          <a:xfrm>
            <a:off x="1" y="-1"/>
            <a:ext cx="5791144" cy="3980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1057DB82-8620-A35C-730C-5566437C874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r="7299" b="1"/>
          <a:stretch/>
        </p:blipFill>
        <p:spPr>
          <a:xfrm>
            <a:off x="5914589" y="10"/>
            <a:ext cx="5794811" cy="3980612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1293A-D866-FB07-7E5B-B78F627DD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4267829"/>
            <a:ext cx="3373149" cy="160803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000" dirty="0" err="1">
                <a:solidFill>
                  <a:schemeClr val="bg1"/>
                </a:solidFill>
              </a:rPr>
              <a:t>Замены</a:t>
            </a:r>
            <a:r>
              <a:rPr lang="en-US" sz="3000" dirty="0">
                <a:solidFill>
                  <a:schemeClr val="bg1"/>
                </a:solidFill>
              </a:rPr>
              <a:t> </a:t>
            </a:r>
            <a:r>
              <a:rPr lang="en-US" sz="3000" dirty="0" err="1">
                <a:solidFill>
                  <a:schemeClr val="bg1"/>
                </a:solidFill>
              </a:rPr>
              <a:t>звука</a:t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</a:rPr>
              <a:t>(</a:t>
            </a:r>
            <a:r>
              <a:rPr lang="en-US" sz="3000" dirty="0" err="1">
                <a:solidFill>
                  <a:schemeClr val="bg1"/>
                </a:solidFill>
              </a:rPr>
              <a:t>параротацизмы</a:t>
            </a:r>
            <a:r>
              <a:rPr lang="en-US" sz="3000" dirty="0">
                <a:solidFill>
                  <a:schemeClr val="bg1"/>
                </a:solidFill>
              </a:rPr>
              <a:t>) </a:t>
            </a:r>
            <a:r>
              <a:rPr lang="en-US" sz="3000" dirty="0" err="1">
                <a:solidFill>
                  <a:schemeClr val="bg1"/>
                </a:solidFill>
              </a:rPr>
              <a:t>на</a:t>
            </a:r>
            <a:r>
              <a:rPr lang="en-US" sz="3000" dirty="0">
                <a:solidFill>
                  <a:schemeClr val="bg1"/>
                </a:solidFill>
              </a:rPr>
              <a:t> </a:t>
            </a:r>
            <a:r>
              <a:rPr lang="en-US" sz="3000" dirty="0" err="1">
                <a:solidFill>
                  <a:schemeClr val="bg1"/>
                </a:solidFill>
              </a:rPr>
              <a:t>другие</a:t>
            </a:r>
            <a:r>
              <a:rPr lang="en-US" sz="3000" dirty="0">
                <a:solidFill>
                  <a:schemeClr val="bg1"/>
                </a:solidFill>
              </a:rPr>
              <a:t> </a:t>
            </a:r>
            <a:r>
              <a:rPr lang="en-US" sz="3000" dirty="0" err="1">
                <a:solidFill>
                  <a:schemeClr val="bg1"/>
                </a:solidFill>
              </a:rPr>
              <a:t>звуки</a:t>
            </a:r>
            <a:r>
              <a:rPr lang="en-US" sz="3000" dirty="0">
                <a:solidFill>
                  <a:schemeClr val="bg1"/>
                </a:solidFill>
              </a:rPr>
              <a:t> .</a:t>
            </a:r>
          </a:p>
        </p:txBody>
      </p:sp>
      <p:sp>
        <p:nvSpPr>
          <p:cNvPr id="1029" name="Content Placeholder 1028">
            <a:extLst>
              <a:ext uri="{FF2B5EF4-FFF2-40B4-BE49-F238E27FC236}">
                <a16:creationId xmlns:a16="http://schemas.microsoft.com/office/drawing/2014/main" id="{5AF51565-01A1-98A2-42D9-11563AB86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4682" y="4267829"/>
            <a:ext cx="6635805" cy="1608035"/>
          </a:xfrm>
        </p:spPr>
        <p:txBody>
          <a:bodyPr>
            <a:norm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15DE39D-793F-D338-C1D3-ECA567798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485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C6BE1E-7D02-0B21-3161-1899F4E5B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Смешения звуков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1DF637-A3F0-A44C-ABA4-FA39AAD3E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чаще [Р] и [Л]; [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и [Ль]; [Р] и [Й]; [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и [Й].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1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9287D1-E196-598B-CCC2-69B5E1676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1061660"/>
            <a:ext cx="9618133" cy="1043108"/>
          </a:xfrm>
        </p:spPr>
        <p:txBody>
          <a:bodyPr>
            <a:normAutofit/>
          </a:bodyPr>
          <a:lstStyle/>
          <a:p>
            <a:pPr algn="ctr"/>
            <a:r>
              <a:rPr lang="ru-RU" sz="3400"/>
              <a:t>Упражнения аритикуляционной гимнастки  на подготовительном этапе.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04122AEC-A383-347A-1F8F-195CC80A4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6933" y="2226681"/>
            <a:ext cx="9618133" cy="3586290"/>
          </a:xfrm>
        </p:spPr>
        <p:txBody>
          <a:bodyPr numCol="2">
            <a:normAutofit/>
          </a:bodyPr>
          <a:lstStyle/>
          <a:p>
            <a:pPr lvl="0">
              <a:lnSpc>
                <a:spcPct val="110000"/>
              </a:lnSpc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«Улыбка». </a:t>
            </a:r>
          </a:p>
          <a:p>
            <a:pPr lvl="0">
              <a:lnSpc>
                <a:spcPct val="110000"/>
              </a:lnSpc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«Заборчик». </a:t>
            </a:r>
          </a:p>
          <a:p>
            <a:pPr lvl="0">
              <a:lnSpc>
                <a:spcPct val="110000"/>
              </a:lnSpc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«Трубочка». </a:t>
            </a:r>
          </a:p>
          <a:p>
            <a:pPr lvl="0">
              <a:lnSpc>
                <a:spcPct val="110000"/>
              </a:lnSpc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«Хоботок». </a:t>
            </a:r>
          </a:p>
          <a:p>
            <a:pPr lvl="0">
              <a:lnSpc>
                <a:spcPct val="110000"/>
              </a:lnSpc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«Бублик»..</a:t>
            </a:r>
          </a:p>
          <a:p>
            <a:pPr>
              <a:lnSpc>
                <a:spcPct val="110000"/>
              </a:lnSpc>
              <a:buSzPts val="1000"/>
              <a:buFont typeface="Wingdings" pitchFamily="2" charset="2"/>
              <a:buChar char="§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«Кролик». </a:t>
            </a:r>
          </a:p>
          <a:p>
            <a:pPr>
              <a:lnSpc>
                <a:spcPct val="110000"/>
              </a:lnSpc>
              <a:buSzPts val="1000"/>
              <a:buFont typeface="Wingdings" pitchFamily="2" charset="2"/>
              <a:buChar char="§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«Почистить зубы». </a:t>
            </a:r>
          </a:p>
          <a:p>
            <a:pPr>
              <a:lnSpc>
                <a:spcPct val="110000"/>
              </a:lnSpc>
              <a:buSzPts val="1000"/>
              <a:buFont typeface="Wingdings" pitchFamily="2" charset="2"/>
              <a:buChar char="§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«Оближем губки»..</a:t>
            </a:r>
          </a:p>
          <a:p>
            <a:pPr>
              <a:lnSpc>
                <a:spcPct val="110000"/>
              </a:lnSpc>
              <a:buSzPts val="1000"/>
              <a:buFont typeface="Wingdings" pitchFamily="2" charset="2"/>
              <a:buChar char="§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«Загнать мяч в ворота». </a:t>
            </a:r>
          </a:p>
          <a:p>
            <a:pPr>
              <a:lnSpc>
                <a:spcPct val="110000"/>
              </a:lnSpc>
              <a:buSzPts val="1000"/>
              <a:buFont typeface="Wingdings" pitchFamily="2" charset="2"/>
              <a:buChar char="§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«Лопаточка»..</a:t>
            </a: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«Чашечка». </a:t>
            </a: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«Иголочка». </a:t>
            </a: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«Часики».</a:t>
            </a: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«Маляр». </a:t>
            </a: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«Вкусное варенье»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«Грибок»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«Барабанщики»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</a:p>
          <a:p>
            <a:pPr marL="342900" lvl="0" indent="-342900">
              <a:lnSpc>
                <a:spcPct val="110000"/>
              </a:lnSpc>
              <a:spcAft>
                <a:spcPts val="1875"/>
              </a:spcAft>
              <a:buSzPts val="1000"/>
              <a:buFont typeface="Symbol" pitchFamily="2" charset="2"/>
              <a:buChar char=""/>
              <a:tabLst>
                <a:tab pos="589280" algn="l"/>
              </a:tabLst>
            </a:pP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«Болтушка»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 . </a:t>
            </a:r>
            <a:r>
              <a:rPr lang="ru-RU" sz="11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И.тд</a:t>
            </a: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5556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686B1E04-F35C-4AB5-985D-0C358CA1105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{0E00523D-EA3E-424F-A6D4-CDD873FCB928}tf10001077</Template>
  <TotalTime>45245</TotalTime>
  <Words>920</Words>
  <Application>Microsoft Macintosh PowerPoint</Application>
  <PresentationFormat>Широкоэкранный</PresentationFormat>
  <Paragraphs>61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Impact</vt:lpstr>
      <vt:lpstr>Symbol</vt:lpstr>
      <vt:lpstr>Times New Roman</vt:lpstr>
      <vt:lpstr>Wingdings</vt:lpstr>
      <vt:lpstr>Главное мероприятие</vt:lpstr>
      <vt:lpstr>Исправление произношения сонорных звуков р и рь.</vt:lpstr>
      <vt:lpstr>Презентация PowerPoint</vt:lpstr>
      <vt:lpstr>Виды нарушений</vt:lpstr>
      <vt:lpstr>Презентация PowerPoint</vt:lpstr>
      <vt:lpstr>Презентация PowerPoint</vt:lpstr>
      <vt:lpstr>Презентация PowerPoint</vt:lpstr>
      <vt:lpstr>Замены звука (параротацизмы) на другие звуки .</vt:lpstr>
      <vt:lpstr>Смешения звуков</vt:lpstr>
      <vt:lpstr>Упражнения аритикуляционной гимнастки  на подготовительном этапе.</vt:lpstr>
      <vt:lpstr>Презентация PowerPoint</vt:lpstr>
      <vt:lpstr>По подражанию </vt:lpstr>
      <vt:lpstr>Постановка звука [Р] от упражнения «БОЛТУШКА». </vt:lpstr>
      <vt:lpstr>Способ постановки звука [Р] от упражнения «Грибок». </vt:lpstr>
      <vt:lpstr>Постановка [Р] от звука [Ж]. </vt:lpstr>
      <vt:lpstr>Постановка [Р] от звук [Д] или слога ДЫ в быстром темпе, можно с заданным ритмом Д Д ДДДДД. </vt:lpstr>
      <vt:lpstr>Постановка [Р] при недостоточной воздушной струе. </vt:lpstr>
      <vt:lpstr>Постановка [Р] из межзубного положения. </vt:lpstr>
      <vt:lpstr>Постановка [Р] от сочетания [ТД] </vt:lpstr>
      <vt:lpstr>Постановка [Рь]. </vt:lpstr>
      <vt:lpstr> Автоматизация звука.   </vt:lpstr>
      <vt:lpstr>Введение звука в связную речь.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Исправление произношения сонорных звуков р и рь.</dc:title>
  <dc:creator>Алия Гатауллина</dc:creator>
  <cp:lastModifiedBy>Алия Гатауллина</cp:lastModifiedBy>
  <cp:revision>4</cp:revision>
  <dcterms:created xsi:type="dcterms:W3CDTF">2022-12-08T16:00:25Z</dcterms:created>
  <dcterms:modified xsi:type="dcterms:W3CDTF">2023-10-01T18:08:32Z</dcterms:modified>
</cp:coreProperties>
</file>