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embeddedFontLst>
    <p:embeddedFont>
      <p:font typeface="Lato" panose="020B0604020202020204" charset="0"/>
      <p:regular r:id="rId16"/>
      <p:bold r:id="rId17"/>
      <p:italic r:id="rId18"/>
      <p:boldItalic r:id="rId19"/>
    </p:embeddedFont>
    <p:embeddedFont>
      <p:font typeface="Raleway" panose="020B0604020202020204" charset="-52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F72BA3E-3EFB-46B4-ACA8-AD53A4988EF1}">
  <a:tblStyle styleId="{2F72BA3E-3EFB-46B4-ACA8-AD53A4988EF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26" y="1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cb9a0b074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cb9a0b074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d814cf7d3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d814cf7d3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723630543_5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723630543_5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e965474a9_3_3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e965474a9_3_3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e965474a9_3_3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e965474a9_3_3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d5b15f0a3_5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d5b15f0a3_5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723630543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723630543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d251bb473_0_6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d251bb473_0_6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d251bb473_0_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d251bb473_0_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965474a9_3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e965474a9_3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cb9a0b074_1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cb9a0b074_1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723630543_1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723630543_1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cb9a0b074_1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cb9a0b074_1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" name="Google Shape;11;p2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2;p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8" name="Google Shape;18;p3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oogle Shape;22;p4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" name="Google Shape;23;p4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4" name="Google Shape;24;p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Google Shape;29;p5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0" name="Google Shape;30;p5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1" name="Google Shape;31;p5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2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Google Shape;40;p7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rgbClr val="353535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Google Shape;45;p8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0" name="Google Shape;5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1" name="Google Shape;51;p9"/>
          <p:cNvSpPr txBox="1">
            <a:spLocks noGrp="1"/>
          </p:cNvSpPr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subTitle" idx="1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10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" name="Google Shape;57;p1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1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" name="Google Shape;62;p11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3" name="Google Shape;63;p11"/>
          <p:cNvSpPr txBox="1">
            <a:spLocks noGrp="1"/>
          </p:cNvSpPr>
          <p:nvPr>
            <p:ph type="title" hasCustomPrompt="1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wiss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>
            <a:spLocks noGrp="1"/>
          </p:cNvSpPr>
          <p:nvPr>
            <p:ph type="ctrTitle"/>
          </p:nvPr>
        </p:nvSpPr>
        <p:spPr>
          <a:xfrm>
            <a:off x="879825" y="573375"/>
            <a:ext cx="6331500" cy="154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А.С.Пушкин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Поэма “Полтава”</a:t>
            </a:r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ubTitle" idx="1"/>
          </p:nvPr>
        </p:nvSpPr>
        <p:spPr>
          <a:xfrm>
            <a:off x="2304992" y="3011100"/>
            <a:ext cx="6331500" cy="1241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/>
              <a:t>Учитель русского языка и литературы ГБОУ школы №455 Косовская Дарья Витальевна</a:t>
            </a:r>
            <a:endParaRPr sz="2400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22"/>
          <p:cNvPicPr preferRelativeResize="0"/>
          <p:nvPr/>
        </p:nvPicPr>
        <p:blipFill rotWithShape="1">
          <a:blip r:embed="rId3">
            <a:alphaModFix/>
          </a:blip>
          <a:srcRect t="29512" b="29516"/>
          <a:stretch/>
        </p:blipFill>
        <p:spPr>
          <a:xfrm>
            <a:off x="0" y="0"/>
            <a:ext cx="9144001" cy="5143503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2"/>
          <p:cNvSpPr txBox="1">
            <a:spLocks noGrp="1"/>
          </p:cNvSpPr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>
                <a:solidFill>
                  <a:srgbClr val="000000"/>
                </a:solidFill>
              </a:rPr>
              <a:t>Третья тема - судьба человека, тема любви,далекая от участия в политических событиях его времени и все же гибнущего ,раздавленного колесом истории …</a:t>
            </a:r>
            <a:endParaRPr sz="30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3"/>
          <p:cNvPicPr preferRelativeResize="0"/>
          <p:nvPr/>
        </p:nvPicPr>
        <p:blipFill rotWithShape="1">
          <a:blip r:embed="rId3">
            <a:alphaModFix/>
          </a:blip>
          <a:srcRect t="29126" b="29126"/>
          <a:stretch/>
        </p:blipFill>
        <p:spPr>
          <a:xfrm>
            <a:off x="-96000" y="-68575"/>
            <a:ext cx="9240000" cy="5212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3"/>
          <p:cNvSpPr/>
          <p:nvPr/>
        </p:nvSpPr>
        <p:spPr>
          <a:xfrm>
            <a:off x="283000" y="297900"/>
            <a:ext cx="4547700" cy="4547700"/>
          </a:xfrm>
          <a:prstGeom prst="rect">
            <a:avLst/>
          </a:prstGeom>
          <a:solidFill>
            <a:srgbClr val="000000">
              <a:alpha val="769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23"/>
          <p:cNvSpPr txBox="1">
            <a:spLocks noGrp="1"/>
          </p:cNvSpPr>
          <p:nvPr>
            <p:ph type="body" idx="4294967295"/>
          </p:nvPr>
        </p:nvSpPr>
        <p:spPr>
          <a:xfrm>
            <a:off x="481300" y="529650"/>
            <a:ext cx="4151100" cy="408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2400">
                <a:solidFill>
                  <a:schemeClr val="lt1"/>
                </a:solidFill>
              </a:rPr>
              <a:t>Мария - сильная и страстная женщина. Она преодолевает религиозные препятствия ( МАзепа,как крестный отец Марии,по религоозным законам не мог быть ее мужем), проклятие родителей,позор в глазах общества и завоёвывает себе личное частье…</a:t>
            </a:r>
            <a:endParaRPr sz="24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24"/>
          <p:cNvPicPr preferRelativeResize="0"/>
          <p:nvPr/>
        </p:nvPicPr>
        <p:blipFill rotWithShape="1">
          <a:blip r:embed="rId3">
            <a:alphaModFix/>
          </a:blip>
          <a:srcRect t="14533" b="14533"/>
          <a:stretch/>
        </p:blipFill>
        <p:spPr>
          <a:xfrm>
            <a:off x="0" y="0"/>
            <a:ext cx="4567201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4"/>
          <p:cNvSpPr txBox="1">
            <a:spLocks noGrp="1"/>
          </p:cNvSpPr>
          <p:nvPr>
            <p:ph type="body" idx="1"/>
          </p:nvPr>
        </p:nvSpPr>
        <p:spPr>
          <a:xfrm>
            <a:off x="4832750" y="980400"/>
            <a:ext cx="4033800" cy="318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3000" b="1"/>
              <a:t>Но неожиданные для нее грандиозные и страшные исторические события становятся причиной её гибели…</a:t>
            </a:r>
            <a:endParaRPr sz="1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25"/>
          <p:cNvPicPr preferRelativeResize="0"/>
          <p:nvPr/>
        </p:nvPicPr>
        <p:blipFill rotWithShape="1">
          <a:blip r:embed="rId3">
            <a:alphaModFix/>
          </a:blip>
          <a:srcRect l="5429" r="5420"/>
          <a:stretch/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5"/>
          <p:cNvSpPr txBox="1">
            <a:spLocks noGrp="1"/>
          </p:cNvSpPr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u="sng">
                <a:solidFill>
                  <a:schemeClr val="dk2"/>
                </a:solidFill>
              </a:rPr>
              <a:t>Поместив драматический эпизод сошедшей с ума Марии с Мазепой в конце поэмы, Пушкин придал трагический характер и всей поэме. </a:t>
            </a:r>
            <a:endParaRPr sz="2400" u="sng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ru" sz="2400" u="sng">
                <a:solidFill>
                  <a:schemeClr val="dk2"/>
                </a:solidFill>
              </a:rPr>
              <a:t>“Сильные характеры и глубокая трагическая тень,наброшенная на все эти ужасы,вот что увлекло меня”, - писал Пушкин в одной заметке…</a:t>
            </a:r>
            <a:endParaRPr sz="2400" u="sng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>
            <a:spLocks noGrp="1"/>
          </p:cNvSpPr>
          <p:nvPr>
            <p:ph type="title" idx="4294967295"/>
          </p:nvPr>
        </p:nvSpPr>
        <p:spPr>
          <a:xfrm>
            <a:off x="0" y="116125"/>
            <a:ext cx="8994000" cy="38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35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В пушкинском творчестве поэмы занимают самое большое место наряду с лирикой. Пушкиным написано 12 поэм. И ещё более двенадцати сохранилось в набросках,планах,начальных строках.</a:t>
            </a:r>
            <a:endParaRPr sz="35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15"/>
          <p:cNvPicPr preferRelativeResize="0"/>
          <p:nvPr/>
        </p:nvPicPr>
        <p:blipFill rotWithShape="1">
          <a:blip r:embed="rId3">
            <a:alphaModFix/>
          </a:blip>
          <a:srcRect l="14613" r="14620"/>
          <a:stretch/>
        </p:blipFill>
        <p:spPr>
          <a:xfrm>
            <a:off x="43400" y="0"/>
            <a:ext cx="90572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5"/>
          <p:cNvSpPr txBox="1">
            <a:spLocks noGrp="1"/>
          </p:cNvSpPr>
          <p:nvPr>
            <p:ph type="body" idx="4294967295"/>
          </p:nvPr>
        </p:nvSpPr>
        <p:spPr>
          <a:xfrm>
            <a:off x="0" y="0"/>
            <a:ext cx="5015700" cy="48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2600" b="1">
                <a:solidFill>
                  <a:srgbClr val="CC0000"/>
                </a:solidFill>
                <a:latin typeface="Raleway"/>
                <a:ea typeface="Raleway"/>
                <a:cs typeface="Raleway"/>
                <a:sym typeface="Raleway"/>
              </a:rPr>
              <a:t>“И грянул бой, Полтавский бой!”</a:t>
            </a:r>
            <a:endParaRPr sz="2600" b="1">
              <a:solidFill>
                <a:srgbClr val="CC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2600" b="1">
                <a:solidFill>
                  <a:srgbClr val="CC0000"/>
                </a:solidFill>
                <a:latin typeface="Raleway"/>
                <a:ea typeface="Raleway"/>
                <a:cs typeface="Raleway"/>
                <a:sym typeface="Raleway"/>
              </a:rPr>
              <a:t>  Поэма написана в 1828 году</a:t>
            </a:r>
            <a:endParaRPr sz="2600" b="1">
              <a:solidFill>
                <a:srgbClr val="CC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ru" sz="2600" b="1">
                <a:solidFill>
                  <a:srgbClr val="CC0000"/>
                </a:solidFill>
                <a:latin typeface="Raleway"/>
                <a:ea typeface="Raleway"/>
                <a:cs typeface="Raleway"/>
                <a:sym typeface="Raleway"/>
              </a:rPr>
              <a:t>  Государственная тема ,вопрос об историчской судьбе русского государства волнует Пушкина.</a:t>
            </a:r>
            <a:endParaRPr sz="2400">
              <a:solidFill>
                <a:srgbClr val="CC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6"/>
          <p:cNvSpPr txBox="1">
            <a:spLocks noGrp="1"/>
          </p:cNvSpPr>
          <p:nvPr>
            <p:ph type="title"/>
          </p:nvPr>
        </p:nvSpPr>
        <p:spPr>
          <a:xfrm>
            <a:off x="283100" y="712150"/>
            <a:ext cx="8631600" cy="383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 чем же состояла сложность поэмы?</a:t>
            </a:r>
            <a:r>
              <a:rPr lang="ru">
                <a:solidFill>
                  <a:schemeClr val="accent5"/>
                </a:solidFill>
              </a:rPr>
              <a:t/>
            </a:r>
            <a:br>
              <a:rPr lang="ru">
                <a:solidFill>
                  <a:schemeClr val="accent5"/>
                </a:solidFill>
              </a:rPr>
            </a:br>
            <a:endParaRPr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 txBox="1">
            <a:spLocks noGrp="1"/>
          </p:cNvSpPr>
          <p:nvPr>
            <p:ph type="title"/>
          </p:nvPr>
        </p:nvSpPr>
        <p:spPr>
          <a:xfrm>
            <a:off x="283099" y="712150"/>
            <a:ext cx="8622300" cy="383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800">
                <a:solidFill>
                  <a:schemeClr val="accent5"/>
                </a:solidFill>
              </a:rPr>
              <a:t>Сложность поэмы состояла в том,что в ней в пределах одного произведения разрабатывались три разные,но связные между собой темы.</a:t>
            </a:r>
            <a:endParaRPr sz="3800">
              <a:solidFill>
                <a:schemeClr val="accent5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33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9"/>
          <p:cNvSpPr txBox="1">
            <a:spLocks noGrp="1"/>
          </p:cNvSpPr>
          <p:nvPr>
            <p:ph type="body" idx="4294967295"/>
          </p:nvPr>
        </p:nvSpPr>
        <p:spPr>
          <a:xfrm>
            <a:off x="96000" y="0"/>
            <a:ext cx="9048000" cy="514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31800" algn="l" rtl="0"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3200"/>
              <a:buFont typeface="Raleway"/>
              <a:buChar char="➔"/>
            </a:pPr>
            <a:r>
              <a:rPr lang="ru" sz="3000">
                <a:latin typeface="Raleway"/>
                <a:ea typeface="Raleway"/>
                <a:cs typeface="Raleway"/>
                <a:sym typeface="Raleway"/>
              </a:rPr>
              <a:t>Первая тема - судьба русского государства среди других европейских государств,способность русского народа отстоять свою государственную самостоятельнсть в борьбе с сильнейшим противником. Борьба непобедимого полководца Карла 12 с Петром 1</a:t>
            </a:r>
            <a:endParaRPr sz="3000"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20"/>
          <p:cNvPicPr preferRelativeResize="0"/>
          <p:nvPr/>
        </p:nvPicPr>
        <p:blipFill rotWithShape="1">
          <a:blip r:embed="rId3">
            <a:alphaModFix/>
          </a:blip>
          <a:srcRect l="21605" r="21599"/>
          <a:stretch/>
        </p:blipFill>
        <p:spPr>
          <a:xfrm>
            <a:off x="-3346700" y="0"/>
            <a:ext cx="547267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0"/>
          <p:cNvSpPr txBox="1">
            <a:spLocks noGrp="1"/>
          </p:cNvSpPr>
          <p:nvPr>
            <p:ph type="body" idx="1"/>
          </p:nvPr>
        </p:nvSpPr>
        <p:spPr>
          <a:xfrm>
            <a:off x="4832750" y="980400"/>
            <a:ext cx="4033800" cy="318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2100" b="1"/>
              <a:t>…Но в искушенья долгой кары,</a:t>
            </a:r>
            <a:endParaRPr sz="2100"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2100" b="1"/>
              <a:t>Перетерпев судеб удары,</a:t>
            </a:r>
            <a:endParaRPr sz="2100"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2100" b="1"/>
              <a:t>Окрепла Русь. Так тяжкий млат,</a:t>
            </a:r>
            <a:endParaRPr sz="2100"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2100" b="1"/>
              <a:t>Дробя стекло,кует булат.</a:t>
            </a:r>
            <a:endParaRPr sz="2100"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endParaRPr sz="2100"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2100" b="1">
                <a:solidFill>
                  <a:srgbClr val="CC0000"/>
                </a:solidFill>
              </a:rPr>
              <a:t>Центральный эпизод этой темы - Полтавский бой</a:t>
            </a:r>
            <a:endParaRPr sz="2100" b="1">
              <a:solidFill>
                <a:srgbClr val="CC0000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2100" b="1">
                <a:solidFill>
                  <a:srgbClr val="CC0000"/>
                </a:solidFill>
              </a:rPr>
              <a:t>Центральный герой ее -Петр  1</a:t>
            </a:r>
            <a:endParaRPr sz="2100" b="1">
              <a:solidFill>
                <a:srgbClr val="CC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>
            <a:spLocks noGrp="1"/>
          </p:cNvSpPr>
          <p:nvPr>
            <p:ph type="subTitle" idx="1"/>
          </p:nvPr>
        </p:nvSpPr>
        <p:spPr>
          <a:xfrm>
            <a:off x="265500" y="653700"/>
            <a:ext cx="4045200" cy="38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2400" b="1">
                <a:solidFill>
                  <a:schemeClr val="dk1"/>
                </a:solidFill>
              </a:rPr>
              <a:t>Вторая тема - тема многонациональности русского государства. Пушкин развивает эту тему на примере Украины, поставив в центр образ Мазепы,пытавшегося при помощи шведских войск оторвать Украину от России.</a:t>
            </a:r>
            <a:endParaRPr sz="2400"/>
          </a:p>
        </p:txBody>
      </p:sp>
      <p:pic>
        <p:nvPicPr>
          <p:cNvPr id="115" name="Google Shape;115;p21"/>
          <p:cNvPicPr preferRelativeResize="0"/>
          <p:nvPr/>
        </p:nvPicPr>
        <p:blipFill rotWithShape="1">
          <a:blip r:embed="rId3">
            <a:alphaModFix/>
          </a:blip>
          <a:srcRect t="1634" b="1634"/>
          <a:stretch/>
        </p:blipFill>
        <p:spPr>
          <a:xfrm>
            <a:off x="4488725" y="0"/>
            <a:ext cx="4655272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</Words>
  <Application>Microsoft Office PowerPoint</Application>
  <PresentationFormat>Экран (16:9)</PresentationFormat>
  <Paragraphs>24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Lato</vt:lpstr>
      <vt:lpstr>Raleway</vt:lpstr>
      <vt:lpstr>Arial</vt:lpstr>
      <vt:lpstr>Swiss</vt:lpstr>
      <vt:lpstr>А.С.Пушкин  Поэма “Полтава”</vt:lpstr>
      <vt:lpstr>В пушкинском творчестве поэмы занимают самое большое место наряду с лирикой. Пушкиным написано 12 поэм. И ещё более двенадцати сохранилось в набросках,планах,начальных строках.</vt:lpstr>
      <vt:lpstr>Презентация PowerPoint</vt:lpstr>
      <vt:lpstr>В чем же состояла сложность поэмы? </vt:lpstr>
      <vt:lpstr>Сложность поэмы состояла в том,что в ней в пределах одного произведения разрабатывались три разные,но связные между собой темы. </vt:lpstr>
      <vt:lpstr>Презентация PowerPoint</vt:lpstr>
      <vt:lpstr>Презентация PowerPoint</vt:lpstr>
      <vt:lpstr>Презентация PowerPoint</vt:lpstr>
      <vt:lpstr>Презентация PowerPoint</vt:lpstr>
      <vt:lpstr>Третья тема - судьба человека, тема любви,далекая от участия в политических событиях его времени и все же гибнущего ,раздавленного колесом истории …</vt:lpstr>
      <vt:lpstr>Презентация PowerPoint</vt:lpstr>
      <vt:lpstr>Презентация PowerPoint</vt:lpstr>
      <vt:lpstr>Поместив драматический эпизод сошедшей с ума Марии с Мазепой в конце поэмы, Пушкин придал трагический характер и всей поэме.  “Сильные характеры и глубокая трагическая тень,наброшенная на все эти ужасы,вот что увлекло меня”, - писал Пушкин в одной заметке…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А.С.Пушкин  Поэма “Полтава”</dc:title>
  <cp:lastModifiedBy>Hp</cp:lastModifiedBy>
  <cp:revision>1</cp:revision>
  <dcterms:modified xsi:type="dcterms:W3CDTF">2023-10-01T18:15:56Z</dcterms:modified>
</cp:coreProperties>
</file>