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71" r:id="rId2"/>
    <p:sldId id="257" r:id="rId3"/>
    <p:sldId id="273" r:id="rId4"/>
    <p:sldId id="272" r:id="rId5"/>
    <p:sldId id="260" r:id="rId6"/>
    <p:sldId id="258" r:id="rId7"/>
    <p:sldId id="259" r:id="rId8"/>
    <p:sldId id="261" r:id="rId9"/>
    <p:sldId id="262" r:id="rId10"/>
    <p:sldId id="266" r:id="rId11"/>
    <p:sldId id="269" r:id="rId12"/>
    <p:sldId id="267" r:id="rId13"/>
    <p:sldId id="264" r:id="rId14"/>
    <p:sldId id="263" r:id="rId15"/>
    <p:sldId id="265" r:id="rId16"/>
    <p:sldId id="274" r:id="rId17"/>
    <p:sldId id="268" r:id="rId18"/>
    <p:sldId id="275" r:id="rId19"/>
    <p:sldId id="276" r:id="rId20"/>
    <p:sldId id="277" r:id="rId21"/>
    <p:sldId id="278" r:id="rId22"/>
    <p:sldId id="270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B3C8CA9A-881D-40DC-B337-49DC088703F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EE150BE4-6691-4554-950D-7C58AF273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302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8CA9A-881D-40DC-B337-49DC088703F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0BE4-6691-4554-950D-7C58AF273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855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8CA9A-881D-40DC-B337-49DC088703F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0BE4-6691-4554-950D-7C58AF273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631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8CA9A-881D-40DC-B337-49DC088703F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0BE4-6691-4554-950D-7C58AF273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48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8CA9A-881D-40DC-B337-49DC088703F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0BE4-6691-4554-950D-7C58AF273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644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8CA9A-881D-40DC-B337-49DC088703F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0BE4-6691-4554-950D-7C58AF273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732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8CA9A-881D-40DC-B337-49DC088703F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0BE4-6691-4554-950D-7C58AF273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778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8CA9A-881D-40DC-B337-49DC088703F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0BE4-6691-4554-950D-7C58AF273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941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8CA9A-881D-40DC-B337-49DC088703F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0BE4-6691-4554-950D-7C58AF273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559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8CA9A-881D-40DC-B337-49DC088703F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EE150BE4-6691-4554-950D-7C58AF273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027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B3C8CA9A-881D-40DC-B337-49DC088703F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EE150BE4-6691-4554-950D-7C58AF273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0327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B3C8CA9A-881D-40DC-B337-49DC088703F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EE150BE4-6691-4554-950D-7C58AF273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180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&#1086;&#1085;&#1083;&#1072;&#1081;&#1085;-&#1089;&#1083;&#1086;&#1074;&#1072;&#1088;&#1100;.&#1088;&#1092;/risunok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A802FD-9CF0-AB79-805E-DADDCA5A98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1514702" cy="3436408"/>
          </a:xfrm>
        </p:spPr>
        <p:txBody>
          <a:bodyPr/>
          <a:lstStyle/>
          <a:p>
            <a:r>
              <a:rPr kumimoji="0" lang="ru-RU" sz="6600" b="1" i="0" u="none" strike="noStrike" kern="1200" cap="none" spc="-12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Основы графической грамоты.</a:t>
            </a:r>
            <a:br>
              <a:rPr kumimoji="0" lang="ru-RU" sz="6600" b="1" i="0" u="none" strike="noStrike" kern="1200" cap="none" spc="-12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ru-RU" sz="6600" b="1" i="0" u="none" strike="noStrike" kern="1200" cap="none" spc="-12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Графические изображения.</a:t>
            </a:r>
            <a:br>
              <a:rPr kumimoji="0" lang="ru-RU" sz="6600" b="1" i="0" u="none" strike="noStrike" kern="1200" cap="none" spc="-12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br>
              <a:rPr kumimoji="0" lang="ru-RU" sz="3600" b="1" i="0" u="sng" strike="noStrike" kern="1200" cap="none" spc="-12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191161-52FA-C7C3-53FF-15868D0684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4206875"/>
            <a:ext cx="5897078" cy="2184299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kumimoji="0" lang="ru-RU" sz="2700" b="1" i="0" u="none" strike="noStrike" kern="1200" cap="none" spc="-12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5 класс. Технология.</a:t>
            </a:r>
          </a:p>
          <a:p>
            <a:pPr algn="r"/>
            <a:r>
              <a:rPr lang="ru-RU" sz="2700" b="1" spc="-120" dirty="0">
                <a:solidFill>
                  <a:srgbClr val="002060"/>
                </a:solidFill>
                <a:latin typeface="Calibri Light" panose="020F0302020204030204"/>
                <a:ea typeface="+mj-ea"/>
                <a:cs typeface="+mj-cs"/>
              </a:rPr>
              <a:t>Выполнила учитель технологии МОУ»СОШ№76 имени М.Г.Галицкого </a:t>
            </a:r>
          </a:p>
          <a:p>
            <a:pPr algn="r"/>
            <a:r>
              <a:rPr lang="ru-RU" sz="2700" b="1" spc="-120" dirty="0">
                <a:solidFill>
                  <a:srgbClr val="002060"/>
                </a:solidFill>
                <a:latin typeface="Calibri Light" panose="020F0302020204030204"/>
                <a:ea typeface="+mj-ea"/>
                <a:cs typeface="+mj-cs"/>
              </a:rPr>
              <a:t>Курилова Виктория Анатольевна.</a:t>
            </a:r>
          </a:p>
          <a:p>
            <a:pPr algn="r"/>
            <a:r>
              <a:rPr lang="ru-RU" sz="2700" b="1" spc="-120" dirty="0">
                <a:solidFill>
                  <a:srgbClr val="002060"/>
                </a:solidFill>
                <a:latin typeface="Calibri Light" panose="020F0302020204030204"/>
                <a:ea typeface="+mj-ea"/>
                <a:cs typeface="+mj-cs"/>
              </a:rPr>
              <a:t>г.Саратов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4077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2920" y="156984"/>
            <a:ext cx="1114044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Каждый день на заводах изготовляют различные станки, самолёты, чайники и многое другое. </a:t>
            </a:r>
            <a:r>
              <a:rPr lang="ru-RU" sz="2800" b="1" dirty="0"/>
              <a:t>Создать всё это нельзя без чертежа.</a:t>
            </a:r>
          </a:p>
          <a:p>
            <a:r>
              <a:rPr lang="ru-RU" sz="2800" dirty="0"/>
              <a:t> По чертежам изготовляют отдельные детали машин и приборов, собирают из готовых деталей сложные механизмы. </a:t>
            </a:r>
          </a:p>
          <a:p>
            <a:pPr algn="ctr"/>
            <a:r>
              <a:rPr lang="ru-RU" sz="2800" b="1" u="sng" dirty="0">
                <a:solidFill>
                  <a:srgbClr val="002060"/>
                </a:solidFill>
              </a:rPr>
              <a:t>Чертёж  - это своеобразный графический язык. Такой язык интернационален</a:t>
            </a:r>
            <a:r>
              <a:rPr lang="ru-RU" sz="2800" u="sng" dirty="0"/>
              <a:t>. </a:t>
            </a:r>
          </a:p>
          <a:p>
            <a:r>
              <a:rPr lang="ru-RU" sz="2800" dirty="0"/>
              <a:t>Он понятен любому технически грамотному человеку не зависимо от того, на каком языке он говорит. Часто чертёж называют ещё графическим средством передачи информации. </a:t>
            </a:r>
          </a:p>
          <a:p>
            <a:r>
              <a:rPr lang="ru-RU" sz="2800" dirty="0"/>
              <a:t>Человек любой специальности, если умеет читать чертежи, поймёт их, изучит по ним свойства самой сложной техники. Но чертежи нужны не только в технике они являются постоянными спутниками многих профессий человека. По чертежам возводят жилые здания, прокладывают дороги, шьют одежду и обувь, делают мебель озеленяют города и посёлки. </a:t>
            </a:r>
          </a:p>
        </p:txBody>
      </p:sp>
    </p:spTree>
    <p:extLst>
      <p:ext uri="{BB962C8B-B14F-4D97-AF65-F5344CB8AC3E}">
        <p14:creationId xmlns:p14="http://schemas.microsoft.com/office/powerpoint/2010/main" val="6546249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5800" y="477858"/>
            <a:ext cx="108661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Чертёж прошёл долгий путь развития. Минули столетия прежде чем графические изображения обрели современный вид. Появление чертежей было связано с практической деятельностью человека. Сначала чертежи выполняли на земле, в том месте где необходимо было вести строительство, затем стали выполнять на камне, глиняных плитах.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7610" y="2979420"/>
            <a:ext cx="47625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2008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760" y="316081"/>
            <a:ext cx="1103376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Слово чертёж исконно русское</a:t>
            </a:r>
            <a:r>
              <a:rPr lang="ru-RU" sz="2800" dirty="0"/>
              <a:t>. </a:t>
            </a:r>
          </a:p>
          <a:p>
            <a:r>
              <a:rPr lang="ru-RU" sz="2800" dirty="0"/>
              <a:t>Древнейшие дошедшие до нас чертежи датируются 16 веком. Изображения выполнялись от руки на глаз. Такой чертёж не содержал размеров и судить по нему об изображённых предметах можно лишь приблизительно, он нуждался в различных пояснениях поэтому на нём выполнялись различные надписи. Постепенно чертежи становились более современными.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7440" y="3138443"/>
            <a:ext cx="3103090" cy="349730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flipH="1">
            <a:off x="9753600" y="4286932"/>
            <a:ext cx="18440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Чертёж моста 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16 век.</a:t>
            </a:r>
          </a:p>
        </p:txBody>
      </p:sp>
    </p:spTree>
    <p:extLst>
      <p:ext uri="{BB962C8B-B14F-4D97-AF65-F5344CB8AC3E}">
        <p14:creationId xmlns:p14="http://schemas.microsoft.com/office/powerpoint/2010/main" val="20878189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544" y="0"/>
            <a:ext cx="10772775" cy="975360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Линии на чертеже.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38" t="17556" r="2427" b="6889"/>
          <a:stretch/>
        </p:blipFill>
        <p:spPr>
          <a:xfrm>
            <a:off x="278944" y="2340503"/>
            <a:ext cx="6589239" cy="39166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5070" y="1600200"/>
            <a:ext cx="4552288" cy="48374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79134" y="975360"/>
            <a:ext cx="486703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Назначение линий </a:t>
            </a:r>
          </a:p>
          <a:p>
            <a:r>
              <a:rPr lang="ru-RU" sz="2800" dirty="0">
                <a:solidFill>
                  <a:srgbClr val="C00000"/>
                </a:solidFill>
              </a:rPr>
              <a:t>при конструировании одежды.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96360" y="612737"/>
            <a:ext cx="374012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</a:rPr>
              <a:t>Назначение линий при</a:t>
            </a:r>
          </a:p>
          <a:p>
            <a:r>
              <a:rPr lang="ru-RU" sz="2800" dirty="0">
                <a:solidFill>
                  <a:srgbClr val="002060"/>
                </a:solidFill>
              </a:rPr>
              <a:t> изготовлении деталей.</a:t>
            </a:r>
          </a:p>
        </p:txBody>
      </p:sp>
    </p:spTree>
    <p:extLst>
      <p:ext uri="{BB962C8B-B14F-4D97-AF65-F5344CB8AC3E}">
        <p14:creationId xmlns:p14="http://schemas.microsoft.com/office/powerpoint/2010/main" val="27837481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606" y="209973"/>
            <a:ext cx="10772775" cy="1039707"/>
          </a:xfrm>
        </p:spPr>
        <p:txBody>
          <a:bodyPr/>
          <a:lstStyle/>
          <a:p>
            <a:pPr algn="ctr"/>
            <a:r>
              <a:rPr lang="ru-RU" b="1" dirty="0"/>
              <a:t>Технический рисунок.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1249680"/>
            <a:ext cx="10753725" cy="5135880"/>
          </a:xfrm>
        </p:spPr>
        <p:txBody>
          <a:bodyPr>
            <a:normAutofit/>
          </a:bodyPr>
          <a:lstStyle/>
          <a:p>
            <a:r>
              <a:rPr lang="ru-RU" sz="2800" b="1" u="sng" dirty="0">
                <a:solidFill>
                  <a:schemeClr val="accent1">
                    <a:lumMod val="50000"/>
                  </a:schemeClr>
                </a:solidFill>
              </a:rPr>
              <a:t>Технический рисунок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– это наглядное изображение изделия без точного соблюдения размеров предмета. Основное требование, предъявляемое к техническому рисунку (изображение приборов, одежды, машин и т. д.), — абсолютная достоверность и точность изображения.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115" y="3774898"/>
            <a:ext cx="2828993" cy="25086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8193" t="39655" r="47420"/>
          <a:stretch/>
        </p:blipFill>
        <p:spPr>
          <a:xfrm>
            <a:off x="9081686" y="3856986"/>
            <a:ext cx="2668353" cy="27148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63257" t="11731"/>
          <a:stretch/>
        </p:blipFill>
        <p:spPr>
          <a:xfrm>
            <a:off x="5420129" y="3486518"/>
            <a:ext cx="2047885" cy="308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1547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57224" y="106681"/>
            <a:ext cx="10772775" cy="9906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Масштаб.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676656" y="1097282"/>
            <a:ext cx="10753725" cy="5379718"/>
          </a:xfrm>
        </p:spPr>
        <p:txBody>
          <a:bodyPr/>
          <a:lstStyle/>
          <a:p>
            <a:r>
              <a:rPr lang="ru-RU" dirty="0"/>
              <a:t>Часто изделие бывает большим и чертеж, рисунок в натуральную величину на листе бумаги выполнить невозможно.</a:t>
            </a:r>
          </a:p>
          <a:p>
            <a:r>
              <a:rPr lang="ru-RU" dirty="0"/>
              <a:t>На помощь нам приходит МАСШТАБ. Мы можем увеличить или уменьшить размер изделия на чертеже  в несколько раз ( как волшебной палочкой).</a:t>
            </a:r>
          </a:p>
          <a:p>
            <a:r>
              <a:rPr lang="ru-RU" b="1" dirty="0">
                <a:solidFill>
                  <a:srgbClr val="002060"/>
                </a:solidFill>
              </a:rPr>
              <a:t>Масштаб - это отношение размеров изображенного на чертеже предмета к его действительным размерам.</a:t>
            </a:r>
          </a:p>
          <a:p>
            <a:endParaRPr lang="ru-RU" dirty="0">
              <a:solidFill>
                <a:srgbClr val="0070C0"/>
              </a:solidFill>
            </a:endParaRPr>
          </a:p>
          <a:p>
            <a:r>
              <a:rPr lang="ru-RU" dirty="0"/>
              <a:t>Натуральная величина (один к одному).</a:t>
            </a:r>
          </a:p>
          <a:p>
            <a:r>
              <a:rPr lang="ru-RU" dirty="0"/>
              <a:t>1:2 (один к двум – уменьшен в два раза) и т.д.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42001" t="6451" r="8339" b="47333"/>
          <a:stretch/>
        </p:blipFill>
        <p:spPr>
          <a:xfrm>
            <a:off x="7125313" y="3139439"/>
            <a:ext cx="4781700" cy="333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35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3B93AF-9B9D-F023-EC40-976810C909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182" y="362425"/>
            <a:ext cx="11687566" cy="477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6984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Ответь на вопросы (устно):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59536" y="2286000"/>
            <a:ext cx="10753725" cy="3766185"/>
          </a:xfrm>
        </p:spPr>
        <p:txBody>
          <a:bodyPr/>
          <a:lstStyle/>
          <a:p>
            <a:r>
              <a:rPr lang="ru-RU" dirty="0"/>
              <a:t>1</a:t>
            </a:r>
            <a:r>
              <a:rPr lang="ru-RU" sz="3200" dirty="0"/>
              <a:t>. Что такое чертеж? На чём выполняется чертеж и какими инструментами?</a:t>
            </a:r>
          </a:p>
          <a:p>
            <a:r>
              <a:rPr lang="ru-RU" sz="3200" dirty="0"/>
              <a:t>2. Что такое эскиз?</a:t>
            </a:r>
          </a:p>
          <a:p>
            <a:r>
              <a:rPr lang="ru-RU" sz="3200" dirty="0"/>
              <a:t>3. Что такое набросок?</a:t>
            </a:r>
          </a:p>
          <a:p>
            <a:r>
              <a:rPr lang="ru-RU" sz="3200" dirty="0"/>
              <a:t>4. Для чего нужен масштаб?</a:t>
            </a:r>
          </a:p>
        </p:txBody>
      </p:sp>
    </p:spTree>
    <p:extLst>
      <p:ext uri="{BB962C8B-B14F-4D97-AF65-F5344CB8AC3E}">
        <p14:creationId xmlns:p14="http://schemas.microsoft.com/office/powerpoint/2010/main" val="2723113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EB2813-37D6-3AF1-2FE3-35818BD3F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7379" y="3624527"/>
            <a:ext cx="3482940" cy="1769404"/>
          </a:xfrm>
        </p:spPr>
        <p:txBody>
          <a:bodyPr/>
          <a:lstStyle/>
          <a:p>
            <a:r>
              <a:rPr lang="ru-RU" b="0" i="0" dirty="0">
                <a:solidFill>
                  <a:srgbClr val="1D1D1B"/>
                </a:solidFill>
                <a:effectLst/>
                <a:latin typeface="robotolight"/>
              </a:rPr>
              <a:t>Почему графической информацией можно обмениваться даже, не зная иностранных языков?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20DAEC-9461-775C-BCFF-B91C92F711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999" y="761999"/>
            <a:ext cx="6234701" cy="5207285"/>
          </a:xfrm>
        </p:spPr>
        <p:txBody>
          <a:bodyPr/>
          <a:lstStyle/>
          <a:p>
            <a:pPr algn="l"/>
            <a:r>
              <a:rPr lang="en-US" b="0" dirty="0">
                <a:solidFill>
                  <a:srgbClr val="262626"/>
                </a:solidFill>
                <a:effectLst/>
                <a:latin typeface="robotoregular"/>
              </a:rPr>
              <a:t>1</a:t>
            </a:r>
            <a:r>
              <a:rPr lang="ru-RU" b="0" dirty="0">
                <a:solidFill>
                  <a:srgbClr val="262626"/>
                </a:solidFill>
                <a:effectLst/>
                <a:latin typeface="robotoregular"/>
              </a:rPr>
              <a:t>. Потому что со временем во всем можно разобраться.</a:t>
            </a:r>
          </a:p>
          <a:p>
            <a:pPr algn="l"/>
            <a:r>
              <a:rPr lang="ru-RU" b="0" dirty="0">
                <a:solidFill>
                  <a:srgbClr val="262626"/>
                </a:solidFill>
                <a:effectLst/>
                <a:latin typeface="robotoregular"/>
              </a:rPr>
              <a:t>2. Потому что можно нанять переводчика.</a:t>
            </a:r>
          </a:p>
          <a:p>
            <a:pPr algn="l"/>
            <a:r>
              <a:rPr lang="ru-RU" b="0" dirty="0">
                <a:solidFill>
                  <a:srgbClr val="262626"/>
                </a:solidFill>
                <a:effectLst/>
                <a:latin typeface="robotoregular"/>
              </a:rPr>
              <a:t>3. Потому что для выполнения графической информации существуют специальные правила, обязательные во всех странах</a:t>
            </a:r>
          </a:p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7BF00A3-8575-0FF6-F081-DE6A7C4ADB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91793" y="6426268"/>
            <a:ext cx="457052" cy="323854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9735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C2304E-349A-AC06-CF73-103D6EA97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2500" y="2966983"/>
            <a:ext cx="3553877" cy="1920240"/>
          </a:xfrm>
        </p:spPr>
        <p:txBody>
          <a:bodyPr/>
          <a:lstStyle/>
          <a:p>
            <a:r>
              <a:rPr lang="ru-RU" b="0" i="0" dirty="0">
                <a:solidFill>
                  <a:srgbClr val="1D1D1B"/>
                </a:solidFill>
                <a:effectLst/>
                <a:latin typeface="robotolight"/>
              </a:rPr>
              <a:t>Какие документы включают в себя графические изображения?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9D0243-E328-04B6-1690-C787F12E8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4400" b="1" dirty="0"/>
              <a:t>Наскальные рисунки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400" b="1" dirty="0"/>
              <a:t>Технические рисунки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400" b="1" dirty="0"/>
              <a:t>Чертежи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400" b="1" dirty="0"/>
              <a:t>Эскизы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400" b="1" dirty="0"/>
              <a:t>Выкройки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400" b="1" dirty="0"/>
              <a:t>Художественная вышивка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509B8F7-D3D1-D5BF-19A1-0E5FE0EFD1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532741" y="6503543"/>
            <a:ext cx="647271" cy="277401"/>
          </a:xfrm>
        </p:spPr>
        <p:txBody>
          <a:bodyPr>
            <a:normAutofit/>
          </a:bodyPr>
          <a:lstStyle/>
          <a:p>
            <a:r>
              <a:rPr lang="en-US" sz="1050" dirty="0"/>
              <a:t>2345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2092003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6656" y="179493"/>
            <a:ext cx="5282355" cy="1085427"/>
          </a:xfrm>
        </p:spPr>
        <p:txBody>
          <a:bodyPr/>
          <a:lstStyle/>
          <a:p>
            <a:pPr algn="ctr"/>
            <a:r>
              <a:rPr lang="ru-RU" b="1" dirty="0"/>
              <a:t>Графика.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44153" y="1264920"/>
            <a:ext cx="5547359" cy="4644481"/>
          </a:xfrm>
        </p:spPr>
        <p:txBody>
          <a:bodyPr>
            <a:normAutofit/>
          </a:bodyPr>
          <a:lstStyle/>
          <a:p>
            <a:r>
              <a:rPr lang="ru-RU" sz="2800" b="1" dirty="0"/>
              <a:t>Графика</a:t>
            </a:r>
            <a:r>
              <a:rPr lang="ru-RU" sz="2800" dirty="0"/>
              <a:t>  - это искусство изображения предметов контурными линиями и штрихами, без красок (иногда — с применением цветовых пятен). </a:t>
            </a:r>
            <a:endParaRPr lang="en-US" sz="2800" dirty="0"/>
          </a:p>
          <a:p>
            <a:r>
              <a:rPr lang="ru-RU" sz="2800" b="1" dirty="0"/>
              <a:t>Графика</a:t>
            </a:r>
            <a:r>
              <a:rPr lang="ru-RU" sz="2800" dirty="0"/>
              <a:t> – понятная, удобная, экономичная, четкая и наглядная форма  обмена информацией</a:t>
            </a:r>
          </a:p>
          <a:p>
            <a:endParaRPr lang="ru-RU" sz="2800" dirty="0"/>
          </a:p>
          <a:p>
            <a:r>
              <a:rPr lang="ru-RU" sz="2800" dirty="0"/>
              <a:t>Основой графики является  </a:t>
            </a:r>
            <a:r>
              <a:rPr lang="ru-RU" sz="2800" dirty="0">
                <a:hlinkClick r:id="rId2" tooltip="Рисунок"/>
              </a:rPr>
              <a:t>рисунок</a:t>
            </a:r>
            <a:r>
              <a:rPr lang="ru-RU" sz="2800" dirty="0"/>
              <a:t>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6702" y="179493"/>
            <a:ext cx="4407614" cy="3609317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A0480FF-1113-6F0A-5C4B-4084C90556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9429" y="3956430"/>
            <a:ext cx="5800891" cy="2829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9279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45CBA8-23FF-EADE-7FBB-F127576AF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1D1D1B"/>
                </a:solidFill>
                <a:effectLst/>
                <a:latin typeface="robotolight"/>
              </a:rPr>
              <a:t>Почему для выполнения чертежа необходимо иметь минимальный набор чертёжного инструмента?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AC4DBD-45F1-11B3-6188-906B8612B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403" y="328773"/>
            <a:ext cx="7202184" cy="6529227"/>
          </a:xfrm>
        </p:spPr>
        <p:txBody>
          <a:bodyPr>
            <a:no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sz="4000" b="0" i="0" dirty="0">
                <a:solidFill>
                  <a:srgbClr val="262626"/>
                </a:solidFill>
                <a:effectLst/>
                <a:latin typeface="robotoregular"/>
              </a:rPr>
              <a:t>Это строгий учитель придирается «чтобы служба мёдом не казалась»</a:t>
            </a:r>
            <a:r>
              <a:rPr lang="en-US" sz="4000" dirty="0">
                <a:solidFill>
                  <a:srgbClr val="262626"/>
                </a:solidFill>
                <a:latin typeface="robotoregular"/>
              </a:rPr>
              <a:t>.</a:t>
            </a:r>
            <a:endParaRPr lang="ru-RU" sz="4000" b="0" i="0" dirty="0">
              <a:solidFill>
                <a:srgbClr val="262626"/>
              </a:solidFill>
              <a:effectLst/>
              <a:latin typeface="robotoregular"/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ru-RU" sz="4000" b="0" i="0" dirty="0">
                <a:solidFill>
                  <a:srgbClr val="262626"/>
                </a:solidFill>
                <a:effectLst/>
                <a:latin typeface="robotoregular"/>
              </a:rPr>
              <a:t>Потому что чертёж необходимо выполнять точно.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4000" b="0" i="0" dirty="0">
                <a:solidFill>
                  <a:srgbClr val="262626"/>
                </a:solidFill>
                <a:effectLst/>
                <a:latin typeface="robotoregular"/>
              </a:rPr>
              <a:t>Карандашом без применения циркуля, угольников и линейки выполняют только эскизы</a:t>
            </a:r>
          </a:p>
          <a:p>
            <a:pPr marL="0" indent="0">
              <a:buNone/>
            </a:pPr>
            <a:br>
              <a:rPr lang="ru-RU" sz="4000" b="0" i="0" dirty="0">
                <a:solidFill>
                  <a:srgbClr val="00C0BD"/>
                </a:solidFill>
                <a:effectLst/>
                <a:latin typeface="robotoregular"/>
              </a:rPr>
            </a:br>
            <a:endParaRPr lang="ru-RU" sz="40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5425DF2-F2C3-3674-BB23-EB817533F7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70660" y="6205161"/>
            <a:ext cx="487874" cy="221113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23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40022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826E7A-6CEA-3653-7BEF-D369CE089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1D1D1B"/>
                </a:solidFill>
                <a:effectLst/>
                <a:latin typeface="robotolight"/>
              </a:rPr>
              <a:t>Заполните пропуск в тексте.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97CC05-2BAE-8673-14B8-254492CF87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316" y="195209"/>
            <a:ext cx="6521304" cy="634942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rgbClr val="1D1D1B"/>
                </a:solidFill>
                <a:effectLst/>
                <a:latin typeface="robotoregular"/>
              </a:rPr>
              <a:t> </a:t>
            </a:r>
            <a:endParaRPr lang="ru-RU" b="0" i="0" dirty="0">
              <a:solidFill>
                <a:srgbClr val="1D1D1B"/>
              </a:solidFill>
              <a:effectLst/>
              <a:latin typeface="robotoregular"/>
            </a:endParaRPr>
          </a:p>
          <a:p>
            <a:r>
              <a:rPr lang="en-US" b="0" i="0" u="sng" dirty="0">
                <a:solidFill>
                  <a:srgbClr val="1D1D1B"/>
                </a:solidFill>
                <a:effectLst/>
                <a:latin typeface="robotoregular"/>
              </a:rPr>
              <a:t>                           </a:t>
            </a:r>
            <a:r>
              <a:rPr lang="ru-RU" b="0" i="0" u="sng" dirty="0">
                <a:solidFill>
                  <a:srgbClr val="1D1D1B"/>
                </a:solidFill>
                <a:effectLst/>
                <a:latin typeface="robotoregular"/>
              </a:rPr>
              <a:t>  </a:t>
            </a:r>
            <a:r>
              <a:rPr lang="ru-RU" b="0" i="0" dirty="0">
                <a:solidFill>
                  <a:srgbClr val="1D1D1B"/>
                </a:solidFill>
                <a:effectLst/>
                <a:latin typeface="robotoregular"/>
              </a:rPr>
              <a:t>условное изображение изделия, выполненное по определённым правилам, с помощью чертёжных инструментов.</a:t>
            </a:r>
            <a:endParaRPr lang="en-US" b="0" i="0" dirty="0">
              <a:solidFill>
                <a:srgbClr val="1D1D1B"/>
              </a:solidFill>
              <a:effectLst/>
              <a:latin typeface="robotoregular"/>
            </a:endParaRPr>
          </a:p>
          <a:p>
            <a:endParaRPr lang="en-US" dirty="0">
              <a:solidFill>
                <a:srgbClr val="1D1D1B"/>
              </a:solidFill>
              <a:latin typeface="robotoregular"/>
            </a:endParaRP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  <a:latin typeface="robotoregular"/>
            </a:endParaRP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robotoregular"/>
              </a:rPr>
              <a:t>Технический рисунок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robotoregular"/>
              </a:rPr>
              <a:t>Эскиз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robotoregular"/>
              </a:rPr>
              <a:t>чертеж</a:t>
            </a:r>
            <a:endParaRPr lang="en-US" dirty="0">
              <a:solidFill>
                <a:srgbClr val="FF0000"/>
              </a:solidFill>
              <a:latin typeface="robotoregular"/>
            </a:endParaRPr>
          </a:p>
          <a:p>
            <a:endParaRPr lang="en-US" dirty="0">
              <a:solidFill>
                <a:srgbClr val="1D1D1B"/>
              </a:solidFill>
              <a:latin typeface="robotoregular"/>
            </a:endParaRPr>
          </a:p>
          <a:p>
            <a:endParaRPr lang="en-US" dirty="0">
              <a:solidFill>
                <a:srgbClr val="1D1D1B"/>
              </a:solidFill>
              <a:latin typeface="robotoregular"/>
            </a:endParaRPr>
          </a:p>
          <a:p>
            <a:endParaRPr lang="en-US" dirty="0">
              <a:solidFill>
                <a:srgbClr val="1D1D1B"/>
              </a:solidFill>
              <a:latin typeface="robotoregular"/>
            </a:endParaRPr>
          </a:p>
          <a:p>
            <a:endParaRPr lang="en-US" dirty="0">
              <a:solidFill>
                <a:srgbClr val="1D1D1B"/>
              </a:solidFill>
              <a:latin typeface="robotoregular"/>
            </a:endParaRPr>
          </a:p>
          <a:p>
            <a:endParaRPr lang="en-US" dirty="0">
              <a:solidFill>
                <a:srgbClr val="1D1D1B"/>
              </a:solidFill>
              <a:latin typeface="robotoregular"/>
            </a:endParaRPr>
          </a:p>
          <a:p>
            <a:pPr marL="0" indent="0">
              <a:buNone/>
            </a:pPr>
            <a:endParaRPr lang="en-US" dirty="0">
              <a:solidFill>
                <a:srgbClr val="1D1D1B"/>
              </a:solidFill>
              <a:latin typeface="robotoregular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CD2CCBE-B0C3-32CA-08AC-73F62A1B89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909609" y="6544638"/>
            <a:ext cx="282391" cy="282758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5946690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Практическая работа.</a:t>
            </a:r>
            <a:br>
              <a:rPr lang="ru-RU" b="1" dirty="0"/>
            </a:br>
            <a:r>
              <a:rPr lang="ru-RU" sz="4000" b="1" dirty="0"/>
              <a:t>Фотоотчет прислать на почту </a:t>
            </a:r>
            <a:r>
              <a:rPr lang="en-US" sz="4000" b="1" u="sng" dirty="0"/>
              <a:t>k.viki@bk.ru</a:t>
            </a:r>
            <a:endParaRPr lang="ru-RU" sz="40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1057" y="2157731"/>
            <a:ext cx="9305544" cy="3766185"/>
          </a:xfrm>
        </p:spPr>
        <p:txBody>
          <a:bodyPr>
            <a:normAutofit/>
          </a:bodyPr>
          <a:lstStyle/>
          <a:p>
            <a:r>
              <a:rPr lang="ru-RU" sz="3600" dirty="0"/>
              <a:t>На альбомном листе выполни эскиз будущего изделия ( по выбору).</a:t>
            </a:r>
          </a:p>
          <a:p>
            <a:r>
              <a:rPr lang="ru-RU" sz="3600" dirty="0"/>
              <a:t>Инструменты: карандаш, резинка, цветные карандаши.</a:t>
            </a:r>
          </a:p>
          <a:p>
            <a:r>
              <a:rPr lang="ru-RU" sz="3600" dirty="0"/>
              <a:t>Не забудь указать, какие материалы будешь использовать.</a:t>
            </a:r>
          </a:p>
        </p:txBody>
      </p:sp>
    </p:spTree>
    <p:extLst>
      <p:ext uri="{BB962C8B-B14F-4D97-AF65-F5344CB8AC3E}">
        <p14:creationId xmlns:p14="http://schemas.microsoft.com/office/powerpoint/2010/main" val="4231741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EE61CB-17F6-7473-3AD4-C8DE26477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7782" y="0"/>
            <a:ext cx="2742218" cy="1122131"/>
          </a:xfrm>
        </p:spPr>
        <p:txBody>
          <a:bodyPr/>
          <a:lstStyle/>
          <a:p>
            <a:r>
              <a:rPr lang="ru-RU" dirty="0"/>
              <a:t>Графика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EA8BC39-725A-5CF3-C1B1-05880268A1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735" y="828193"/>
            <a:ext cx="4352615" cy="3538324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DD8C25ED-AEF6-4DDD-172B-1DD35DF8CC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931650" y="1428108"/>
            <a:ext cx="3869054" cy="5205721"/>
          </a:xfrm>
        </p:spPr>
        <p:txBody>
          <a:bodyPr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Графика нужна людям разных профессий: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Строителям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Инженерам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Столярам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Токарям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Учителям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Школьникам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CA20A87-C7D9-199D-EF58-83903FE249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3093013" y="2496917"/>
            <a:ext cx="5496674" cy="2331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106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DDC29AD-81C8-D32A-184B-C7574CFD242E}"/>
              </a:ext>
            </a:extLst>
          </p:cNvPr>
          <p:cNvSpPr txBox="1"/>
          <p:nvPr/>
        </p:nvSpPr>
        <p:spPr>
          <a:xfrm>
            <a:off x="490589" y="204523"/>
            <a:ext cx="884861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Появление чертежей связано со строительством городов.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1AB94F-D3AA-6CC5-6C35-4AB5639E7C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84" y="1316831"/>
            <a:ext cx="5308600" cy="323595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179E8BA-5A14-C11A-5EA5-58CC1FCF04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3252" y="619918"/>
            <a:ext cx="3731075" cy="2926334"/>
          </a:xfrm>
          <a:prstGeom prst="rect">
            <a:avLst/>
          </a:prstGeom>
        </p:spPr>
      </p:pic>
      <p:pic>
        <p:nvPicPr>
          <p:cNvPr id="6" name="Picture 4" descr="https://ic.pics.livejournal.com/notabene_group/47779919/129945/129945_900.jpg">
            <a:extLst>
              <a:ext uri="{FF2B5EF4-FFF2-40B4-BE49-F238E27FC236}">
                <a16:creationId xmlns:a16="http://schemas.microsoft.com/office/drawing/2014/main" id="{90984C3F-954F-E3A3-087F-9E5C93B240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84" y="4587875"/>
            <a:ext cx="5308600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CA0AF8-D263-B408-8E01-FA9AB1C834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9865" y="3922201"/>
            <a:ext cx="5059577" cy="273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53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544" y="0"/>
            <a:ext cx="10772775" cy="1219200"/>
          </a:xfrm>
        </p:spPr>
        <p:txBody>
          <a:bodyPr/>
          <a:lstStyle/>
          <a:p>
            <a:pPr algn="ctr"/>
            <a:r>
              <a:rPr lang="ru-RU" b="1" dirty="0"/>
              <a:t>Графическая документация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0544" y="1661160"/>
            <a:ext cx="10879837" cy="4785360"/>
          </a:xfrm>
        </p:spPr>
        <p:txBody>
          <a:bodyPr>
            <a:normAutofit/>
          </a:bodyPr>
          <a:lstStyle/>
          <a:p>
            <a:r>
              <a:rPr lang="ru-RU" sz="2800" dirty="0"/>
              <a:t>Графическая документация используется при проектировании, конструировании, изготовлении каких-либо продуктов труда.</a:t>
            </a:r>
          </a:p>
          <a:p>
            <a:r>
              <a:rPr lang="ru-RU" sz="2800" b="1" u="sng" dirty="0">
                <a:solidFill>
                  <a:srgbClr val="002060"/>
                </a:solidFill>
              </a:rPr>
              <a:t>Графическая документация это:</a:t>
            </a:r>
          </a:p>
          <a:p>
            <a:r>
              <a:rPr lang="ru-RU" sz="2800" dirty="0"/>
              <a:t>- чертёж</a:t>
            </a:r>
          </a:p>
          <a:p>
            <a:r>
              <a:rPr lang="ru-RU" sz="2800" dirty="0"/>
              <a:t>- набросок</a:t>
            </a:r>
          </a:p>
          <a:p>
            <a:r>
              <a:rPr lang="ru-RU" sz="2800" dirty="0"/>
              <a:t>- эскиз</a:t>
            </a:r>
          </a:p>
          <a:p>
            <a:r>
              <a:rPr lang="ru-RU" sz="2800" dirty="0"/>
              <a:t>- технический рисунок.</a:t>
            </a:r>
          </a:p>
        </p:txBody>
      </p:sp>
    </p:spTree>
    <p:extLst>
      <p:ext uri="{BB962C8B-B14F-4D97-AF65-F5344CB8AC3E}">
        <p14:creationId xmlns:p14="http://schemas.microsoft.com/office/powerpoint/2010/main" val="3518710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502" y="0"/>
            <a:ext cx="11231879" cy="1658198"/>
          </a:xfrm>
        </p:spPr>
        <p:txBody>
          <a:bodyPr/>
          <a:lstStyle/>
          <a:p>
            <a:r>
              <a:rPr lang="ru-RU" b="1" dirty="0"/>
              <a:t>Что нужно, чтобы изготовить изделие</a:t>
            </a:r>
            <a:r>
              <a:rPr lang="ru-RU" dirty="0"/>
              <a:t>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1524000"/>
            <a:ext cx="10753725" cy="4709160"/>
          </a:xfrm>
        </p:spPr>
        <p:txBody>
          <a:bodyPr>
            <a:normAutofit lnSpcReduction="10000"/>
          </a:bodyPr>
          <a:lstStyle/>
          <a:p>
            <a:r>
              <a:rPr lang="ru-RU" sz="2800" dirty="0"/>
              <a:t>Перед началом работы человек всегда представляет как будет выглядеть будущее изделие.</a:t>
            </a:r>
          </a:p>
          <a:p>
            <a:r>
              <a:rPr lang="ru-RU" sz="2800" dirty="0"/>
              <a:t>Чтобы всё продумать, нужно будущее изделие нарисовать – выполнить эскиз.</a:t>
            </a:r>
          </a:p>
          <a:p>
            <a:r>
              <a:rPr lang="ru-RU" sz="2800" dirty="0"/>
              <a:t>Эскиз выполняет дизайнер, художник-модельер, художник-конструктор.</a:t>
            </a:r>
          </a:p>
          <a:p>
            <a:r>
              <a:rPr lang="ru-RU" sz="2800" b="1" u="sng" dirty="0">
                <a:solidFill>
                  <a:schemeClr val="accent1">
                    <a:lumMod val="50000"/>
                  </a:schemeClr>
                </a:solidFill>
              </a:rPr>
              <a:t>Эскиз –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 это изображение выполненное от руки (без чертежных инструментов) с выдержанными на глаз пропорциями с указанием размеров. </a:t>
            </a:r>
          </a:p>
          <a:p>
            <a:r>
              <a:rPr lang="ru-RU" sz="2800" dirty="0"/>
              <a:t>Эскиз выполняется в том случае, если надо быстро перенести на бумагу замысел нового изделия.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4776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856827"/>
          </a:xfrm>
        </p:spPr>
        <p:txBody>
          <a:bodyPr/>
          <a:lstStyle/>
          <a:p>
            <a:pPr algn="ctr"/>
            <a:r>
              <a:rPr lang="ru-RU" b="1" dirty="0"/>
              <a:t>Эскиз.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3" y="694233"/>
            <a:ext cx="4321342" cy="54737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8473" r="11600" b="16823"/>
          <a:stretch/>
        </p:blipFill>
        <p:spPr>
          <a:xfrm>
            <a:off x="7696200" y="3431083"/>
            <a:ext cx="4220030" cy="32936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1960" y="905895"/>
            <a:ext cx="3768090" cy="21188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15257" r="13200"/>
          <a:stretch/>
        </p:blipFill>
        <p:spPr>
          <a:xfrm>
            <a:off x="4145517" y="2701603"/>
            <a:ext cx="3550683" cy="2942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2358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4" y="133773"/>
            <a:ext cx="10772775" cy="68918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Набросок.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1112520"/>
            <a:ext cx="10753725" cy="5212080"/>
          </a:xfrm>
        </p:spPr>
        <p:txBody>
          <a:bodyPr>
            <a:normAutofit/>
          </a:bodyPr>
          <a:lstStyle/>
          <a:p>
            <a:r>
              <a:rPr lang="ru-RU" sz="2800" b="1" u="sng" dirty="0">
                <a:solidFill>
                  <a:schemeClr val="accent1">
                    <a:lumMod val="50000"/>
                  </a:schemeClr>
                </a:solidFill>
              </a:rPr>
              <a:t>Набросок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– рисунок, сделанный быстро, без проработки деталей. Это предварительный, неоконченный вариант какого-либо изделия (составлено, намечено в общих чертах).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176" y="2825496"/>
            <a:ext cx="3499104" cy="34991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4977" y="3246121"/>
            <a:ext cx="5894803" cy="2793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827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606" y="149013"/>
            <a:ext cx="10772775" cy="1039707"/>
          </a:xfrm>
        </p:spPr>
        <p:txBody>
          <a:bodyPr/>
          <a:lstStyle/>
          <a:p>
            <a:pPr algn="ctr"/>
            <a:r>
              <a:rPr lang="ru-RU" b="1" dirty="0"/>
              <a:t>Чертёж.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536" y="1082040"/>
            <a:ext cx="10753725" cy="5532120"/>
          </a:xfrm>
        </p:spPr>
        <p:txBody>
          <a:bodyPr/>
          <a:lstStyle/>
          <a:p>
            <a:r>
              <a:rPr lang="ru-RU" dirty="0"/>
              <a:t>После того, как изделие придумано, выполнен эскиз, нужно продумать как его сделать.</a:t>
            </a:r>
          </a:p>
          <a:p>
            <a:r>
              <a:rPr lang="ru-RU" dirty="0"/>
              <a:t>Здесь нам поможет чертеж.</a:t>
            </a:r>
          </a:p>
          <a:p>
            <a:r>
              <a:rPr lang="ru-RU" b="1" u="sng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Чертеж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– </a:t>
            </a:r>
            <a:r>
              <a:rPr lang="ru-RU" b="1" i="0" dirty="0">
                <a:solidFill>
                  <a:schemeClr val="accent1">
                    <a:lumMod val="50000"/>
                  </a:schemeClr>
                </a:solidFill>
                <a:effectLst/>
                <a:latin typeface="+mj-lt"/>
              </a:rPr>
              <a:t>условное изображение изделия (детали), выполненное с помощью чертёжных инструментов по определённым правилам.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Чертеж выполняется с помощью чертежно-измерительных инструментов – линейки, угольника, циркуля, транспортира.</a:t>
            </a:r>
          </a:p>
          <a:p>
            <a:r>
              <a:rPr lang="ru-RU" dirty="0"/>
              <a:t>Чертеж также можно выполнить на компьютере.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401" t="24133" r="4799" b="16400"/>
          <a:stretch/>
        </p:blipFill>
        <p:spPr>
          <a:xfrm>
            <a:off x="1404366" y="4185435"/>
            <a:ext cx="4078224" cy="21967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5360" y="3691078"/>
            <a:ext cx="2023353" cy="292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988104"/>
      </p:ext>
    </p:extLst>
  </p:cSld>
  <p:clrMapOvr>
    <a:masterClrMapping/>
  </p:clrMapOvr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Основы графической грамоты</Template>
  <TotalTime>3</TotalTime>
  <Words>894</Words>
  <Application>Microsoft Office PowerPoint</Application>
  <PresentationFormat>Широкоэкранный</PresentationFormat>
  <Paragraphs>105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robotolight</vt:lpstr>
      <vt:lpstr>robotoregular</vt:lpstr>
      <vt:lpstr>Метрополия</vt:lpstr>
      <vt:lpstr>Основы графической грамоты. Графические изображения.  </vt:lpstr>
      <vt:lpstr>Графика.</vt:lpstr>
      <vt:lpstr>Графика</vt:lpstr>
      <vt:lpstr>Презентация PowerPoint</vt:lpstr>
      <vt:lpstr>Графическая документация.</vt:lpstr>
      <vt:lpstr>Что нужно, чтобы изготовить изделие?</vt:lpstr>
      <vt:lpstr>Эскиз.</vt:lpstr>
      <vt:lpstr>Набросок.</vt:lpstr>
      <vt:lpstr>Чертёж.</vt:lpstr>
      <vt:lpstr>Презентация PowerPoint</vt:lpstr>
      <vt:lpstr>Презентация PowerPoint</vt:lpstr>
      <vt:lpstr>Презентация PowerPoint</vt:lpstr>
      <vt:lpstr>Линии на чертеже.</vt:lpstr>
      <vt:lpstr>Технический рисунок.</vt:lpstr>
      <vt:lpstr>Масштаб.</vt:lpstr>
      <vt:lpstr>Презентация PowerPoint</vt:lpstr>
      <vt:lpstr>Ответь на вопросы (устно):</vt:lpstr>
      <vt:lpstr>Почему графической информацией можно обмениваться даже, не зная иностранных языков?</vt:lpstr>
      <vt:lpstr>Какие документы включают в себя графические изображения?</vt:lpstr>
      <vt:lpstr>Почему для выполнения чертежа необходимо иметь минимальный набор чертёжного инструмента?</vt:lpstr>
      <vt:lpstr>Заполните пропуск в тексте.</vt:lpstr>
      <vt:lpstr>Практическая работа. Фотоотчет прислать на почту k.viki@bk.ru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графической грамоты. Графические изображения.  </dc:title>
  <dc:creator>виктория курилова</dc:creator>
  <cp:lastModifiedBy>виктория курилова</cp:lastModifiedBy>
  <cp:revision>2</cp:revision>
  <dcterms:created xsi:type="dcterms:W3CDTF">2023-10-01T18:22:10Z</dcterms:created>
  <dcterms:modified xsi:type="dcterms:W3CDTF">2023-10-01T18:32:00Z</dcterms:modified>
</cp:coreProperties>
</file>